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8" r:id="rId6"/>
    <p:sldId id="257" r:id="rId7"/>
    <p:sldId id="260" r:id="rId8"/>
    <p:sldId id="275" r:id="rId9"/>
    <p:sldId id="276" r:id="rId10"/>
    <p:sldId id="271" r:id="rId11"/>
    <p:sldId id="270" r:id="rId12"/>
    <p:sldId id="258" r:id="rId13"/>
    <p:sldId id="262" r:id="rId14"/>
    <p:sldId id="264" r:id="rId15"/>
    <p:sldId id="267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A229-C67A-45A9-891E-4AF45BE4D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2CA61-9F92-429A-86EB-900CC1576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D80C-5281-4540-86D3-3794C270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BC5E-3E28-4C54-A665-8AC3AE56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3835B-7CCD-4D07-9FF4-122008C6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0058-A39F-48A4-8AB2-C8DA5223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DC38-CBFC-49B9-9D19-13801E66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2AF5-A321-4AD7-91F5-1A838EA4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C452-584E-4B4C-8A1F-8F2941FE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0A18-F777-4E3A-9770-90244CBB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C64F2-DC38-475F-92C3-CA54C6401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04A3F-2773-43AC-B0A1-C3CF89D34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80E6-41B7-482A-904D-4950F968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24DF-F11A-4A7A-A985-7B4018F1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FEC0-9A4C-48AF-9599-4B1D1A51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6AD2-C270-4780-A653-99BA4494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3EA5-F423-4872-9579-DADC51BF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07F7-BCA5-41E5-A784-BC445013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45D9-288B-4CAB-836F-4D1DDAA1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9397E-28BE-4E4E-ADBE-BB135412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66C1-D2E6-4DE1-82DA-05F74F22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2BE4-84AD-4632-B071-9CCCDFEB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B2AB-1072-4BDA-8B28-CAAE9DB0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1FC3-0F6B-4C47-A549-BF81571C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AFDB-29DB-451A-8014-5B287A96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CF57-3F9D-475E-B7E7-CC34F95A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FAB4-4FAC-4E52-84B9-5B621FB45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7EEEB-28C1-44A8-B1ED-EB956BB9E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90844-2ABC-4AEB-B667-A4465EB6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5197-D3AC-4941-B06B-F440AA28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B51B4-C07C-4546-8865-4C36F0E5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7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13AD-686D-41CE-BFCA-4B7FA679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0853-5703-44F1-9FD3-E570B482D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F8F09-9A0C-4208-AEE6-0420FCC50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FE5E6-B43E-4965-ABAC-EC8612656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14CA1-3FB8-4314-8472-A04998781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BA7FA-9068-4806-A19F-CCC91743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B0555-4F68-4ABA-B6CC-80E11A2D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72999-675F-4610-8782-BD76EE55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4DDD-40BA-4AAB-B825-97115C04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CBFF5-64A3-4CA4-B0B7-B488D129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C461D-FFB0-40CA-85E6-C3F90532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2482C-7C4B-4A64-A35A-F83A9118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3A679-C940-49E8-B552-F1721EB6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A289A-3AE5-4147-95A4-F9965495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561B1-826A-4ACD-B1A0-3063E94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7EBC-FCF6-485E-96D0-4576A2F2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DA54-AAD6-40AB-A6F9-29BF0352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B9859-1A23-443F-B05A-27585EBA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5A03D-677A-4A7A-9B24-4A0E3461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7D259-F54C-4AD8-99D6-A7B4C27E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D2C5-A273-47FC-9FCA-2EF9E25F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10FF-5C39-4E23-8FAC-FFDC561A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75B1E-B08B-43DC-8A75-72842ABDE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2EAA-3B33-4796-8C45-1AFFD7A3B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B8205-2968-4E41-83F0-50F87F3B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5D4E-7697-44DB-AC3B-45C5D9BD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5699D-55D5-4450-B805-F7F612D0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EE0F4-F5AB-409E-BBC0-456CBA26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03316-AB2E-4A1F-B213-0B2B6CAD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3D69-57F3-415F-A81D-21D9D4BC6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1737-B0A8-465B-BD12-CE1DB59A263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FF24-6DCE-43C8-B351-D90E3F0B9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1D58-4D58-48F0-AB9A-3EB37ECB4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75DB-B4BF-4240-AE46-6B6EE2AD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98F0-3DC6-475E-B1AE-CE9DD43FA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Caso de Uso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E48B9-3194-45FB-B473-530DFAA2E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Planificación de demanda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7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3044-0612-49BE-90B5-4D73AD2C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Mapeo de Procesos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2489-AFB2-4B40-905A-4AACCAC4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venir Next LT Pro" panose="020B0504020202020204" pitchFamily="34" charset="0"/>
              </a:rPr>
              <a:t>La </a:t>
            </a:r>
            <a:r>
              <a:rPr lang="en-US" dirty="0" err="1">
                <a:latin typeface="Avenir Next LT Pro" panose="020B0504020202020204" pitchFamily="34" charset="0"/>
              </a:rPr>
              <a:t>planificación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demanda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involucra</a:t>
            </a:r>
            <a:r>
              <a:rPr lang="en-US" dirty="0">
                <a:latin typeface="Avenir Next LT Pro" panose="020B0504020202020204" pitchFamily="34" charset="0"/>
              </a:rPr>
              <a:t> 3 </a:t>
            </a:r>
            <a:r>
              <a:rPr lang="en-US" dirty="0" err="1">
                <a:latin typeface="Avenir Next LT Pro" panose="020B0504020202020204" pitchFamily="34" charset="0"/>
              </a:rPr>
              <a:t>áreas</a:t>
            </a:r>
            <a:r>
              <a:rPr lang="en-US" dirty="0">
                <a:latin typeface="Avenir Next LT Pro" panose="020B0504020202020204" pitchFamily="34" charset="0"/>
              </a:rPr>
              <a:t> claves de la </a:t>
            </a:r>
            <a:r>
              <a:rPr lang="en-US" dirty="0" err="1">
                <a:latin typeface="Avenir Next LT Pro" panose="020B0504020202020204" pitchFamily="34" charset="0"/>
              </a:rPr>
              <a:t>empresa</a:t>
            </a:r>
            <a:r>
              <a:rPr lang="en-US" dirty="0">
                <a:latin typeface="Avenir Next LT Pro" panose="020B0504020202020204" pitchFamily="34" charset="0"/>
              </a:rPr>
              <a:t> (</a:t>
            </a:r>
            <a:r>
              <a:rPr lang="en-US" dirty="0" err="1">
                <a:latin typeface="Avenir Next LT Pro" panose="020B0504020202020204" pitchFamily="34" charset="0"/>
              </a:rPr>
              <a:t>comercial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operaciones</a:t>
            </a:r>
            <a:r>
              <a:rPr lang="en-US" dirty="0">
                <a:latin typeface="Avenir Next LT Pro" panose="020B0504020202020204" pitchFamily="34" charset="0"/>
              </a:rPr>
              <a:t> y </a:t>
            </a:r>
            <a:r>
              <a:rPr lang="en-US" dirty="0" err="1">
                <a:latin typeface="Avenir Next LT Pro" panose="020B0504020202020204" pitchFamily="34" charset="0"/>
              </a:rPr>
              <a:t>adquisiciones</a:t>
            </a:r>
            <a:r>
              <a:rPr lang="en-US" dirty="0">
                <a:latin typeface="Avenir Next LT Pro" panose="020B0504020202020204" pitchFamily="34" charset="0"/>
              </a:rPr>
              <a:t>)</a:t>
            </a:r>
          </a:p>
          <a:p>
            <a:pPr algn="just"/>
            <a:r>
              <a:rPr lang="en-US" dirty="0">
                <a:latin typeface="Avenir Next LT Pro" panose="020B0504020202020204" pitchFamily="34" charset="0"/>
              </a:rPr>
              <a:t>El </a:t>
            </a:r>
            <a:r>
              <a:rPr lang="en-US" dirty="0" err="1">
                <a:latin typeface="Avenir Next LT Pro" panose="020B0504020202020204" pitchFamily="34" charset="0"/>
              </a:rPr>
              <a:t>área</a:t>
            </a:r>
            <a:r>
              <a:rPr lang="en-US" dirty="0">
                <a:latin typeface="Avenir Next LT Pro" panose="020B0504020202020204" pitchFamily="34" charset="0"/>
              </a:rPr>
              <a:t> commercial </a:t>
            </a:r>
            <a:r>
              <a:rPr lang="en-US" dirty="0" err="1">
                <a:latin typeface="Avenir Next LT Pro" panose="020B0504020202020204" pitchFamily="34" charset="0"/>
              </a:rPr>
              <a:t>maneja</a:t>
            </a:r>
            <a:r>
              <a:rPr lang="en-US" dirty="0">
                <a:latin typeface="Avenir Next LT Pro" panose="020B0504020202020204" pitchFamily="34" charset="0"/>
              </a:rPr>
              <a:t> dos </a:t>
            </a:r>
            <a:r>
              <a:rPr lang="en-US" dirty="0" err="1">
                <a:latin typeface="Avenir Next LT Pro" panose="020B0504020202020204" pitchFamily="34" charset="0"/>
              </a:rPr>
              <a:t>procesos</a:t>
            </a:r>
            <a:r>
              <a:rPr lang="en-US" dirty="0">
                <a:latin typeface="Avenir Next LT Pro" panose="020B0504020202020204" pitchFamily="34" charset="0"/>
              </a:rPr>
              <a:t> clave </a:t>
            </a:r>
            <a:r>
              <a:rPr lang="en-US" dirty="0" err="1">
                <a:latin typeface="Avenir Next LT Pro" panose="020B0504020202020204" pitchFamily="34" charset="0"/>
              </a:rPr>
              <a:t>en</a:t>
            </a:r>
            <a:r>
              <a:rPr lang="en-US" dirty="0">
                <a:latin typeface="Avenir Next LT Pro" panose="020B0504020202020204" pitchFamily="34" charset="0"/>
              </a:rPr>
              <a:t> el </a:t>
            </a:r>
            <a:r>
              <a:rPr lang="en-US" dirty="0" err="1">
                <a:latin typeface="Avenir Next LT Pro" panose="020B0504020202020204" pitchFamily="34" charset="0"/>
              </a:rPr>
              <a:t>contexto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este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proyecto</a:t>
            </a:r>
            <a:r>
              <a:rPr lang="en-US" dirty="0">
                <a:latin typeface="Avenir Next LT Pro" panose="020B0504020202020204" pitchFamily="34" charset="0"/>
              </a:rPr>
              <a:t>: </a:t>
            </a:r>
            <a:r>
              <a:rPr lang="en-US" dirty="0" err="1">
                <a:latin typeface="Avenir Next LT Pro" panose="020B0504020202020204" pitchFamily="34" charset="0"/>
              </a:rPr>
              <a:t>flujo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información</a:t>
            </a:r>
            <a:r>
              <a:rPr lang="en-US" dirty="0">
                <a:latin typeface="Avenir Next LT Pro" panose="020B0504020202020204" pitchFamily="34" charset="0"/>
              </a:rPr>
              <a:t> y </a:t>
            </a:r>
            <a:r>
              <a:rPr lang="en-US" dirty="0" err="1">
                <a:latin typeface="Avenir Next LT Pro" panose="020B0504020202020204" pitchFamily="34" charset="0"/>
              </a:rPr>
              <a:t>venta</a:t>
            </a:r>
            <a:r>
              <a:rPr lang="en-US" dirty="0">
                <a:latin typeface="Avenir Next LT Pro" panose="020B0504020202020204" pitchFamily="34" charset="0"/>
              </a:rPr>
              <a:t>.</a:t>
            </a:r>
          </a:p>
          <a:p>
            <a:pPr algn="just"/>
            <a:r>
              <a:rPr lang="en-US" dirty="0">
                <a:latin typeface="Avenir Next LT Pro" panose="020B0504020202020204" pitchFamily="34" charset="0"/>
              </a:rPr>
              <a:t>El </a:t>
            </a:r>
            <a:r>
              <a:rPr lang="en-US" dirty="0" err="1">
                <a:latin typeface="Avenir Next LT Pro" panose="020B0504020202020204" pitchFamily="34" charset="0"/>
              </a:rPr>
              <a:t>área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operaciones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maneja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procesos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diferenciados</a:t>
            </a:r>
            <a:r>
              <a:rPr lang="en-US" dirty="0">
                <a:latin typeface="Avenir Next LT Pro" panose="020B0504020202020204" pitchFamily="34" charset="0"/>
              </a:rPr>
              <a:t> para la </a:t>
            </a:r>
            <a:r>
              <a:rPr lang="en-US" dirty="0" err="1">
                <a:latin typeface="Avenir Next LT Pro" panose="020B0504020202020204" pitchFamily="34" charset="0"/>
              </a:rPr>
              <a:t>producción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camisetas</a:t>
            </a:r>
            <a:r>
              <a:rPr lang="en-US" dirty="0">
                <a:latin typeface="Avenir Next LT Pro" panose="020B0504020202020204" pitchFamily="34" charset="0"/>
              </a:rPr>
              <a:t>, camisas </a:t>
            </a:r>
            <a:r>
              <a:rPr lang="en-US" dirty="0" err="1">
                <a:latin typeface="Avenir Next LT Pro" panose="020B0504020202020204" pitchFamily="34" charset="0"/>
              </a:rPr>
              <a:t>tipo</a:t>
            </a:r>
            <a:r>
              <a:rPr lang="en-US" dirty="0">
                <a:latin typeface="Avenir Next LT Pro" panose="020B0504020202020204" pitchFamily="34" charset="0"/>
              </a:rPr>
              <a:t> polo y </a:t>
            </a:r>
            <a:r>
              <a:rPr lang="en-US" dirty="0" err="1">
                <a:latin typeface="Avenir Next LT Pro" panose="020B0504020202020204" pitchFamily="34" charset="0"/>
              </a:rPr>
              <a:t>sueteres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</a:p>
          <a:p>
            <a:pPr algn="just"/>
            <a:r>
              <a:rPr lang="en-US" dirty="0">
                <a:latin typeface="Avenir Next LT Pro" panose="020B0504020202020204" pitchFamily="34" charset="0"/>
              </a:rPr>
              <a:t>El </a:t>
            </a:r>
            <a:r>
              <a:rPr lang="en-US" dirty="0" err="1">
                <a:latin typeface="Avenir Next LT Pro" panose="020B0504020202020204" pitchFamily="34" charset="0"/>
              </a:rPr>
              <a:t>área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adquisiciones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maneja</a:t>
            </a:r>
            <a:r>
              <a:rPr lang="en-US" dirty="0">
                <a:latin typeface="Avenir Next LT Pro" panose="020B0504020202020204" pitchFamily="34" charset="0"/>
              </a:rPr>
              <a:t> un </a:t>
            </a:r>
            <a:r>
              <a:rPr lang="en-US" dirty="0" err="1">
                <a:latin typeface="Avenir Next LT Pro" panose="020B0504020202020204" pitchFamily="34" charset="0"/>
              </a:rPr>
              <a:t>proceso</a:t>
            </a:r>
            <a:r>
              <a:rPr lang="en-US" dirty="0">
                <a:latin typeface="Avenir Next LT Pro" panose="020B0504020202020204" pitchFamily="34" charset="0"/>
              </a:rPr>
              <a:t> simple de </a:t>
            </a:r>
            <a:r>
              <a:rPr lang="en-US" dirty="0" err="1">
                <a:latin typeface="Avenir Next LT Pro" panose="020B0504020202020204" pitchFamily="34" charset="0"/>
              </a:rPr>
              <a:t>ordenes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compra</a:t>
            </a:r>
            <a:r>
              <a:rPr lang="en-US" dirty="0">
                <a:latin typeface="Avenir Next LT Pro" panose="020B0504020202020204" pitchFamily="34" charset="0"/>
              </a:rPr>
              <a:t> para </a:t>
            </a:r>
            <a:r>
              <a:rPr lang="en-US" dirty="0" err="1">
                <a:latin typeface="Avenir Next LT Pro" panose="020B0504020202020204" pitchFamily="34" charset="0"/>
              </a:rPr>
              <a:t>materia</a:t>
            </a:r>
            <a:r>
              <a:rPr lang="en-US" dirty="0">
                <a:latin typeface="Avenir Next LT Pro" panose="020B0504020202020204" pitchFamily="34" charset="0"/>
              </a:rPr>
              <a:t> prima y maquilas </a:t>
            </a:r>
            <a:r>
              <a:rPr lang="en-US" dirty="0" err="1">
                <a:latin typeface="Avenir Next LT Pro" panose="020B0504020202020204" pitchFamily="34" charset="0"/>
              </a:rPr>
              <a:t>en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coordinación</a:t>
            </a:r>
            <a:r>
              <a:rPr lang="en-US" dirty="0">
                <a:latin typeface="Avenir Next LT Pro" panose="020B0504020202020204" pitchFamily="34" charset="0"/>
              </a:rPr>
              <a:t> con </a:t>
            </a:r>
            <a:r>
              <a:rPr lang="en-US" dirty="0" err="1">
                <a:latin typeface="Avenir Next LT Pro" panose="020B0504020202020204" pitchFamily="34" charset="0"/>
              </a:rPr>
              <a:t>área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financiera</a:t>
            </a:r>
            <a:r>
              <a:rPr lang="en-US" dirty="0">
                <a:latin typeface="Avenir Next LT Pro" panose="020B0504020202020204" pitchFamily="34" charset="0"/>
              </a:rPr>
              <a:t> para </a:t>
            </a:r>
            <a:r>
              <a:rPr lang="en-US" dirty="0" err="1">
                <a:latin typeface="Avenir Next LT Pro" panose="020B0504020202020204" pitchFamily="34" charset="0"/>
              </a:rPr>
              <a:t>ejecutar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pagos</a:t>
            </a:r>
            <a:r>
              <a:rPr lang="en-US" dirty="0">
                <a:latin typeface="Avenir Next LT Pro" panose="020B050402020202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768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DE68-7C3D-44FA-9865-6E02B4E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Proceso de flujo de información entre áreas</a:t>
            </a:r>
            <a:endParaRPr lang="en-US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83F8C98-E733-440E-95AA-E1C15B71B24E}"/>
              </a:ext>
            </a:extLst>
          </p:cNvPr>
          <p:cNvSpPr/>
          <p:nvPr/>
        </p:nvSpPr>
        <p:spPr>
          <a:xfrm>
            <a:off x="2643809" y="1580321"/>
            <a:ext cx="1099930" cy="103367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Históricos de venta</a:t>
            </a:r>
          </a:p>
        </p:txBody>
      </p:sp>
      <p:sp>
        <p:nvSpPr>
          <p:cNvPr id="25" name="Flowchart: Predefined Process 24">
            <a:extLst>
              <a:ext uri="{FF2B5EF4-FFF2-40B4-BE49-F238E27FC236}">
                <a16:creationId xmlns:a16="http://schemas.microsoft.com/office/drawing/2014/main" id="{56A53856-C5FD-4FD0-8A1A-ADB54174FB14}"/>
              </a:ext>
            </a:extLst>
          </p:cNvPr>
          <p:cNvSpPr/>
          <p:nvPr/>
        </p:nvSpPr>
        <p:spPr>
          <a:xfrm>
            <a:off x="4403034" y="1580321"/>
            <a:ext cx="1941444" cy="1033670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Estimación de demanda futura usando modelo “ARIMA”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A7339025-9ED6-472D-A1E0-774426585E6F}"/>
              </a:ext>
            </a:extLst>
          </p:cNvPr>
          <p:cNvSpPr/>
          <p:nvPr/>
        </p:nvSpPr>
        <p:spPr>
          <a:xfrm>
            <a:off x="6924261" y="1580321"/>
            <a:ext cx="2623930" cy="1033670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Reporte de pronóstico de demanda por cliente e </a:t>
            </a:r>
            <a:r>
              <a:rPr lang="es-EC" sz="1400" dirty="0" err="1"/>
              <a:t>item</a:t>
            </a:r>
            <a:endParaRPr lang="es-EC" sz="1400" dirty="0"/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1C1DA3E6-D77B-4D59-8C3E-8D8F82E111F6}"/>
              </a:ext>
            </a:extLst>
          </p:cNvPr>
          <p:cNvSpPr/>
          <p:nvPr/>
        </p:nvSpPr>
        <p:spPr>
          <a:xfrm>
            <a:off x="6612835" y="4108449"/>
            <a:ext cx="2623930" cy="786229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Programación de la producción por proceso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1A43F52-8844-42ED-8DB8-50E7C36114AE}"/>
              </a:ext>
            </a:extLst>
          </p:cNvPr>
          <p:cNvSpPr/>
          <p:nvPr/>
        </p:nvSpPr>
        <p:spPr>
          <a:xfrm>
            <a:off x="337931" y="1798982"/>
            <a:ext cx="1789043" cy="596348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Transaccional de ventas</a:t>
            </a:r>
          </a:p>
        </p:txBody>
      </p:sp>
      <p:sp>
        <p:nvSpPr>
          <p:cNvPr id="29" name="Flowchart: Predefined Process 28">
            <a:extLst>
              <a:ext uri="{FF2B5EF4-FFF2-40B4-BE49-F238E27FC236}">
                <a16:creationId xmlns:a16="http://schemas.microsoft.com/office/drawing/2014/main" id="{11F757A4-580B-41C5-A7F0-85302BBE3641}"/>
              </a:ext>
            </a:extLst>
          </p:cNvPr>
          <p:cNvSpPr/>
          <p:nvPr/>
        </p:nvSpPr>
        <p:spPr>
          <a:xfrm>
            <a:off x="7202556" y="3020459"/>
            <a:ext cx="1941444" cy="76634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Planeación de producción</a:t>
            </a:r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6A533D05-DB14-4298-8967-85CF88121D78}"/>
              </a:ext>
            </a:extLst>
          </p:cNvPr>
          <p:cNvSpPr/>
          <p:nvPr/>
        </p:nvSpPr>
        <p:spPr>
          <a:xfrm>
            <a:off x="9236765" y="4108449"/>
            <a:ext cx="2623930" cy="786229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Ordenes de compra de materias prima y maquilas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939B1064-B5D7-4690-9CEB-6A6946D52D97}"/>
              </a:ext>
            </a:extLst>
          </p:cNvPr>
          <p:cNvSpPr/>
          <p:nvPr/>
        </p:nvSpPr>
        <p:spPr>
          <a:xfrm>
            <a:off x="9826486" y="3020459"/>
            <a:ext cx="1941444" cy="76634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Planeación de compras</a:t>
            </a:r>
          </a:p>
        </p:txBody>
      </p:sp>
      <p:sp>
        <p:nvSpPr>
          <p:cNvPr id="32" name="Flowchart: Predefined Process 31">
            <a:extLst>
              <a:ext uri="{FF2B5EF4-FFF2-40B4-BE49-F238E27FC236}">
                <a16:creationId xmlns:a16="http://schemas.microsoft.com/office/drawing/2014/main" id="{F9BC71DB-3146-4031-B357-F60ED3328E76}"/>
              </a:ext>
            </a:extLst>
          </p:cNvPr>
          <p:cNvSpPr/>
          <p:nvPr/>
        </p:nvSpPr>
        <p:spPr>
          <a:xfrm>
            <a:off x="4578626" y="3020459"/>
            <a:ext cx="1941444" cy="766349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Planeación comercial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73E1B34-9E97-4527-8DB7-13DA7D2D9621}"/>
              </a:ext>
            </a:extLst>
          </p:cNvPr>
          <p:cNvCxnSpPr>
            <a:cxnSpLocks/>
            <a:stCxn id="7" idx="3"/>
            <a:endCxn id="3" idx="2"/>
          </p:cNvCxnSpPr>
          <p:nvPr/>
        </p:nvCxnSpPr>
        <p:spPr>
          <a:xfrm>
            <a:off x="2126974" y="2097156"/>
            <a:ext cx="51683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2B0C167-153C-4110-86E6-DC574B9DE6A1}"/>
              </a:ext>
            </a:extLst>
          </p:cNvPr>
          <p:cNvCxnSpPr>
            <a:cxnSpLocks/>
            <a:stCxn id="3" idx="4"/>
            <a:endCxn id="25" idx="1"/>
          </p:cNvCxnSpPr>
          <p:nvPr/>
        </p:nvCxnSpPr>
        <p:spPr>
          <a:xfrm>
            <a:off x="3743739" y="2097156"/>
            <a:ext cx="65929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1A0256B-50EF-4AB4-99D3-67D737866AFF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>
            <a:off x="6344478" y="2097156"/>
            <a:ext cx="84217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972B8E2-907B-4CD2-84E1-5430A14BF722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5400000">
            <a:off x="6689553" y="1473786"/>
            <a:ext cx="406468" cy="2686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9D4E9C1-9EE8-438F-9123-784D0C88C505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5400000">
            <a:off x="8001518" y="2785751"/>
            <a:ext cx="406468" cy="62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F37572B-A361-4C6A-BF18-4871502A2984}"/>
              </a:ext>
            </a:extLst>
          </p:cNvPr>
          <p:cNvCxnSpPr>
            <a:cxnSpLocks/>
            <a:stCxn id="26" idx="4"/>
            <a:endCxn id="31" idx="0"/>
          </p:cNvCxnSpPr>
          <p:nvPr/>
        </p:nvCxnSpPr>
        <p:spPr>
          <a:xfrm rot="16200000" flipH="1">
            <a:off x="9313483" y="1536734"/>
            <a:ext cx="406468" cy="2560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FED95397-E446-47CF-A0A6-2058F77990D6}"/>
              </a:ext>
            </a:extLst>
          </p:cNvPr>
          <p:cNvSpPr/>
          <p:nvPr/>
        </p:nvSpPr>
        <p:spPr>
          <a:xfrm>
            <a:off x="4048871" y="4108449"/>
            <a:ext cx="2623930" cy="786229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Estrategias comerciales por cliente y producto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3DB22BC-7169-4C5D-98AA-5C3F08FA6FE5}"/>
              </a:ext>
            </a:extLst>
          </p:cNvPr>
          <p:cNvCxnSpPr>
            <a:cxnSpLocks/>
            <a:stCxn id="32" idx="2"/>
            <a:endCxn id="52" idx="0"/>
          </p:cNvCxnSpPr>
          <p:nvPr/>
        </p:nvCxnSpPr>
        <p:spPr>
          <a:xfrm rot="16200000" flipH="1">
            <a:off x="5425468" y="3910687"/>
            <a:ext cx="321641" cy="73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A1B1298-E1F6-4A09-BAF6-D3288E31C26F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16200000" flipH="1">
            <a:off x="8019415" y="3940670"/>
            <a:ext cx="321641" cy="1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0C5A587-00A7-4E9F-84CD-F70427AE607A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16200000" flipH="1">
            <a:off x="10643345" y="3940670"/>
            <a:ext cx="321641" cy="1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9BEAE-79D6-4ED3-B249-B58EF7CB99FF}"/>
              </a:ext>
            </a:extLst>
          </p:cNvPr>
          <p:cNvSpPr/>
          <p:nvPr/>
        </p:nvSpPr>
        <p:spPr>
          <a:xfrm>
            <a:off x="4753554" y="5463758"/>
            <a:ext cx="1402080" cy="643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Ventas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DA1BB39-3F83-4C26-85D1-D93028EB0E57}"/>
              </a:ext>
            </a:extLst>
          </p:cNvPr>
          <p:cNvCxnSpPr>
            <a:cxnSpLocks/>
            <a:stCxn id="52" idx="3"/>
            <a:endCxn id="63" idx="0"/>
          </p:cNvCxnSpPr>
          <p:nvPr/>
        </p:nvCxnSpPr>
        <p:spPr>
          <a:xfrm rot="16200000" flipH="1">
            <a:off x="4991978" y="5001142"/>
            <a:ext cx="569080" cy="356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5B7364B-ECAC-4B57-883E-A059B91DE870}"/>
              </a:ext>
            </a:extLst>
          </p:cNvPr>
          <p:cNvCxnSpPr>
            <a:cxnSpLocks/>
            <a:stCxn id="63" idx="1"/>
            <a:endCxn id="7" idx="2"/>
          </p:cNvCxnSpPr>
          <p:nvPr/>
        </p:nvCxnSpPr>
        <p:spPr>
          <a:xfrm rot="10800000">
            <a:off x="1232454" y="2395330"/>
            <a:ext cx="3521101" cy="3390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FAB47C7-51CE-409C-8BC4-455A93D428DF}"/>
              </a:ext>
            </a:extLst>
          </p:cNvPr>
          <p:cNvSpPr/>
          <p:nvPr/>
        </p:nvSpPr>
        <p:spPr>
          <a:xfrm>
            <a:off x="7229060" y="5463759"/>
            <a:ext cx="1402080" cy="4547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 err="1"/>
              <a:t>Produccion</a:t>
            </a:r>
            <a:endParaRPr lang="es-EC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00918B-10E1-4D02-9DE7-6D7279907F06}"/>
              </a:ext>
            </a:extLst>
          </p:cNvPr>
          <p:cNvSpPr/>
          <p:nvPr/>
        </p:nvSpPr>
        <p:spPr>
          <a:xfrm>
            <a:off x="9826486" y="5330683"/>
            <a:ext cx="1402080" cy="4547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Materias Primas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E71EF5-7D7F-4ECB-8838-4C4812CB76A7}"/>
              </a:ext>
            </a:extLst>
          </p:cNvPr>
          <p:cNvSpPr/>
          <p:nvPr/>
        </p:nvSpPr>
        <p:spPr>
          <a:xfrm>
            <a:off x="9826486" y="5879682"/>
            <a:ext cx="1402080" cy="4547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dirty="0"/>
              <a:t>Maquilas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DA23838-6143-4843-9508-8CA86877C227}"/>
              </a:ext>
            </a:extLst>
          </p:cNvPr>
          <p:cNvCxnSpPr>
            <a:cxnSpLocks/>
            <a:stCxn id="28" idx="3"/>
            <a:endCxn id="72" idx="0"/>
          </p:cNvCxnSpPr>
          <p:nvPr/>
        </p:nvCxnSpPr>
        <p:spPr>
          <a:xfrm rot="16200000" flipH="1">
            <a:off x="7511713" y="5045371"/>
            <a:ext cx="569081" cy="267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BEF5281A-CABA-47F2-B502-C306D494AD4E}"/>
              </a:ext>
            </a:extLst>
          </p:cNvPr>
          <p:cNvCxnSpPr>
            <a:cxnSpLocks/>
            <a:stCxn id="30" idx="5"/>
            <a:endCxn id="77" idx="3"/>
          </p:cNvCxnSpPr>
          <p:nvPr/>
        </p:nvCxnSpPr>
        <p:spPr>
          <a:xfrm flipH="1">
            <a:off x="11228566" y="4501564"/>
            <a:ext cx="369736" cy="1056478"/>
          </a:xfrm>
          <a:prstGeom prst="bentConnector3">
            <a:avLst>
              <a:gd name="adj1" fmla="val -132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2BB5C06-8234-4C68-9A51-85B63C73599A}"/>
              </a:ext>
            </a:extLst>
          </p:cNvPr>
          <p:cNvCxnSpPr>
            <a:cxnSpLocks/>
            <a:stCxn id="30" idx="5"/>
            <a:endCxn id="78" idx="3"/>
          </p:cNvCxnSpPr>
          <p:nvPr/>
        </p:nvCxnSpPr>
        <p:spPr>
          <a:xfrm flipH="1">
            <a:off x="11228566" y="4501564"/>
            <a:ext cx="369736" cy="1605477"/>
          </a:xfrm>
          <a:prstGeom prst="bentConnector3">
            <a:avLst>
              <a:gd name="adj1" fmla="val -132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2267AB-618C-44ED-9B2D-88FE5315A2B8}"/>
              </a:ext>
            </a:extLst>
          </p:cNvPr>
          <p:cNvCxnSpPr>
            <a:cxnSpLocks/>
            <a:stCxn id="77" idx="1"/>
            <a:endCxn id="72" idx="3"/>
          </p:cNvCxnSpPr>
          <p:nvPr/>
        </p:nvCxnSpPr>
        <p:spPr>
          <a:xfrm rot="10800000" flipV="1">
            <a:off x="8631140" y="5558042"/>
            <a:ext cx="1195346" cy="133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EE23C39-72B9-40F9-A1EA-A48E899E0924}"/>
              </a:ext>
            </a:extLst>
          </p:cNvPr>
          <p:cNvCxnSpPr>
            <a:cxnSpLocks/>
            <a:endCxn id="63" idx="3"/>
          </p:cNvCxnSpPr>
          <p:nvPr/>
        </p:nvCxnSpPr>
        <p:spPr>
          <a:xfrm rot="10800000">
            <a:off x="6155634" y="5785401"/>
            <a:ext cx="3670852" cy="321641"/>
          </a:xfrm>
          <a:prstGeom prst="bentConnector3">
            <a:avLst>
              <a:gd name="adj1" fmla="val 85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922F5D6-A727-4217-9646-130D14726436}"/>
              </a:ext>
            </a:extLst>
          </p:cNvPr>
          <p:cNvCxnSpPr>
            <a:cxnSpLocks/>
            <a:stCxn id="72" idx="1"/>
            <a:endCxn id="63" idx="3"/>
          </p:cNvCxnSpPr>
          <p:nvPr/>
        </p:nvCxnSpPr>
        <p:spPr>
          <a:xfrm rot="10800000" flipV="1">
            <a:off x="6155634" y="5691118"/>
            <a:ext cx="1073426" cy="94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DE68-7C3D-44FA-9865-6E02B4E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Proceso de producción de camisetas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18826-2F4A-46E2-9102-759AE74B3155}"/>
              </a:ext>
            </a:extLst>
          </p:cNvPr>
          <p:cNvSpPr/>
          <p:nvPr/>
        </p:nvSpPr>
        <p:spPr>
          <a:xfrm>
            <a:off x="542921" y="1687375"/>
            <a:ext cx="1362075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Algodón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ADD08-CEC2-4EDE-8B14-AF27300FE102}"/>
              </a:ext>
            </a:extLst>
          </p:cNvPr>
          <p:cNvSpPr/>
          <p:nvPr/>
        </p:nvSpPr>
        <p:spPr>
          <a:xfrm>
            <a:off x="542920" y="2725599"/>
            <a:ext cx="1362075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Tintura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775AB-BFFA-4267-A20C-286A6162CFE1}"/>
              </a:ext>
            </a:extLst>
          </p:cNvPr>
          <p:cNvSpPr/>
          <p:nvPr/>
        </p:nvSpPr>
        <p:spPr>
          <a:xfrm>
            <a:off x="2362196" y="2230299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Tinturado</a:t>
            </a:r>
            <a:endParaRPr lang="en-US" sz="1400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689F42-1744-4FA4-ABC8-40B7585EB0A9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904996" y="1958837"/>
            <a:ext cx="1138238" cy="27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D1A08C-1ED9-437F-955F-54BCD65B996F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904995" y="2773223"/>
            <a:ext cx="1138239" cy="223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82E4E-B503-4C61-A7F4-ECF1F4567ACD}"/>
              </a:ext>
            </a:extLst>
          </p:cNvPr>
          <p:cNvSpPr/>
          <p:nvPr/>
        </p:nvSpPr>
        <p:spPr>
          <a:xfrm>
            <a:off x="4071934" y="3213752"/>
            <a:ext cx="1362075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Polyester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09FDD5-A5E5-404E-AC2E-2B6C45030264}"/>
              </a:ext>
            </a:extLst>
          </p:cNvPr>
          <p:cNvSpPr/>
          <p:nvPr/>
        </p:nvSpPr>
        <p:spPr>
          <a:xfrm>
            <a:off x="6010271" y="2716073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Plana Doble</a:t>
            </a:r>
            <a:endParaRPr lang="en-US" sz="1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031FD14-F9E5-42E7-A56D-245B8B592D04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3724271" y="2492236"/>
            <a:ext cx="347663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2A9390-5D39-4A35-9FBD-DD404FAB24F4}"/>
              </a:ext>
            </a:extLst>
          </p:cNvPr>
          <p:cNvSpPr/>
          <p:nvPr/>
        </p:nvSpPr>
        <p:spPr>
          <a:xfrm>
            <a:off x="4071934" y="2220774"/>
            <a:ext cx="1362075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Algodón Pintado</a:t>
            </a:r>
            <a:endParaRPr lang="en-US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C8379B7-EE9C-4487-90F5-5EE21338DEB7}"/>
              </a:ext>
            </a:extLst>
          </p:cNvPr>
          <p:cNvCxnSpPr>
            <a:cxnSpLocks/>
            <a:stCxn id="20" idx="3"/>
            <a:endCxn id="18" idx="0"/>
          </p:cNvCxnSpPr>
          <p:nvPr/>
        </p:nvCxnSpPr>
        <p:spPr>
          <a:xfrm>
            <a:off x="5434009" y="2492236"/>
            <a:ext cx="1257300" cy="223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73134C-6BCE-4945-B30B-C8DD8FB8828C}"/>
              </a:ext>
            </a:extLst>
          </p:cNvPr>
          <p:cNvCxnSpPr>
            <a:cxnSpLocks/>
            <a:stCxn id="15" idx="3"/>
            <a:endCxn id="18" idx="2"/>
          </p:cNvCxnSpPr>
          <p:nvPr/>
        </p:nvCxnSpPr>
        <p:spPr>
          <a:xfrm flipV="1">
            <a:off x="5434009" y="3258997"/>
            <a:ext cx="1257300" cy="226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7C7C4D1-F862-4C55-A8DE-B518FCEA1335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>
          <a:xfrm>
            <a:off x="7372346" y="2987535"/>
            <a:ext cx="4572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087559A-EC1A-4AEA-9776-6E45E717E4BC}"/>
              </a:ext>
            </a:extLst>
          </p:cNvPr>
          <p:cNvSpPr/>
          <p:nvPr/>
        </p:nvSpPr>
        <p:spPr>
          <a:xfrm>
            <a:off x="7829547" y="2350156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Camiseta con frente, espalda y mangas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096484-875A-4D4F-8C15-64754F640732}"/>
              </a:ext>
            </a:extLst>
          </p:cNvPr>
          <p:cNvSpPr/>
          <p:nvPr/>
        </p:nvSpPr>
        <p:spPr>
          <a:xfrm>
            <a:off x="9991725" y="2716073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Plana Simple</a:t>
            </a:r>
            <a:endParaRPr lang="en-US" sz="1400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209974-A188-4D8C-A81C-FECCBD31E784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 flipV="1">
            <a:off x="9539285" y="2987535"/>
            <a:ext cx="45244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F4C6AD5-F4EF-4E2A-B895-ABDB66567CD4}"/>
              </a:ext>
            </a:extLst>
          </p:cNvPr>
          <p:cNvSpPr/>
          <p:nvPr/>
        </p:nvSpPr>
        <p:spPr>
          <a:xfrm>
            <a:off x="1204912" y="4519868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Camiseta con bordado de cuello</a:t>
            </a:r>
            <a:endParaRPr lang="en-US" sz="14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86F4D42-0BDB-4B08-8C93-FDF5F582A408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rot="5400000">
            <a:off x="5735837" y="-417059"/>
            <a:ext cx="1260871" cy="8612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20B46B3-15C8-481C-9B1C-F526D5F7FDFD}"/>
              </a:ext>
            </a:extLst>
          </p:cNvPr>
          <p:cNvSpPr/>
          <p:nvPr/>
        </p:nvSpPr>
        <p:spPr>
          <a:xfrm>
            <a:off x="3981454" y="4898485"/>
            <a:ext cx="1709738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Empaquetadora</a:t>
            </a:r>
            <a:endParaRPr lang="en-US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421D630-851A-43D7-9D3C-A7C50751CE13}"/>
              </a:ext>
            </a:extLst>
          </p:cNvPr>
          <p:cNvCxnSpPr>
            <a:cxnSpLocks/>
            <a:stCxn id="46" idx="6"/>
            <a:endCxn id="50" idx="1"/>
          </p:cNvCxnSpPr>
          <p:nvPr/>
        </p:nvCxnSpPr>
        <p:spPr>
          <a:xfrm>
            <a:off x="2914650" y="5169947"/>
            <a:ext cx="106680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0153691A-DAA4-40C2-9D12-140635351031}"/>
              </a:ext>
            </a:extLst>
          </p:cNvPr>
          <p:cNvSpPr/>
          <p:nvPr/>
        </p:nvSpPr>
        <p:spPr>
          <a:xfrm>
            <a:off x="6546062" y="4815539"/>
            <a:ext cx="1577521" cy="7203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Producto terminado</a:t>
            </a:r>
            <a:endParaRPr lang="en-US" sz="1400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05BD752-3B8D-404D-820C-2F533746F142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5691192" y="5169947"/>
            <a:ext cx="854870" cy="5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9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DE68-7C3D-44FA-9865-6E02B4E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Proceso de producción de camisas tipo polo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18826-2F4A-46E2-9102-759AE74B3155}"/>
              </a:ext>
            </a:extLst>
          </p:cNvPr>
          <p:cNvSpPr/>
          <p:nvPr/>
        </p:nvSpPr>
        <p:spPr>
          <a:xfrm>
            <a:off x="542921" y="1579597"/>
            <a:ext cx="1362075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Algodón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ADD08-CEC2-4EDE-8B14-AF27300FE102}"/>
              </a:ext>
            </a:extLst>
          </p:cNvPr>
          <p:cNvSpPr/>
          <p:nvPr/>
        </p:nvSpPr>
        <p:spPr>
          <a:xfrm>
            <a:off x="542920" y="2617821"/>
            <a:ext cx="1362075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Tintura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775AB-BFFA-4267-A20C-286A6162CFE1}"/>
              </a:ext>
            </a:extLst>
          </p:cNvPr>
          <p:cNvSpPr/>
          <p:nvPr/>
        </p:nvSpPr>
        <p:spPr>
          <a:xfrm>
            <a:off x="2362196" y="2122521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Tinturado</a:t>
            </a:r>
            <a:endParaRPr lang="en-US" sz="1400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689F42-1744-4FA4-ABC8-40B7585EB0A9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904996" y="1851059"/>
            <a:ext cx="1138238" cy="27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D1A08C-1ED9-437F-955F-54BCD65B996F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904995" y="2665445"/>
            <a:ext cx="1138239" cy="223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82E4E-B503-4C61-A7F4-ECF1F4567ACD}"/>
              </a:ext>
            </a:extLst>
          </p:cNvPr>
          <p:cNvSpPr/>
          <p:nvPr/>
        </p:nvSpPr>
        <p:spPr>
          <a:xfrm>
            <a:off x="4071934" y="3105974"/>
            <a:ext cx="1362075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Polyester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09FDD5-A5E5-404E-AC2E-2B6C45030264}"/>
              </a:ext>
            </a:extLst>
          </p:cNvPr>
          <p:cNvSpPr/>
          <p:nvPr/>
        </p:nvSpPr>
        <p:spPr>
          <a:xfrm>
            <a:off x="6010271" y="2608295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Plana Doble</a:t>
            </a:r>
            <a:endParaRPr lang="en-US" sz="1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031FD14-F9E5-42E7-A56D-245B8B592D04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3724271" y="2384458"/>
            <a:ext cx="347663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2A9390-5D39-4A35-9FBD-DD404FAB24F4}"/>
              </a:ext>
            </a:extLst>
          </p:cNvPr>
          <p:cNvSpPr/>
          <p:nvPr/>
        </p:nvSpPr>
        <p:spPr>
          <a:xfrm>
            <a:off x="4071934" y="2112996"/>
            <a:ext cx="1362075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Algodón Pintado</a:t>
            </a:r>
            <a:endParaRPr lang="en-US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C8379B7-EE9C-4487-90F5-5EE21338DEB7}"/>
              </a:ext>
            </a:extLst>
          </p:cNvPr>
          <p:cNvCxnSpPr>
            <a:cxnSpLocks/>
            <a:stCxn id="20" idx="3"/>
            <a:endCxn id="18" idx="0"/>
          </p:cNvCxnSpPr>
          <p:nvPr/>
        </p:nvCxnSpPr>
        <p:spPr>
          <a:xfrm>
            <a:off x="5434009" y="2384458"/>
            <a:ext cx="1257300" cy="223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73134C-6BCE-4945-B30B-C8DD8FB8828C}"/>
              </a:ext>
            </a:extLst>
          </p:cNvPr>
          <p:cNvCxnSpPr>
            <a:cxnSpLocks/>
            <a:stCxn id="15" idx="3"/>
            <a:endCxn id="18" idx="2"/>
          </p:cNvCxnSpPr>
          <p:nvPr/>
        </p:nvCxnSpPr>
        <p:spPr>
          <a:xfrm flipV="1">
            <a:off x="5434009" y="3151219"/>
            <a:ext cx="1257300" cy="226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7C7C4D1-F862-4C55-A8DE-B518FCEA1335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>
          <a:xfrm>
            <a:off x="7372346" y="2879757"/>
            <a:ext cx="4572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087559A-EC1A-4AEA-9776-6E45E717E4BC}"/>
              </a:ext>
            </a:extLst>
          </p:cNvPr>
          <p:cNvSpPr/>
          <p:nvPr/>
        </p:nvSpPr>
        <p:spPr>
          <a:xfrm>
            <a:off x="7829547" y="2242378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Camiseta con frente, espalda y mangas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096484-875A-4D4F-8C15-64754F640732}"/>
              </a:ext>
            </a:extLst>
          </p:cNvPr>
          <p:cNvSpPr/>
          <p:nvPr/>
        </p:nvSpPr>
        <p:spPr>
          <a:xfrm>
            <a:off x="9991725" y="2608295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Plana Simple</a:t>
            </a:r>
            <a:endParaRPr lang="en-US" sz="1400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209974-A188-4D8C-A81C-FECCBD31E784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 flipV="1">
            <a:off x="9539285" y="2879757"/>
            <a:ext cx="45244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F4C6AD5-F4EF-4E2A-B895-ABDB66567CD4}"/>
              </a:ext>
            </a:extLst>
          </p:cNvPr>
          <p:cNvSpPr/>
          <p:nvPr/>
        </p:nvSpPr>
        <p:spPr>
          <a:xfrm>
            <a:off x="330993" y="4334698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Camiseta con bordado de cuello y mangas</a:t>
            </a:r>
            <a:endParaRPr lang="en-US" sz="14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86F4D42-0BDB-4B08-8C93-FDF5F582A408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rot="5400000">
            <a:off x="5337574" y="-1000492"/>
            <a:ext cx="1183479" cy="9486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20B46B3-15C8-481C-9B1C-F526D5F7FDFD}"/>
              </a:ext>
            </a:extLst>
          </p:cNvPr>
          <p:cNvSpPr/>
          <p:nvPr/>
        </p:nvSpPr>
        <p:spPr>
          <a:xfrm>
            <a:off x="2014533" y="5866619"/>
            <a:ext cx="1709738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Empaquetadora</a:t>
            </a:r>
            <a:endParaRPr lang="en-US" sz="1400" b="1" dirty="0"/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0153691A-DAA4-40C2-9D12-140635351031}"/>
              </a:ext>
            </a:extLst>
          </p:cNvPr>
          <p:cNvSpPr/>
          <p:nvPr/>
        </p:nvSpPr>
        <p:spPr>
          <a:xfrm>
            <a:off x="6548431" y="5753915"/>
            <a:ext cx="1429378" cy="7389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Producto terminado</a:t>
            </a:r>
            <a:endParaRPr lang="en-US" sz="1400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05BD752-3B8D-404D-820C-2F533746F142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3724271" y="6123395"/>
            <a:ext cx="2824160" cy="1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F5C11-1662-4441-A08D-0BADD456705A}"/>
              </a:ext>
            </a:extLst>
          </p:cNvPr>
          <p:cNvSpPr/>
          <p:nvPr/>
        </p:nvSpPr>
        <p:spPr>
          <a:xfrm>
            <a:off x="6955627" y="4430749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Botonera</a:t>
            </a:r>
            <a:endParaRPr lang="en-US" sz="1400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D83732D-846A-4405-90EA-1E55C86B0E5D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 flipV="1">
            <a:off x="2040731" y="4376365"/>
            <a:ext cx="495296" cy="608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9FAAFB2-105F-454B-A98B-05B3370CD4B4}"/>
              </a:ext>
            </a:extLst>
          </p:cNvPr>
          <p:cNvSpPr/>
          <p:nvPr/>
        </p:nvSpPr>
        <p:spPr>
          <a:xfrm>
            <a:off x="9401767" y="4028310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Camiseta con botones</a:t>
            </a:r>
            <a:endParaRPr lang="en-US" sz="14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B08CA6F-C2CA-44EB-8AE8-E289245596B8}"/>
              </a:ext>
            </a:extLst>
          </p:cNvPr>
          <p:cNvCxnSpPr>
            <a:cxnSpLocks/>
            <a:stCxn id="25" idx="3"/>
            <a:endCxn id="30" idx="2"/>
          </p:cNvCxnSpPr>
          <p:nvPr/>
        </p:nvCxnSpPr>
        <p:spPr>
          <a:xfrm flipV="1">
            <a:off x="8317702" y="4678389"/>
            <a:ext cx="1084065" cy="23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05AEFF-F2EE-4DDD-A19E-C8C6262F185F}"/>
              </a:ext>
            </a:extLst>
          </p:cNvPr>
          <p:cNvCxnSpPr>
            <a:cxnSpLocks/>
            <a:stCxn id="30" idx="4"/>
            <a:endCxn id="50" idx="0"/>
          </p:cNvCxnSpPr>
          <p:nvPr/>
        </p:nvCxnSpPr>
        <p:spPr>
          <a:xfrm rot="5400000">
            <a:off x="6293944" y="1903926"/>
            <a:ext cx="538151" cy="7387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6F5462A-6A3D-4144-B728-6DA8C2622827}"/>
              </a:ext>
            </a:extLst>
          </p:cNvPr>
          <p:cNvSpPr/>
          <p:nvPr/>
        </p:nvSpPr>
        <p:spPr>
          <a:xfrm>
            <a:off x="2536027" y="4104903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Plancha</a:t>
            </a:r>
            <a:endParaRPr lang="en-US" sz="14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EC3194-7E11-4DE0-8FAF-C45C096B64C8}"/>
              </a:ext>
            </a:extLst>
          </p:cNvPr>
          <p:cNvSpPr/>
          <p:nvPr/>
        </p:nvSpPr>
        <p:spPr>
          <a:xfrm>
            <a:off x="4667247" y="3956082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Camiseta con cuello doblado</a:t>
            </a:r>
            <a:endParaRPr lang="en-US" sz="1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C5C0BAB-2824-4A45-A451-81213C93C08D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>
            <a:off x="3898102" y="4376365"/>
            <a:ext cx="769145" cy="229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43FFAA2-5B4B-43D7-8C4A-F563BFF08CBC}"/>
              </a:ext>
            </a:extLst>
          </p:cNvPr>
          <p:cNvCxnSpPr>
            <a:cxnSpLocks/>
            <a:stCxn id="53" idx="6"/>
            <a:endCxn id="25" idx="1"/>
          </p:cNvCxnSpPr>
          <p:nvPr/>
        </p:nvCxnSpPr>
        <p:spPr>
          <a:xfrm>
            <a:off x="6376985" y="4606161"/>
            <a:ext cx="578642" cy="9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5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DE68-7C3D-44FA-9865-6E02B4E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Proceso de producción de </a:t>
            </a:r>
            <a:r>
              <a:rPr lang="es-EC" dirty="0" err="1"/>
              <a:t>sueteres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09FDD5-A5E5-404E-AC2E-2B6C45030264}"/>
              </a:ext>
            </a:extLst>
          </p:cNvPr>
          <p:cNvSpPr/>
          <p:nvPr/>
        </p:nvSpPr>
        <p:spPr>
          <a:xfrm>
            <a:off x="5612603" y="2336800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Plana Doble</a:t>
            </a:r>
            <a:endParaRPr 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2A9390-5D39-4A35-9FBD-DD404FAB24F4}"/>
              </a:ext>
            </a:extLst>
          </p:cNvPr>
          <p:cNvSpPr/>
          <p:nvPr/>
        </p:nvSpPr>
        <p:spPr>
          <a:xfrm>
            <a:off x="3305172" y="2316944"/>
            <a:ext cx="1362075" cy="542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Lana</a:t>
            </a:r>
            <a:endParaRPr lang="en-US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C8379B7-EE9C-4487-90F5-5EE21338DEB7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4667247" y="2588406"/>
            <a:ext cx="945356" cy="19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7C7C4D1-F862-4C55-A8DE-B518FCEA1335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>
          <a:xfrm>
            <a:off x="6974678" y="2608262"/>
            <a:ext cx="85486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087559A-EC1A-4AEA-9776-6E45E717E4BC}"/>
              </a:ext>
            </a:extLst>
          </p:cNvPr>
          <p:cNvSpPr/>
          <p:nvPr/>
        </p:nvSpPr>
        <p:spPr>
          <a:xfrm>
            <a:off x="7829547" y="1958183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err="1"/>
              <a:t>Sueter</a:t>
            </a:r>
            <a:r>
              <a:rPr lang="es-EC" sz="1400" dirty="0"/>
              <a:t> con frente, espalda y mangas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096484-875A-4D4F-8C15-64754F640732}"/>
              </a:ext>
            </a:extLst>
          </p:cNvPr>
          <p:cNvSpPr/>
          <p:nvPr/>
        </p:nvSpPr>
        <p:spPr>
          <a:xfrm>
            <a:off x="9991725" y="2324100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Plana Simple</a:t>
            </a:r>
            <a:endParaRPr lang="en-US" sz="1400" b="1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209974-A188-4D8C-A81C-FECCBD31E784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 flipV="1">
            <a:off x="9539285" y="2595562"/>
            <a:ext cx="45244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F4C6AD5-F4EF-4E2A-B895-ABDB66567CD4}"/>
              </a:ext>
            </a:extLst>
          </p:cNvPr>
          <p:cNvSpPr/>
          <p:nvPr/>
        </p:nvSpPr>
        <p:spPr>
          <a:xfrm>
            <a:off x="330993" y="4050503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err="1"/>
              <a:t>Sueter</a:t>
            </a:r>
            <a:r>
              <a:rPr lang="es-EC" sz="1400" dirty="0"/>
              <a:t> con bordado de cuello y mangas</a:t>
            </a:r>
            <a:endParaRPr lang="en-US" sz="14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86F4D42-0BDB-4B08-8C93-FDF5F582A408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rot="5400000">
            <a:off x="5337574" y="-1284687"/>
            <a:ext cx="1183479" cy="9486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20B46B3-15C8-481C-9B1C-F526D5F7FDFD}"/>
              </a:ext>
            </a:extLst>
          </p:cNvPr>
          <p:cNvSpPr/>
          <p:nvPr/>
        </p:nvSpPr>
        <p:spPr>
          <a:xfrm>
            <a:off x="2014533" y="5582424"/>
            <a:ext cx="1709738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Empaquetadora</a:t>
            </a:r>
            <a:endParaRPr lang="en-US" sz="1400" b="1" dirty="0"/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0153691A-DAA4-40C2-9D12-140635351031}"/>
              </a:ext>
            </a:extLst>
          </p:cNvPr>
          <p:cNvSpPr/>
          <p:nvPr/>
        </p:nvSpPr>
        <p:spPr>
          <a:xfrm>
            <a:off x="6548431" y="5469720"/>
            <a:ext cx="1575152" cy="7389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Producto terminado</a:t>
            </a:r>
            <a:endParaRPr lang="en-US" sz="1400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05BD752-3B8D-404D-820C-2F533746F142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3724271" y="5839200"/>
            <a:ext cx="2824160" cy="1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1F5C11-1662-4441-A08D-0BADD456705A}"/>
              </a:ext>
            </a:extLst>
          </p:cNvPr>
          <p:cNvSpPr/>
          <p:nvPr/>
        </p:nvSpPr>
        <p:spPr>
          <a:xfrm>
            <a:off x="6955627" y="4146554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Botonera</a:t>
            </a:r>
            <a:endParaRPr lang="en-US" sz="1400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D83732D-846A-4405-90EA-1E55C86B0E5D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 flipV="1">
            <a:off x="2040731" y="4092170"/>
            <a:ext cx="495296" cy="608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9FAAFB2-105F-454B-A98B-05B3370CD4B4}"/>
              </a:ext>
            </a:extLst>
          </p:cNvPr>
          <p:cNvSpPr/>
          <p:nvPr/>
        </p:nvSpPr>
        <p:spPr>
          <a:xfrm>
            <a:off x="9401767" y="3744115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err="1"/>
              <a:t>Sueter</a:t>
            </a:r>
            <a:r>
              <a:rPr lang="es-EC" sz="1400" dirty="0"/>
              <a:t> con botones</a:t>
            </a:r>
            <a:endParaRPr lang="en-US" sz="14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B08CA6F-C2CA-44EB-8AE8-E289245596B8}"/>
              </a:ext>
            </a:extLst>
          </p:cNvPr>
          <p:cNvCxnSpPr>
            <a:cxnSpLocks/>
            <a:stCxn id="25" idx="3"/>
            <a:endCxn id="30" idx="2"/>
          </p:cNvCxnSpPr>
          <p:nvPr/>
        </p:nvCxnSpPr>
        <p:spPr>
          <a:xfrm flipV="1">
            <a:off x="8317702" y="4394194"/>
            <a:ext cx="1084065" cy="238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05AEFF-F2EE-4DDD-A19E-C8C6262F185F}"/>
              </a:ext>
            </a:extLst>
          </p:cNvPr>
          <p:cNvCxnSpPr>
            <a:cxnSpLocks/>
            <a:stCxn id="30" idx="4"/>
            <a:endCxn id="50" idx="0"/>
          </p:cNvCxnSpPr>
          <p:nvPr/>
        </p:nvCxnSpPr>
        <p:spPr>
          <a:xfrm rot="5400000">
            <a:off x="6293944" y="1619731"/>
            <a:ext cx="538151" cy="7387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6F5462A-6A3D-4144-B728-6DA8C2622827}"/>
              </a:ext>
            </a:extLst>
          </p:cNvPr>
          <p:cNvSpPr/>
          <p:nvPr/>
        </p:nvSpPr>
        <p:spPr>
          <a:xfrm>
            <a:off x="2536027" y="3820708"/>
            <a:ext cx="1362075" cy="542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400" b="1" dirty="0"/>
              <a:t>Plancha</a:t>
            </a:r>
            <a:endParaRPr lang="en-US" sz="14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EC3194-7E11-4DE0-8FAF-C45C096B64C8}"/>
              </a:ext>
            </a:extLst>
          </p:cNvPr>
          <p:cNvSpPr/>
          <p:nvPr/>
        </p:nvSpPr>
        <p:spPr>
          <a:xfrm>
            <a:off x="4667247" y="3671887"/>
            <a:ext cx="1709738" cy="1300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 err="1"/>
              <a:t>Sueter</a:t>
            </a:r>
            <a:r>
              <a:rPr lang="es-EC" sz="1400" dirty="0"/>
              <a:t> con cuello doblado</a:t>
            </a:r>
            <a:endParaRPr lang="en-US" sz="1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C5C0BAB-2824-4A45-A451-81213C93C08D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>
            <a:off x="3898102" y="4092170"/>
            <a:ext cx="769145" cy="229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43FFAA2-5B4B-43D7-8C4A-F563BFF08CBC}"/>
              </a:ext>
            </a:extLst>
          </p:cNvPr>
          <p:cNvCxnSpPr>
            <a:cxnSpLocks/>
            <a:stCxn id="53" idx="6"/>
            <a:endCxn id="25" idx="1"/>
          </p:cNvCxnSpPr>
          <p:nvPr/>
        </p:nvCxnSpPr>
        <p:spPr>
          <a:xfrm>
            <a:off x="6376985" y="4321966"/>
            <a:ext cx="578642" cy="9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6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DE68-7C3D-44FA-9865-6E02B4E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Proceso de venta</a:t>
            </a:r>
            <a:endParaRPr lang="en-US" dirty="0"/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0153691A-DAA4-40C2-9D12-140635351031}"/>
              </a:ext>
            </a:extLst>
          </p:cNvPr>
          <p:cNvSpPr/>
          <p:nvPr/>
        </p:nvSpPr>
        <p:spPr>
          <a:xfrm>
            <a:off x="2991443" y="2168734"/>
            <a:ext cx="2411024" cy="7389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/>
              <a:t>Camisetas, Camisas Polo, </a:t>
            </a:r>
            <a:r>
              <a:rPr lang="es-EC" sz="1600" dirty="0" err="1"/>
              <a:t>Sueteres</a:t>
            </a:r>
            <a:endParaRPr lang="en-US" sz="1600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2DFAC4D3-41A0-4D41-8ECD-ACD7AFE1B995}"/>
              </a:ext>
            </a:extLst>
          </p:cNvPr>
          <p:cNvSpPr/>
          <p:nvPr/>
        </p:nvSpPr>
        <p:spPr>
          <a:xfrm>
            <a:off x="2991443" y="3844901"/>
            <a:ext cx="2411024" cy="7389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err="1"/>
              <a:t>Boxers</a:t>
            </a:r>
            <a:endParaRPr lang="en-US" sz="1600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41EC580D-33DD-4C48-BACA-EDFF989C67FC}"/>
              </a:ext>
            </a:extLst>
          </p:cNvPr>
          <p:cNvSpPr/>
          <p:nvPr/>
        </p:nvSpPr>
        <p:spPr>
          <a:xfrm>
            <a:off x="2991443" y="4807936"/>
            <a:ext cx="2411024" cy="7389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/>
              <a:t>Calcetines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FA5FEE-D265-4F68-8BAF-5DB20AE19544}"/>
              </a:ext>
            </a:extLst>
          </p:cNvPr>
          <p:cNvSpPr/>
          <p:nvPr/>
        </p:nvSpPr>
        <p:spPr>
          <a:xfrm>
            <a:off x="1104892" y="4432471"/>
            <a:ext cx="1362075" cy="5429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Maquila</a:t>
            </a:r>
            <a:endParaRPr lang="en-US" sz="16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CEF61AB-1755-4FF4-8776-7BB865C61366}"/>
              </a:ext>
            </a:extLst>
          </p:cNvPr>
          <p:cNvCxnSpPr>
            <a:cxnSpLocks/>
            <a:stCxn id="29" idx="0"/>
            <a:endCxn id="27" idx="1"/>
          </p:cNvCxnSpPr>
          <p:nvPr/>
        </p:nvCxnSpPr>
        <p:spPr>
          <a:xfrm rot="5400000" flipH="1" flipV="1">
            <a:off x="2279641" y="3720670"/>
            <a:ext cx="218090" cy="1205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B666D31-A415-4D27-B940-5736D9D003C2}"/>
              </a:ext>
            </a:extLst>
          </p:cNvPr>
          <p:cNvCxnSpPr>
            <a:cxnSpLocks/>
            <a:stCxn id="29" idx="2"/>
            <a:endCxn id="28" idx="1"/>
          </p:cNvCxnSpPr>
          <p:nvPr/>
        </p:nvCxnSpPr>
        <p:spPr>
          <a:xfrm rot="16200000" flipH="1">
            <a:off x="2287676" y="4473648"/>
            <a:ext cx="202021" cy="1205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12160-88E7-4EBC-A538-23DA06B321B4}"/>
              </a:ext>
            </a:extLst>
          </p:cNvPr>
          <p:cNvSpPr/>
          <p:nvPr/>
        </p:nvSpPr>
        <p:spPr>
          <a:xfrm>
            <a:off x="6513310" y="3577013"/>
            <a:ext cx="1362075" cy="5429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Venta</a:t>
            </a:r>
            <a:endParaRPr lang="en-US" sz="16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F9BE66-46D4-42CB-91BC-664FE622CA44}"/>
              </a:ext>
            </a:extLst>
          </p:cNvPr>
          <p:cNvCxnSpPr>
            <a:cxnSpLocks/>
            <a:stCxn id="55" idx="3"/>
            <a:endCxn id="36" idx="0"/>
          </p:cNvCxnSpPr>
          <p:nvPr/>
        </p:nvCxnSpPr>
        <p:spPr>
          <a:xfrm>
            <a:off x="5402467" y="2538214"/>
            <a:ext cx="1791881" cy="1038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3B4BA14-F814-461B-ABE7-393FFFC704AC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 flipV="1">
            <a:off x="5402467" y="3848475"/>
            <a:ext cx="1110843" cy="365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11DF453-E772-42F1-A856-8705D16E2D58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5402467" y="4119937"/>
            <a:ext cx="1791881" cy="1057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90D2982-18C6-4C8E-B4EF-FB01F3C7A595}"/>
              </a:ext>
            </a:extLst>
          </p:cNvPr>
          <p:cNvSpPr/>
          <p:nvPr/>
        </p:nvSpPr>
        <p:spPr>
          <a:xfrm>
            <a:off x="8811234" y="2038952"/>
            <a:ext cx="1362075" cy="5429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Cliente 1</a:t>
            </a:r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E3D12E-4ED0-448E-8D77-6FDFA2760FD3}"/>
              </a:ext>
            </a:extLst>
          </p:cNvPr>
          <p:cNvSpPr/>
          <p:nvPr/>
        </p:nvSpPr>
        <p:spPr>
          <a:xfrm>
            <a:off x="8815406" y="2823568"/>
            <a:ext cx="1362075" cy="5429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Cliente 2</a:t>
            </a:r>
            <a:endParaRPr lang="en-US" sz="16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01730E-EA25-472F-964F-72DFF5C23EE2}"/>
              </a:ext>
            </a:extLst>
          </p:cNvPr>
          <p:cNvSpPr/>
          <p:nvPr/>
        </p:nvSpPr>
        <p:spPr>
          <a:xfrm>
            <a:off x="8811234" y="3608184"/>
            <a:ext cx="1362075" cy="5429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Cliente 3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F275B0-8A77-483C-96CA-D9BA36CE8FA2}"/>
              </a:ext>
            </a:extLst>
          </p:cNvPr>
          <p:cNvSpPr/>
          <p:nvPr/>
        </p:nvSpPr>
        <p:spPr>
          <a:xfrm>
            <a:off x="8811233" y="4392800"/>
            <a:ext cx="1362075" cy="5429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…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F1E4D7-E5EB-4918-B250-D2D5CB1A4298}"/>
              </a:ext>
            </a:extLst>
          </p:cNvPr>
          <p:cNvSpPr/>
          <p:nvPr/>
        </p:nvSpPr>
        <p:spPr>
          <a:xfrm>
            <a:off x="8811233" y="5177416"/>
            <a:ext cx="1362075" cy="5429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Cliente 10</a:t>
            </a:r>
            <a:endParaRPr lang="en-US" sz="1600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142EC00-665B-418A-A336-313CFFEEB704}"/>
              </a:ext>
            </a:extLst>
          </p:cNvPr>
          <p:cNvSpPr/>
          <p:nvPr/>
        </p:nvSpPr>
        <p:spPr>
          <a:xfrm>
            <a:off x="8026040" y="1878222"/>
            <a:ext cx="615534" cy="4010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2D0D1C-E278-4355-BFFA-FB88B5DD2F26}"/>
              </a:ext>
            </a:extLst>
          </p:cNvPr>
          <p:cNvSpPr/>
          <p:nvPr/>
        </p:nvSpPr>
        <p:spPr>
          <a:xfrm>
            <a:off x="1104892" y="2266752"/>
            <a:ext cx="1362075" cy="5429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600" dirty="0"/>
              <a:t>Producción</a:t>
            </a:r>
            <a:endParaRPr lang="en-US" sz="16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71E5379-5F4E-4284-B771-71DFF7FF6926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>
            <a:off x="2466967" y="2538214"/>
            <a:ext cx="52447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7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DE68-7C3D-44FA-9865-6E02B4E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Indicadores clave de éxito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F11A-01A7-403B-AB96-A0369F8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Actualmente la empresa no maneja indicadores para evaluar la asertividad de sus estimaciones de demanda.</a:t>
            </a:r>
          </a:p>
          <a:p>
            <a:r>
              <a:rPr lang="es-EC" dirty="0"/>
              <a:t>Los ajustes estadísticos se hacen de forma reactiva y luego de una validación “dato a dato” de los analistas técnicos y el encargado de ventas.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6289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B30C-7E3B-4F47-89C7-AF8B5B78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indicadores</a:t>
            </a:r>
            <a:r>
              <a:rPr lang="en-US" dirty="0"/>
              <a:t> 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100F-12A0-408C-88B2-432220E5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fin de </a:t>
            </a:r>
            <a:r>
              <a:rPr lang="en-US" dirty="0" err="1"/>
              <a:t>contar</a:t>
            </a:r>
            <a:r>
              <a:rPr lang="en-US" dirty="0"/>
              <a:t> con una </a:t>
            </a:r>
            <a:r>
              <a:rPr lang="en-US" dirty="0" err="1"/>
              <a:t>medición</a:t>
            </a:r>
            <a:r>
              <a:rPr lang="en-US" dirty="0"/>
              <a:t> </a:t>
            </a:r>
            <a:r>
              <a:rPr lang="en-US" dirty="0" err="1"/>
              <a:t>adecuada</a:t>
            </a:r>
            <a:r>
              <a:rPr lang="en-US" dirty="0"/>
              <a:t> de las </a:t>
            </a:r>
            <a:r>
              <a:rPr lang="en-US" dirty="0" err="1"/>
              <a:t>estimaciones</a:t>
            </a:r>
            <a:r>
              <a:rPr lang="en-US" dirty="0"/>
              <a:t> de </a:t>
            </a:r>
            <a:r>
              <a:rPr lang="en-US" dirty="0" err="1"/>
              <a:t>demanda</a:t>
            </a:r>
            <a:r>
              <a:rPr lang="en-US" dirty="0"/>
              <a:t> se </a:t>
            </a:r>
            <a:r>
              <a:rPr lang="en-US" dirty="0" err="1"/>
              <a:t>plantea</a:t>
            </a:r>
            <a:r>
              <a:rPr lang="en-US" dirty="0"/>
              <a:t> </a:t>
            </a:r>
            <a:r>
              <a:rPr lang="en-US" dirty="0" err="1"/>
              <a:t>monitorear</a:t>
            </a:r>
            <a:r>
              <a:rPr lang="en-US" dirty="0"/>
              <a:t> tanto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confiabilidad</a:t>
            </a:r>
            <a:r>
              <a:rPr lang="en-US" dirty="0"/>
              <a:t> (</a:t>
            </a:r>
            <a:r>
              <a:rPr lang="en-US" dirty="0" err="1"/>
              <a:t>exactitud</a:t>
            </a:r>
            <a:r>
              <a:rPr lang="en-US" dirty="0"/>
              <a:t>)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precision.</a:t>
            </a:r>
          </a:p>
          <a:p>
            <a:r>
              <a:rPr lang="en-US" dirty="0"/>
              <a:t>Para </a:t>
            </a:r>
            <a:r>
              <a:rPr lang="en-US" dirty="0" err="1"/>
              <a:t>confiabilidad</a:t>
            </a:r>
            <a:r>
              <a:rPr lang="en-US" dirty="0"/>
              <a:t> se </a:t>
            </a:r>
            <a:r>
              <a:rPr lang="en-US" dirty="0" err="1"/>
              <a:t>plantea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del R </a:t>
            </a:r>
            <a:r>
              <a:rPr lang="en-US" dirty="0" err="1"/>
              <a:t>cuadrado</a:t>
            </a:r>
            <a:r>
              <a:rPr lang="en-US" dirty="0"/>
              <a:t>. Para la precision se </a:t>
            </a:r>
            <a:r>
              <a:rPr lang="en-US" dirty="0" err="1"/>
              <a:t>plantea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del MAPE.</a:t>
            </a:r>
          </a:p>
          <a:p>
            <a:r>
              <a:rPr lang="en-US" dirty="0"/>
              <a:t>Se define que un </a:t>
            </a:r>
            <a:r>
              <a:rPr lang="en-US" dirty="0" err="1"/>
              <a:t>pronóstico</a:t>
            </a:r>
            <a:r>
              <a:rPr lang="en-US" dirty="0"/>
              <a:t> es </a:t>
            </a:r>
            <a:r>
              <a:rPr lang="en-US" dirty="0" err="1"/>
              <a:t>suficientemente</a:t>
            </a:r>
            <a:r>
              <a:rPr lang="en-US" dirty="0"/>
              <a:t> </a:t>
            </a:r>
            <a:r>
              <a:rPr lang="en-US" dirty="0" err="1"/>
              <a:t>asertivo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cliente</a:t>
            </a:r>
            <a:r>
              <a:rPr lang="en-US" dirty="0"/>
              <a:t> e item, se </a:t>
            </a:r>
            <a:r>
              <a:rPr lang="en-US" dirty="0" err="1"/>
              <a:t>alcanza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 </a:t>
            </a:r>
            <a:r>
              <a:rPr lang="en-US" dirty="0" err="1"/>
              <a:t>cuadrado</a:t>
            </a:r>
            <a:r>
              <a:rPr lang="en-US" dirty="0"/>
              <a:t> &gt; 90%</a:t>
            </a:r>
          </a:p>
          <a:p>
            <a:pPr lvl="1"/>
            <a:r>
              <a:rPr lang="en-US" dirty="0"/>
              <a:t>MAPE &lt; 5%</a:t>
            </a:r>
          </a:p>
        </p:txBody>
      </p:sp>
    </p:spTree>
    <p:extLst>
      <p:ext uri="{BB962C8B-B14F-4D97-AF65-F5344CB8AC3E}">
        <p14:creationId xmlns:p14="http://schemas.microsoft.com/office/powerpoint/2010/main" val="312122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FAF3-03F7-4A08-BFD8-50CA6B51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Planificación vs. Pronóstico de Demanda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600712C-9FEC-4864-B2DE-5D4D8F102E5F}"/>
              </a:ext>
            </a:extLst>
          </p:cNvPr>
          <p:cNvSpPr/>
          <p:nvPr/>
        </p:nvSpPr>
        <p:spPr>
          <a:xfrm>
            <a:off x="2213114" y="3084794"/>
            <a:ext cx="1842052" cy="82163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Datos históricos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6D2ACC08-D3C9-4BB5-B5D1-829B60DB0E1D}"/>
              </a:ext>
            </a:extLst>
          </p:cNvPr>
          <p:cNvSpPr/>
          <p:nvPr/>
        </p:nvSpPr>
        <p:spPr>
          <a:xfrm>
            <a:off x="4068417" y="3097217"/>
            <a:ext cx="2166732" cy="821634"/>
          </a:xfrm>
          <a:prstGeom prst="notchedRightArrow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Pronóstico de Demanda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CDD7DE-162C-4FFF-859C-8DF48AC2CFCF}"/>
              </a:ext>
            </a:extLst>
          </p:cNvPr>
          <p:cNvSpPr/>
          <p:nvPr/>
        </p:nvSpPr>
        <p:spPr>
          <a:xfrm>
            <a:off x="6994906" y="2037806"/>
            <a:ext cx="1804537" cy="82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Plan </a:t>
            </a:r>
          </a:p>
          <a:p>
            <a:pPr algn="ctr"/>
            <a:r>
              <a:rPr lang="es-EC" dirty="0"/>
              <a:t>Comercial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38C3F5-B7FB-41A4-9D31-CE75399F6CAB}"/>
              </a:ext>
            </a:extLst>
          </p:cNvPr>
          <p:cNvSpPr/>
          <p:nvPr/>
        </p:nvSpPr>
        <p:spPr>
          <a:xfrm>
            <a:off x="7008157" y="3084794"/>
            <a:ext cx="1791286" cy="82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Plan de Compras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7F3EC0-C757-4BA5-9EE2-08F7EE2A2250}"/>
              </a:ext>
            </a:extLst>
          </p:cNvPr>
          <p:cNvSpPr/>
          <p:nvPr/>
        </p:nvSpPr>
        <p:spPr>
          <a:xfrm>
            <a:off x="6994906" y="4131782"/>
            <a:ext cx="1804537" cy="82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Plan de Producción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78A65-2FDF-40F6-B15A-1E26A78B8BF2}"/>
              </a:ext>
            </a:extLst>
          </p:cNvPr>
          <p:cNvSpPr txBox="1"/>
          <p:nvPr/>
        </p:nvSpPr>
        <p:spPr>
          <a:xfrm>
            <a:off x="3241401" y="2229169"/>
            <a:ext cx="20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b="1" dirty="0"/>
              <a:t>Analítica Predictiva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BAD214E-12ED-48EC-879D-96AC75BF9C41}"/>
              </a:ext>
            </a:extLst>
          </p:cNvPr>
          <p:cNvSpPr/>
          <p:nvPr/>
        </p:nvSpPr>
        <p:spPr>
          <a:xfrm rot="5400000">
            <a:off x="4069328" y="759953"/>
            <a:ext cx="309603" cy="4022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AFC12-A8E8-49E8-8241-4C99BEA4234F}"/>
              </a:ext>
            </a:extLst>
          </p:cNvPr>
          <p:cNvSpPr txBox="1"/>
          <p:nvPr/>
        </p:nvSpPr>
        <p:spPr>
          <a:xfrm>
            <a:off x="3179505" y="5640793"/>
            <a:ext cx="495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b="1" dirty="0"/>
              <a:t>Analítica Prescriptiva (Sistema de recomendación)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77A445D-62E2-49A2-814E-1789C7710955}"/>
              </a:ext>
            </a:extLst>
          </p:cNvPr>
          <p:cNvSpPr/>
          <p:nvPr/>
        </p:nvSpPr>
        <p:spPr>
          <a:xfrm rot="16200000">
            <a:off x="5415874" y="1690014"/>
            <a:ext cx="461297" cy="7313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603F04-162E-4DCA-97D7-3595CA9B41A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235149" y="2448623"/>
            <a:ext cx="759757" cy="1059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823BEE-6122-4FA7-9F1B-009F7904CF6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235149" y="3508034"/>
            <a:ext cx="759757" cy="1034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A9D431-B710-4BC8-ABB0-8D549977989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235149" y="3495611"/>
            <a:ext cx="773008" cy="12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9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49E-4C41-4F6E-846B-366982C4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Nuestro método de trabajo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BABED7A-7D96-46AA-A437-B213094F604E}"/>
              </a:ext>
            </a:extLst>
          </p:cNvPr>
          <p:cNvSpPr/>
          <p:nvPr/>
        </p:nvSpPr>
        <p:spPr>
          <a:xfrm>
            <a:off x="251791" y="1981073"/>
            <a:ext cx="1895061" cy="821634"/>
          </a:xfrm>
          <a:prstGeom prst="homePlate">
            <a:avLst>
              <a:gd name="adj" fmla="val 46774"/>
            </a:avLst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1: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Antecedentes 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48FBD5F7-7772-415D-9361-5635A8F349F6}"/>
              </a:ext>
            </a:extLst>
          </p:cNvPr>
          <p:cNvSpPr/>
          <p:nvPr/>
        </p:nvSpPr>
        <p:spPr>
          <a:xfrm>
            <a:off x="1762532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2: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Entendimiento del Negocio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C51DDBB0-D132-4F95-93A5-ACDC7C97E356}"/>
              </a:ext>
            </a:extLst>
          </p:cNvPr>
          <p:cNvSpPr/>
          <p:nvPr/>
        </p:nvSpPr>
        <p:spPr>
          <a:xfrm>
            <a:off x="339254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3: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Exploración de información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620A939-DF0F-4378-BF82-81F0A1ED1EB3}"/>
              </a:ext>
            </a:extLst>
          </p:cNvPr>
          <p:cNvSpPr/>
          <p:nvPr/>
        </p:nvSpPr>
        <p:spPr>
          <a:xfrm>
            <a:off x="5055692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4: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Construcción de modelo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6B825EB8-EF46-44C4-A21F-EECF08851EE4}"/>
              </a:ext>
            </a:extLst>
          </p:cNvPr>
          <p:cNvSpPr/>
          <p:nvPr/>
        </p:nvSpPr>
        <p:spPr>
          <a:xfrm>
            <a:off x="668570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5: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Puesta en marcha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30F76FB-B2C7-42A0-8E32-21E59FE30BD3}"/>
              </a:ext>
            </a:extLst>
          </p:cNvPr>
          <p:cNvSpPr/>
          <p:nvPr/>
        </p:nvSpPr>
        <p:spPr>
          <a:xfrm>
            <a:off x="8335600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6: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Mejora continua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5F9C7787-A8EC-4F78-AD96-8390EBBAF261}"/>
              </a:ext>
            </a:extLst>
          </p:cNvPr>
          <p:cNvSpPr/>
          <p:nvPr/>
        </p:nvSpPr>
        <p:spPr>
          <a:xfrm>
            <a:off x="997886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7: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Resultados alcanzados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43222-78AD-4D7F-9E44-F6089E97D7C1}"/>
              </a:ext>
            </a:extLst>
          </p:cNvPr>
          <p:cNvSpPr/>
          <p:nvPr/>
        </p:nvSpPr>
        <p:spPr>
          <a:xfrm>
            <a:off x="251791" y="2802707"/>
            <a:ext cx="1510741" cy="1782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200" dirty="0">
                <a:latin typeface="Avenir Next LT Pro" panose="020B0504020202020204" pitchFamily="34" charset="0"/>
              </a:rPr>
              <a:t>Estado actual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1200" dirty="0">
                <a:latin typeface="Avenir Next LT Pro" panose="020B0504020202020204" pitchFamily="34" charset="0"/>
              </a:rPr>
              <a:t>Problema de negocio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B6B0CB-4351-4F8D-891B-BBEEC0214F44}"/>
              </a:ext>
            </a:extLst>
          </p:cNvPr>
          <p:cNvSpPr/>
          <p:nvPr/>
        </p:nvSpPr>
        <p:spPr>
          <a:xfrm>
            <a:off x="1762531" y="2802707"/>
            <a:ext cx="1630017" cy="17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Mapeo de 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Definición de indicadores</a:t>
            </a:r>
            <a:endParaRPr lang="es-EC" sz="1200" dirty="0">
              <a:latin typeface="Avenir Next LT Pro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51D06D-AA1D-473A-9045-ABABD23545F0}"/>
              </a:ext>
            </a:extLst>
          </p:cNvPr>
          <p:cNvSpPr/>
          <p:nvPr/>
        </p:nvSpPr>
        <p:spPr>
          <a:xfrm>
            <a:off x="3392548" y="2802707"/>
            <a:ext cx="1630017" cy="17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Modelización de 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Vistas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Fuentes de información</a:t>
            </a:r>
            <a:endParaRPr lang="es-EC" sz="1200" dirty="0">
              <a:latin typeface="Avenir Next LT Pro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8EC0A8-0038-444D-8ABD-37D5E2CAD15E}"/>
              </a:ext>
            </a:extLst>
          </p:cNvPr>
          <p:cNvSpPr/>
          <p:nvPr/>
        </p:nvSpPr>
        <p:spPr>
          <a:xfrm>
            <a:off x="5024207" y="2802706"/>
            <a:ext cx="1630017" cy="1782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Curación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Selección de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Entrenamiento y Validación</a:t>
            </a:r>
            <a:endParaRPr lang="es-EC" sz="1200" dirty="0">
              <a:latin typeface="Avenir Next LT Pro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7C8FB-B053-49C6-BF57-D388E0343625}"/>
              </a:ext>
            </a:extLst>
          </p:cNvPr>
          <p:cNvSpPr/>
          <p:nvPr/>
        </p:nvSpPr>
        <p:spPr>
          <a:xfrm>
            <a:off x="6652581" y="2802706"/>
            <a:ext cx="1696271" cy="1782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Tableros y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Adopción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Infraestructura y arquitectura</a:t>
            </a:r>
            <a:endParaRPr lang="es-EC" sz="1200" dirty="0">
              <a:latin typeface="Avenir Next LT Pro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A6B143-E628-428B-BD7D-C818207EC524}"/>
              </a:ext>
            </a:extLst>
          </p:cNvPr>
          <p:cNvSpPr/>
          <p:nvPr/>
        </p:nvSpPr>
        <p:spPr>
          <a:xfrm>
            <a:off x="8315724" y="2802705"/>
            <a:ext cx="1696271" cy="1782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Soporte y mantenimiento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Aprendizaje de modelo</a:t>
            </a:r>
            <a:endParaRPr lang="es-EC" sz="1200" dirty="0">
              <a:latin typeface="Avenir Next LT Pro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FD24F-5141-4A79-90E3-636F433A427D}"/>
              </a:ext>
            </a:extLst>
          </p:cNvPr>
          <p:cNvSpPr/>
          <p:nvPr/>
        </p:nvSpPr>
        <p:spPr>
          <a:xfrm>
            <a:off x="9977227" y="2802704"/>
            <a:ext cx="1664784" cy="1782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Beneficios para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Avenir Next LT Pro" panose="020B0504020202020204" pitchFamily="34" charset="0"/>
              </a:rPr>
              <a:t>Medición de indicadores</a:t>
            </a:r>
            <a:endParaRPr lang="es-EC" sz="1200" dirty="0">
              <a:latin typeface="Avenir Next LT Pro" panose="020B05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58A040-FBE1-4AF2-AF98-446B16EBF25F}"/>
              </a:ext>
            </a:extLst>
          </p:cNvPr>
          <p:cNvSpPr/>
          <p:nvPr/>
        </p:nvSpPr>
        <p:spPr>
          <a:xfrm>
            <a:off x="251791" y="4929810"/>
            <a:ext cx="11390220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rgbClr val="002060"/>
                </a:solidFill>
                <a:latin typeface="Avenir Next LT Pro" panose="020B0504020202020204" pitchFamily="34" charset="0"/>
              </a:rPr>
              <a:t>Caso real donde se aplicó esta metodología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C573D3-1599-45DA-BC9D-C8169029767E}"/>
              </a:ext>
            </a:extLst>
          </p:cNvPr>
          <p:cNvSpPr/>
          <p:nvPr/>
        </p:nvSpPr>
        <p:spPr>
          <a:xfrm>
            <a:off x="1762531" y="5261104"/>
            <a:ext cx="9879480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rgbClr val="002060"/>
                </a:solidFill>
                <a:latin typeface="Avenir Next LT Pro" panose="020B0504020202020204" pitchFamily="34" charset="0"/>
              </a:rPr>
              <a:t>Herramienta generada en el caso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353790-7AC5-499A-BF76-1938274BDF19}"/>
              </a:ext>
            </a:extLst>
          </p:cNvPr>
          <p:cNvSpPr/>
          <p:nvPr/>
        </p:nvSpPr>
        <p:spPr>
          <a:xfrm>
            <a:off x="1762531" y="5579175"/>
            <a:ext cx="9879480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rgbClr val="002060"/>
                </a:solidFill>
                <a:latin typeface="Avenir Next LT Pro" panose="020B0504020202020204" pitchFamily="34" charset="0"/>
              </a:rPr>
              <a:t>Descripción de cómo lo haríamos en Edesa</a:t>
            </a:r>
          </a:p>
        </p:txBody>
      </p:sp>
    </p:spTree>
    <p:extLst>
      <p:ext uri="{BB962C8B-B14F-4D97-AF65-F5344CB8AC3E}">
        <p14:creationId xmlns:p14="http://schemas.microsoft.com/office/powerpoint/2010/main" val="195536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BABED7A-7D96-46AA-A437-B213094F604E}"/>
              </a:ext>
            </a:extLst>
          </p:cNvPr>
          <p:cNvSpPr/>
          <p:nvPr/>
        </p:nvSpPr>
        <p:spPr>
          <a:xfrm>
            <a:off x="251791" y="1981073"/>
            <a:ext cx="1895061" cy="821634"/>
          </a:xfrm>
          <a:prstGeom prst="homePlate">
            <a:avLst>
              <a:gd name="adj" fmla="val 46774"/>
            </a:avLst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1: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Antecedentes 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48FBD5F7-7772-415D-9361-5635A8F349F6}"/>
              </a:ext>
            </a:extLst>
          </p:cNvPr>
          <p:cNvSpPr/>
          <p:nvPr/>
        </p:nvSpPr>
        <p:spPr>
          <a:xfrm>
            <a:off x="1762532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2: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Entendimiento del Negocio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C51DDBB0-D132-4F95-93A5-ACDC7C97E356}"/>
              </a:ext>
            </a:extLst>
          </p:cNvPr>
          <p:cNvSpPr/>
          <p:nvPr/>
        </p:nvSpPr>
        <p:spPr>
          <a:xfrm>
            <a:off x="339254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3: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Exploración de información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620A939-DF0F-4378-BF82-81F0A1ED1EB3}"/>
              </a:ext>
            </a:extLst>
          </p:cNvPr>
          <p:cNvSpPr/>
          <p:nvPr/>
        </p:nvSpPr>
        <p:spPr>
          <a:xfrm>
            <a:off x="5055692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4: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Construcción de modelo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6B825EB8-EF46-44C4-A21F-EECF08851EE4}"/>
              </a:ext>
            </a:extLst>
          </p:cNvPr>
          <p:cNvSpPr/>
          <p:nvPr/>
        </p:nvSpPr>
        <p:spPr>
          <a:xfrm>
            <a:off x="668570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5: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Puesta en marcha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30F76FB-B2C7-42A0-8E32-21E59FE30BD3}"/>
              </a:ext>
            </a:extLst>
          </p:cNvPr>
          <p:cNvSpPr/>
          <p:nvPr/>
        </p:nvSpPr>
        <p:spPr>
          <a:xfrm>
            <a:off x="8335600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6: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Mejora continua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5F9C7787-A8EC-4F78-AD96-8390EBBAF261}"/>
              </a:ext>
            </a:extLst>
          </p:cNvPr>
          <p:cNvSpPr/>
          <p:nvPr/>
        </p:nvSpPr>
        <p:spPr>
          <a:xfrm>
            <a:off x="997886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7: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Resultados alcanzados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58A040-FBE1-4AF2-AF98-446B16EBF25F}"/>
              </a:ext>
            </a:extLst>
          </p:cNvPr>
          <p:cNvSpPr/>
          <p:nvPr/>
        </p:nvSpPr>
        <p:spPr>
          <a:xfrm>
            <a:off x="251791" y="3093092"/>
            <a:ext cx="11390220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rgbClr val="002060"/>
                </a:solidFill>
                <a:latin typeface="Avenir Next LT Pro" panose="020B0504020202020204" pitchFamily="34" charset="0"/>
              </a:rPr>
              <a:t>Caso real donde se aplicó esta metodología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C573D3-1599-45DA-BC9D-C8169029767E}"/>
              </a:ext>
            </a:extLst>
          </p:cNvPr>
          <p:cNvSpPr/>
          <p:nvPr/>
        </p:nvSpPr>
        <p:spPr>
          <a:xfrm>
            <a:off x="1762531" y="3424386"/>
            <a:ext cx="9879480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rgbClr val="002060"/>
                </a:solidFill>
                <a:latin typeface="Avenir Next LT Pro" panose="020B0504020202020204" pitchFamily="34" charset="0"/>
              </a:rPr>
              <a:t>Herramienta generada en el caso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353790-7AC5-499A-BF76-1938274BDF19}"/>
              </a:ext>
            </a:extLst>
          </p:cNvPr>
          <p:cNvSpPr/>
          <p:nvPr/>
        </p:nvSpPr>
        <p:spPr>
          <a:xfrm>
            <a:off x="1762529" y="3742457"/>
            <a:ext cx="9879481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rgbClr val="002060"/>
                </a:solidFill>
                <a:latin typeface="Avenir Next LT Pro" panose="020B0504020202020204" pitchFamily="34" charset="0"/>
              </a:rPr>
              <a:t>Descripción de cómo lo haríamos en Edesa</a:t>
            </a:r>
          </a:p>
        </p:txBody>
      </p:sp>
    </p:spTree>
    <p:extLst>
      <p:ext uri="{BB962C8B-B14F-4D97-AF65-F5344CB8AC3E}">
        <p14:creationId xmlns:p14="http://schemas.microsoft.com/office/powerpoint/2010/main" val="46546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3189D3C-0001-4F1A-B822-3DEBF69E65CF}"/>
              </a:ext>
            </a:extLst>
          </p:cNvPr>
          <p:cNvSpPr/>
          <p:nvPr/>
        </p:nvSpPr>
        <p:spPr>
          <a:xfrm>
            <a:off x="251791" y="1981073"/>
            <a:ext cx="1895061" cy="821634"/>
          </a:xfrm>
          <a:prstGeom prst="homePlate">
            <a:avLst>
              <a:gd name="adj" fmla="val 46774"/>
            </a:avLst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1: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Antecedentes 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995C7EA2-C4F1-4268-A529-EFF58F28B891}"/>
              </a:ext>
            </a:extLst>
          </p:cNvPr>
          <p:cNvSpPr/>
          <p:nvPr/>
        </p:nvSpPr>
        <p:spPr>
          <a:xfrm>
            <a:off x="1762532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2: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Entendimiento del Negocio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8F6A4E6D-95AF-4CD1-BCBE-82C516C2CD77}"/>
              </a:ext>
            </a:extLst>
          </p:cNvPr>
          <p:cNvSpPr/>
          <p:nvPr/>
        </p:nvSpPr>
        <p:spPr>
          <a:xfrm>
            <a:off x="339254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3: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Exploración de información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C1161A6-A1FA-4298-8A11-145D4105FD61}"/>
              </a:ext>
            </a:extLst>
          </p:cNvPr>
          <p:cNvSpPr/>
          <p:nvPr/>
        </p:nvSpPr>
        <p:spPr>
          <a:xfrm>
            <a:off x="5055692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4: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Construcción de modelo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E071FB4A-DF70-4FEE-849E-86D706DAC065}"/>
              </a:ext>
            </a:extLst>
          </p:cNvPr>
          <p:cNvSpPr/>
          <p:nvPr/>
        </p:nvSpPr>
        <p:spPr>
          <a:xfrm>
            <a:off x="668570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5: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Puesta en marcha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0CD511D1-ADAF-44C5-990E-FCFC5709EDA7}"/>
              </a:ext>
            </a:extLst>
          </p:cNvPr>
          <p:cNvSpPr/>
          <p:nvPr/>
        </p:nvSpPr>
        <p:spPr>
          <a:xfrm>
            <a:off x="8335600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6: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Mejora continua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BC1A118C-9E37-4FF1-8E6A-EDD95C909442}"/>
              </a:ext>
            </a:extLst>
          </p:cNvPr>
          <p:cNvSpPr/>
          <p:nvPr/>
        </p:nvSpPr>
        <p:spPr>
          <a:xfrm>
            <a:off x="997886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7: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Resultados alcanzados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77A264-8FCA-4AD9-ADE5-47CBEAACC889}"/>
              </a:ext>
            </a:extLst>
          </p:cNvPr>
          <p:cNvSpPr/>
          <p:nvPr/>
        </p:nvSpPr>
        <p:spPr>
          <a:xfrm>
            <a:off x="251791" y="3061254"/>
            <a:ext cx="11390220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rgbClr val="002060"/>
                </a:solidFill>
                <a:latin typeface="Avenir Next LT Pro" panose="020B0504020202020204" pitchFamily="34" charset="0"/>
              </a:rPr>
              <a:t>Caso real donde se aplicó esta metodología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E22FBA-6A0D-436E-A78D-EF0C21BD78BB}"/>
              </a:ext>
            </a:extLst>
          </p:cNvPr>
          <p:cNvSpPr/>
          <p:nvPr/>
        </p:nvSpPr>
        <p:spPr>
          <a:xfrm>
            <a:off x="1762531" y="3392548"/>
            <a:ext cx="9879480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Herramienta generada en el caso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217AAA-55ED-491A-9267-ADCE35E6A8B9}"/>
              </a:ext>
            </a:extLst>
          </p:cNvPr>
          <p:cNvSpPr/>
          <p:nvPr/>
        </p:nvSpPr>
        <p:spPr>
          <a:xfrm>
            <a:off x="1762529" y="3710619"/>
            <a:ext cx="9879481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Descripción de cómo lo haríamos en Edesa</a:t>
            </a:r>
          </a:p>
        </p:txBody>
      </p:sp>
    </p:spTree>
    <p:extLst>
      <p:ext uri="{BB962C8B-B14F-4D97-AF65-F5344CB8AC3E}">
        <p14:creationId xmlns:p14="http://schemas.microsoft.com/office/powerpoint/2010/main" val="306352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D907-AAD5-443E-9A0B-50D3B68A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Estado actual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81D5-536F-4C76-9FFD-11738312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dirty="0">
                <a:latin typeface="Avenir Next LT Pro" panose="020B0504020202020204" pitchFamily="34" charset="0"/>
              </a:rPr>
              <a:t>Empresa dedicada a la producción y venta de prendas de vestir.</a:t>
            </a:r>
          </a:p>
          <a:p>
            <a:pPr lvl="1" algn="just"/>
            <a:r>
              <a:rPr lang="en-US" dirty="0" err="1">
                <a:latin typeface="Avenir Next LT Pro" panose="020B0504020202020204" pitchFamily="34" charset="0"/>
              </a:rPr>
              <a:t>Producción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propia</a:t>
            </a:r>
            <a:r>
              <a:rPr lang="en-US" dirty="0">
                <a:latin typeface="Avenir Next LT Pro" panose="020B0504020202020204" pitchFamily="34" charset="0"/>
              </a:rPr>
              <a:t>: </a:t>
            </a:r>
            <a:r>
              <a:rPr lang="en-US" dirty="0" err="1">
                <a:latin typeface="Avenir Next LT Pro" panose="020B0504020202020204" pitchFamily="34" charset="0"/>
              </a:rPr>
              <a:t>Camisetas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cuello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redondo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Camisetas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cuello</a:t>
            </a:r>
            <a:r>
              <a:rPr lang="en-US" dirty="0">
                <a:latin typeface="Avenir Next LT Pro" panose="020B0504020202020204" pitchFamily="34" charset="0"/>
              </a:rPr>
              <a:t> V, </a:t>
            </a:r>
            <a:r>
              <a:rPr lang="en-US" dirty="0" err="1">
                <a:latin typeface="Avenir Next LT Pro" panose="020B0504020202020204" pitchFamily="34" charset="0"/>
              </a:rPr>
              <a:t>Camisetas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tipo</a:t>
            </a:r>
            <a:r>
              <a:rPr lang="en-US" dirty="0">
                <a:latin typeface="Avenir Next LT Pro" panose="020B0504020202020204" pitchFamily="34" charset="0"/>
              </a:rPr>
              <a:t> polo, </a:t>
            </a:r>
            <a:r>
              <a:rPr lang="en-US" dirty="0" err="1">
                <a:latin typeface="Avenir Next LT Pro" panose="020B0504020202020204" pitchFamily="34" charset="0"/>
              </a:rPr>
              <a:t>Sueteres</a:t>
            </a:r>
            <a:r>
              <a:rPr lang="en-US" dirty="0">
                <a:latin typeface="Avenir Next LT Pro" panose="020B0504020202020204" pitchFamily="34" charset="0"/>
              </a:rPr>
              <a:t> de Lana (36 items)</a:t>
            </a:r>
          </a:p>
          <a:p>
            <a:pPr lvl="1" algn="just"/>
            <a:r>
              <a:rPr lang="en-US" dirty="0">
                <a:latin typeface="Avenir Next LT Pro" panose="020B0504020202020204" pitchFamily="34" charset="0"/>
              </a:rPr>
              <a:t>Maquila: Boxers, </a:t>
            </a:r>
            <a:r>
              <a:rPr lang="en-US" dirty="0" err="1">
                <a:latin typeface="Avenir Next LT Pro" panose="020B0504020202020204" pitchFamily="34" charset="0"/>
              </a:rPr>
              <a:t>Calcetines</a:t>
            </a:r>
            <a:r>
              <a:rPr lang="en-US" dirty="0">
                <a:latin typeface="Avenir Next LT Pro" panose="020B0504020202020204" pitchFamily="34" charset="0"/>
              </a:rPr>
              <a:t> (14 items) </a:t>
            </a:r>
          </a:p>
          <a:p>
            <a:pPr algn="just"/>
            <a:r>
              <a:rPr lang="en-US" dirty="0" err="1">
                <a:latin typeface="Avenir Next LT Pro" panose="020B0504020202020204" pitchFamily="34" charset="0"/>
              </a:rPr>
              <a:t>Subprocesos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en</a:t>
            </a:r>
            <a:r>
              <a:rPr lang="en-US" dirty="0">
                <a:latin typeface="Avenir Next LT Pro" panose="020B0504020202020204" pitchFamily="34" charset="0"/>
              </a:rPr>
              <a:t> planta de </a:t>
            </a:r>
            <a:r>
              <a:rPr lang="en-US" dirty="0" err="1">
                <a:latin typeface="Avenir Next LT Pro" panose="020B0504020202020204" pitchFamily="34" charset="0"/>
              </a:rPr>
              <a:t>producción</a:t>
            </a:r>
            <a:r>
              <a:rPr lang="en-US" dirty="0">
                <a:latin typeface="Avenir Next LT Pro" panose="020B0504020202020204" pitchFamily="34" charset="0"/>
              </a:rPr>
              <a:t>: </a:t>
            </a:r>
            <a:r>
              <a:rPr lang="en-US" dirty="0" err="1">
                <a:latin typeface="Avenir Next LT Pro" panose="020B0504020202020204" pitchFamily="34" charset="0"/>
              </a:rPr>
              <a:t>Tinturado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algodón</a:t>
            </a:r>
            <a:r>
              <a:rPr lang="en-US" dirty="0">
                <a:latin typeface="Avenir Next LT Pro" panose="020B0504020202020204" pitchFamily="34" charset="0"/>
              </a:rPr>
              <a:t>, Plana de doble </a:t>
            </a:r>
            <a:r>
              <a:rPr lang="en-US" dirty="0" err="1">
                <a:latin typeface="Avenir Next LT Pro" panose="020B0504020202020204" pitchFamily="34" charset="0"/>
              </a:rPr>
              <a:t>aguja</a:t>
            </a:r>
            <a:r>
              <a:rPr lang="en-US" dirty="0">
                <a:latin typeface="Avenir Next LT Pro" panose="020B0504020202020204" pitchFamily="34" charset="0"/>
              </a:rPr>
              <a:t>, plana simple, </a:t>
            </a:r>
            <a:r>
              <a:rPr lang="en-US" dirty="0" err="1">
                <a:latin typeface="Avenir Next LT Pro" panose="020B0504020202020204" pitchFamily="34" charset="0"/>
              </a:rPr>
              <a:t>Planchado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Botonera</a:t>
            </a:r>
            <a:r>
              <a:rPr lang="en-US" dirty="0">
                <a:latin typeface="Avenir Next LT Pro" panose="020B0504020202020204" pitchFamily="34" charset="0"/>
              </a:rPr>
              <a:t> y </a:t>
            </a:r>
            <a:r>
              <a:rPr lang="en-US" dirty="0" err="1">
                <a:latin typeface="Avenir Next LT Pro" panose="020B0504020202020204" pitchFamily="34" charset="0"/>
              </a:rPr>
              <a:t>Empaquetado</a:t>
            </a:r>
            <a:r>
              <a:rPr lang="en-US" dirty="0">
                <a:latin typeface="Avenir Next LT Pro" panose="020B0504020202020204" pitchFamily="34" charset="0"/>
              </a:rPr>
              <a:t>. </a:t>
            </a:r>
          </a:p>
          <a:p>
            <a:pPr algn="just"/>
            <a:r>
              <a:rPr lang="en-US" dirty="0">
                <a:latin typeface="Avenir Next LT Pro" panose="020B0504020202020204" pitchFamily="34" charset="0"/>
              </a:rPr>
              <a:t>Materia prima </a:t>
            </a:r>
            <a:r>
              <a:rPr lang="en-US" dirty="0" err="1">
                <a:latin typeface="Avenir Next LT Pro" panose="020B0504020202020204" pitchFamily="34" charset="0"/>
              </a:rPr>
              <a:t>empleada</a:t>
            </a:r>
            <a:r>
              <a:rPr lang="en-US" dirty="0">
                <a:latin typeface="Avenir Next LT Pro" panose="020B0504020202020204" pitchFamily="34" charset="0"/>
              </a:rPr>
              <a:t> para la </a:t>
            </a:r>
            <a:r>
              <a:rPr lang="en-US" dirty="0" err="1">
                <a:latin typeface="Avenir Next LT Pro" panose="020B0504020202020204" pitchFamily="34" charset="0"/>
              </a:rPr>
              <a:t>producción</a:t>
            </a:r>
            <a:r>
              <a:rPr lang="en-US" dirty="0">
                <a:latin typeface="Avenir Next LT Pro" panose="020B0504020202020204" pitchFamily="34" charset="0"/>
              </a:rPr>
              <a:t>: </a:t>
            </a:r>
            <a:r>
              <a:rPr lang="en-US" dirty="0" err="1">
                <a:latin typeface="Avenir Next LT Pro" panose="020B0504020202020204" pitchFamily="34" charset="0"/>
              </a:rPr>
              <a:t>Algodón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Poliester</a:t>
            </a:r>
            <a:r>
              <a:rPr lang="en-US" dirty="0">
                <a:latin typeface="Avenir Next LT Pro" panose="020B0504020202020204" pitchFamily="34" charset="0"/>
              </a:rPr>
              <a:t>, Lana, </a:t>
            </a:r>
            <a:r>
              <a:rPr lang="en-US" dirty="0" err="1">
                <a:latin typeface="Avenir Next LT Pro" panose="020B0504020202020204" pitchFamily="34" charset="0"/>
              </a:rPr>
              <a:t>Botones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Plástico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Etiquetas</a:t>
            </a:r>
            <a:r>
              <a:rPr lang="en-US" dirty="0">
                <a:latin typeface="Avenir Next LT Pro" panose="020B0504020202020204" pitchFamily="34" charset="0"/>
              </a:rPr>
              <a:t> y </a:t>
            </a:r>
            <a:r>
              <a:rPr lang="en-US" dirty="0" err="1">
                <a:latin typeface="Avenir Next LT Pro" panose="020B0504020202020204" pitchFamily="34" charset="0"/>
              </a:rPr>
              <a:t>Tintura</a:t>
            </a:r>
            <a:r>
              <a:rPr lang="en-US" dirty="0">
                <a:latin typeface="Avenir Next LT Pro" panose="020B0504020202020204" pitchFamily="34" charset="0"/>
              </a:rPr>
              <a:t>. </a:t>
            </a:r>
            <a:endParaRPr lang="en-US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3044-0612-49BE-90B5-4D73AD2C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Problema de negocio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2489-AFB2-4B40-905A-4AACCAC4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latin typeface="Avenir Next LT Pro" panose="020B0504020202020204" pitchFamily="34" charset="0"/>
              </a:rPr>
              <a:t>El </a:t>
            </a:r>
            <a:r>
              <a:rPr lang="en-US" dirty="0" err="1">
                <a:latin typeface="Avenir Next LT Pro" panose="020B0504020202020204" pitchFamily="34" charset="0"/>
              </a:rPr>
              <a:t>área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comercial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ejecuta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pronósticos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mensuales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demanda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sobre</a:t>
            </a:r>
            <a:r>
              <a:rPr lang="en-US" dirty="0">
                <a:latin typeface="Avenir Next LT Pro" panose="020B0504020202020204" pitchFamily="34" charset="0"/>
              </a:rPr>
              <a:t> la base de </a:t>
            </a:r>
            <a:r>
              <a:rPr lang="en-US" dirty="0" err="1">
                <a:latin typeface="Avenir Next LT Pro" panose="020B0504020202020204" pitchFamily="34" charset="0"/>
              </a:rPr>
              <a:t>datos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históricos</a:t>
            </a:r>
            <a:r>
              <a:rPr lang="en-US" dirty="0">
                <a:latin typeface="Avenir Next LT Pro" panose="020B0504020202020204" pitchFamily="34" charset="0"/>
              </a:rPr>
              <a:t> a </a:t>
            </a:r>
            <a:r>
              <a:rPr lang="en-US" dirty="0" err="1">
                <a:latin typeface="Avenir Next LT Pro" panose="020B0504020202020204" pitchFamily="34" charset="0"/>
              </a:rPr>
              <a:t>nivel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cliente</a:t>
            </a:r>
            <a:r>
              <a:rPr lang="en-US" dirty="0">
                <a:latin typeface="Avenir Next LT Pro" panose="020B0504020202020204" pitchFamily="34" charset="0"/>
              </a:rPr>
              <a:t> e item.</a:t>
            </a:r>
          </a:p>
          <a:p>
            <a:pPr lvl="1" algn="just"/>
            <a:r>
              <a:rPr lang="en-US" dirty="0" err="1">
                <a:latin typeface="Avenir Next LT Pro" panose="020B0504020202020204" pitchFamily="34" charset="0"/>
              </a:rPr>
              <a:t>Metodología</a:t>
            </a:r>
            <a:r>
              <a:rPr lang="en-US" dirty="0">
                <a:latin typeface="Avenir Next LT Pro" panose="020B0504020202020204" pitchFamily="34" charset="0"/>
              </a:rPr>
              <a:t> ARIMA</a:t>
            </a:r>
          </a:p>
          <a:p>
            <a:pPr lvl="1" algn="just"/>
            <a:r>
              <a:rPr lang="en-US" dirty="0">
                <a:latin typeface="Avenir Next LT Pro" panose="020B0504020202020204" pitchFamily="34" charset="0"/>
              </a:rPr>
              <a:t>No se </a:t>
            </a:r>
            <a:r>
              <a:rPr lang="en-US" dirty="0" err="1">
                <a:latin typeface="Avenir Next LT Pro" panose="020B0504020202020204" pitchFamily="34" charset="0"/>
              </a:rPr>
              <a:t>tiene</a:t>
            </a:r>
            <a:r>
              <a:rPr lang="en-US" dirty="0">
                <a:latin typeface="Avenir Next LT Pro" panose="020B0504020202020204" pitchFamily="34" charset="0"/>
              </a:rPr>
              <a:t> una </a:t>
            </a:r>
            <a:r>
              <a:rPr lang="en-US" dirty="0" err="1">
                <a:latin typeface="Avenir Next LT Pro" panose="020B0504020202020204" pitchFamily="34" charset="0"/>
              </a:rPr>
              <a:t>medición</a:t>
            </a:r>
            <a:r>
              <a:rPr lang="en-US" dirty="0">
                <a:latin typeface="Avenir Next LT Pro" panose="020B0504020202020204" pitchFamily="34" charset="0"/>
              </a:rPr>
              <a:t> formal de </a:t>
            </a:r>
            <a:r>
              <a:rPr lang="en-US" dirty="0" err="1">
                <a:latin typeface="Avenir Next LT Pro" panose="020B0504020202020204" pitchFamily="34" charset="0"/>
              </a:rPr>
              <a:t>asertividad</a:t>
            </a:r>
            <a:endParaRPr lang="en-US" dirty="0">
              <a:latin typeface="Avenir Next LT Pro" panose="020B0504020202020204" pitchFamily="34" charset="0"/>
            </a:endParaRPr>
          </a:p>
          <a:p>
            <a:pPr lvl="1" algn="just"/>
            <a:r>
              <a:rPr lang="en-US" dirty="0" err="1">
                <a:latin typeface="Avenir Next LT Pro" panose="020B0504020202020204" pitchFamily="34" charset="0"/>
              </a:rPr>
              <a:t>Ajustes</a:t>
            </a:r>
            <a:r>
              <a:rPr lang="en-US" dirty="0">
                <a:latin typeface="Avenir Next LT Pro" panose="020B0504020202020204" pitchFamily="34" charset="0"/>
              </a:rPr>
              <a:t> de forma </a:t>
            </a:r>
            <a:r>
              <a:rPr lang="en-US" dirty="0" err="1">
                <a:latin typeface="Avenir Next LT Pro" panose="020B0504020202020204" pitchFamily="34" charset="0"/>
              </a:rPr>
              <a:t>reactiva</a:t>
            </a:r>
            <a:r>
              <a:rPr lang="en-US" dirty="0">
                <a:latin typeface="Avenir Next LT Pro" panose="020B0504020202020204" pitchFamily="34" charset="0"/>
              </a:rPr>
              <a:t> (vs. </a:t>
            </a:r>
            <a:r>
              <a:rPr lang="en-US" dirty="0" err="1">
                <a:latin typeface="Avenir Next LT Pro" panose="020B0504020202020204" pitchFamily="34" charset="0"/>
              </a:rPr>
              <a:t>valores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reales</a:t>
            </a:r>
            <a:r>
              <a:rPr lang="en-US" dirty="0">
                <a:latin typeface="Avenir Next LT Pro" panose="020B0504020202020204" pitchFamily="34" charset="0"/>
              </a:rPr>
              <a:t> una </a:t>
            </a:r>
            <a:r>
              <a:rPr lang="en-US" dirty="0" err="1">
                <a:latin typeface="Avenir Next LT Pro" panose="020B0504020202020204" pitchFamily="34" charset="0"/>
              </a:rPr>
              <a:t>vez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cuncluido</a:t>
            </a:r>
            <a:r>
              <a:rPr lang="en-US" dirty="0">
                <a:latin typeface="Avenir Next LT Pro" panose="020B0504020202020204" pitchFamily="34" charset="0"/>
              </a:rPr>
              <a:t> el </a:t>
            </a:r>
            <a:r>
              <a:rPr lang="en-US" dirty="0" err="1">
                <a:latin typeface="Avenir Next LT Pro" panose="020B0504020202020204" pitchFamily="34" charset="0"/>
              </a:rPr>
              <a:t>mes</a:t>
            </a:r>
            <a:r>
              <a:rPr lang="en-US" dirty="0">
                <a:latin typeface="Avenir Next LT Pro" panose="020B0504020202020204" pitchFamily="34" charset="0"/>
              </a:rPr>
              <a:t>) </a:t>
            </a:r>
          </a:p>
          <a:p>
            <a:pPr algn="just"/>
            <a:r>
              <a:rPr lang="en-US" dirty="0">
                <a:latin typeface="Avenir Next LT Pro" panose="020B0504020202020204" pitchFamily="34" charset="0"/>
              </a:rPr>
              <a:t>El </a:t>
            </a:r>
            <a:r>
              <a:rPr lang="en-US" dirty="0" err="1">
                <a:latin typeface="Avenir Next LT Pro" panose="020B0504020202020204" pitchFamily="34" charset="0"/>
              </a:rPr>
              <a:t>área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producción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recibe</a:t>
            </a:r>
            <a:r>
              <a:rPr lang="en-US" dirty="0">
                <a:latin typeface="Avenir Next LT Pro" panose="020B0504020202020204" pitchFamily="34" charset="0"/>
              </a:rPr>
              <a:t> el </a:t>
            </a:r>
            <a:r>
              <a:rPr lang="en-US" dirty="0" err="1">
                <a:latin typeface="Avenir Next LT Pro" panose="020B0504020202020204" pitchFamily="34" charset="0"/>
              </a:rPr>
              <a:t>pronóstico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en</a:t>
            </a:r>
            <a:r>
              <a:rPr lang="en-US" dirty="0">
                <a:latin typeface="Avenir Next LT Pro" panose="020B0504020202020204" pitchFamily="34" charset="0"/>
              </a:rPr>
              <a:t> una table plana para </a:t>
            </a:r>
            <a:r>
              <a:rPr lang="en-US" dirty="0" err="1">
                <a:latin typeface="Avenir Next LT Pro" panose="020B0504020202020204" pitchFamily="34" charset="0"/>
              </a:rPr>
              <a:t>programar</a:t>
            </a:r>
            <a:r>
              <a:rPr lang="en-US" dirty="0">
                <a:latin typeface="Avenir Next LT Pro" panose="020B0504020202020204" pitchFamily="34" charset="0"/>
              </a:rPr>
              <a:t> los </a:t>
            </a:r>
            <a:r>
              <a:rPr lang="en-US" dirty="0" err="1">
                <a:latin typeface="Avenir Next LT Pro" panose="020B0504020202020204" pitchFamily="34" charset="0"/>
              </a:rPr>
              <a:t>distintos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subprocesos</a:t>
            </a:r>
            <a:r>
              <a:rPr lang="en-US" dirty="0">
                <a:latin typeface="Avenir Next LT Pro" panose="020B0504020202020204" pitchFamily="34" charset="0"/>
              </a:rPr>
              <a:t>: horas </a:t>
            </a:r>
            <a:r>
              <a:rPr lang="en-US" dirty="0" err="1">
                <a:latin typeface="Avenir Next LT Pro" panose="020B0504020202020204" pitchFamily="34" charset="0"/>
              </a:rPr>
              <a:t>máquina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productos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priorizados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cronograma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operación</a:t>
            </a:r>
            <a:r>
              <a:rPr lang="en-US" dirty="0">
                <a:latin typeface="Avenir Next LT Pro" panose="020B0504020202020204" pitchFamily="34" charset="0"/>
              </a:rPr>
              <a:t>. </a:t>
            </a:r>
          </a:p>
          <a:p>
            <a:pPr lvl="1" algn="just"/>
            <a:r>
              <a:rPr lang="en-US" dirty="0">
                <a:latin typeface="Avenir Next LT Pro" panose="020B0504020202020204" pitchFamily="34" charset="0"/>
              </a:rPr>
              <a:t>Se </a:t>
            </a:r>
            <a:r>
              <a:rPr lang="en-US" dirty="0" err="1">
                <a:latin typeface="Avenir Next LT Pro" panose="020B0504020202020204" pitchFamily="34" charset="0"/>
              </a:rPr>
              <a:t>generan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desfases</a:t>
            </a:r>
            <a:r>
              <a:rPr lang="en-US" dirty="0">
                <a:latin typeface="Avenir Next LT Pro" panose="020B0504020202020204" pitchFamily="34" charset="0"/>
              </a:rPr>
              <a:t> de forma </a:t>
            </a:r>
            <a:r>
              <a:rPr lang="en-US" dirty="0" err="1">
                <a:latin typeface="Avenir Next LT Pro" panose="020B0504020202020204" pitchFamily="34" charset="0"/>
              </a:rPr>
              <a:t>frecuente</a:t>
            </a:r>
            <a:r>
              <a:rPr lang="en-US" dirty="0">
                <a:latin typeface="Avenir Next LT Pro" panose="020B0504020202020204" pitchFamily="34" charset="0"/>
              </a:rPr>
              <a:t> entre </a:t>
            </a:r>
            <a:r>
              <a:rPr lang="en-US" dirty="0" err="1">
                <a:latin typeface="Avenir Next LT Pro" panose="020B0504020202020204" pitchFamily="34" charset="0"/>
              </a:rPr>
              <a:t>producción</a:t>
            </a:r>
            <a:r>
              <a:rPr lang="en-US" dirty="0">
                <a:latin typeface="Avenir Next LT Pro" panose="020B0504020202020204" pitchFamily="34" charset="0"/>
              </a:rPr>
              <a:t> y </a:t>
            </a:r>
            <a:r>
              <a:rPr lang="en-US" dirty="0" err="1">
                <a:latin typeface="Avenir Next LT Pro" panose="020B0504020202020204" pitchFamily="34" charset="0"/>
              </a:rPr>
              <a:t>demanda</a:t>
            </a:r>
            <a:r>
              <a:rPr lang="en-US" dirty="0">
                <a:latin typeface="Avenir Next LT Pro" panose="020B0504020202020204" pitchFamily="34" charset="0"/>
              </a:rPr>
              <a:t> al no </a:t>
            </a:r>
            <a:r>
              <a:rPr lang="en-US" dirty="0" err="1">
                <a:latin typeface="Avenir Next LT Pro" panose="020B0504020202020204" pitchFamily="34" charset="0"/>
              </a:rPr>
              <a:t>contar</a:t>
            </a:r>
            <a:r>
              <a:rPr lang="en-US" dirty="0">
                <a:latin typeface="Avenir Next LT Pro" panose="020B0504020202020204" pitchFamily="34" charset="0"/>
              </a:rPr>
              <a:t> con </a:t>
            </a:r>
            <a:r>
              <a:rPr lang="en-US" dirty="0" err="1">
                <a:latin typeface="Avenir Next LT Pro" panose="020B0504020202020204" pitchFamily="34" charset="0"/>
              </a:rPr>
              <a:t>pronósticos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confiables</a:t>
            </a:r>
            <a:r>
              <a:rPr lang="en-US" dirty="0">
                <a:latin typeface="Avenir Next LT Pro" panose="020B0504020202020204" pitchFamily="34" charset="0"/>
              </a:rPr>
              <a:t>.</a:t>
            </a:r>
          </a:p>
          <a:p>
            <a:pPr lvl="1" algn="just"/>
            <a:r>
              <a:rPr lang="en-US" dirty="0">
                <a:latin typeface="Avenir Next LT Pro" panose="020B0504020202020204" pitchFamily="34" charset="0"/>
              </a:rPr>
              <a:t>La </a:t>
            </a:r>
            <a:r>
              <a:rPr lang="en-US" dirty="0" err="1">
                <a:latin typeface="Avenir Next LT Pro" panose="020B0504020202020204" pitchFamily="34" charset="0"/>
              </a:rPr>
              <a:t>programación</a:t>
            </a:r>
            <a:r>
              <a:rPr lang="en-US" dirty="0">
                <a:latin typeface="Avenir Next LT Pro" panose="020B0504020202020204" pitchFamily="34" charset="0"/>
              </a:rPr>
              <a:t> require de </a:t>
            </a:r>
            <a:r>
              <a:rPr lang="en-US" dirty="0" err="1">
                <a:latin typeface="Avenir Next LT Pro" panose="020B0504020202020204" pitchFamily="34" charset="0"/>
              </a:rPr>
              <a:t>cirterios</a:t>
            </a:r>
            <a:r>
              <a:rPr lang="en-US" dirty="0">
                <a:latin typeface="Avenir Next LT Pro" panose="020B0504020202020204" pitchFamily="34" charset="0"/>
              </a:rPr>
              <a:t> “</a:t>
            </a:r>
            <a:r>
              <a:rPr lang="en-US" dirty="0" err="1">
                <a:latin typeface="Avenir Next LT Pro" panose="020B0504020202020204" pitchFamily="34" charset="0"/>
              </a:rPr>
              <a:t>expertos</a:t>
            </a:r>
            <a:r>
              <a:rPr lang="en-US" dirty="0">
                <a:latin typeface="Avenir Next LT Pro" panose="020B0504020202020204" pitchFamily="34" charset="0"/>
              </a:rPr>
              <a:t>” de los </a:t>
            </a:r>
            <a:r>
              <a:rPr lang="en-US" dirty="0" err="1">
                <a:latin typeface="Avenir Next LT Pro" panose="020B0504020202020204" pitchFamily="34" charset="0"/>
              </a:rPr>
              <a:t>encargados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procesos</a:t>
            </a:r>
            <a:r>
              <a:rPr lang="en-US" dirty="0">
                <a:latin typeface="Avenir Next LT Pro" panose="020B0504020202020204" pitchFamily="34" charset="0"/>
              </a:rPr>
              <a:t>, lo </a:t>
            </a:r>
            <a:r>
              <a:rPr lang="en-US" dirty="0" err="1">
                <a:latin typeface="Avenir Next LT Pro" panose="020B0504020202020204" pitchFamily="34" charset="0"/>
              </a:rPr>
              <a:t>cual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conlleva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uso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excesivo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recursos</a:t>
            </a:r>
            <a:r>
              <a:rPr lang="en-US" dirty="0">
                <a:latin typeface="Avenir Next LT Pro" panose="020B0504020202020204" pitchFamily="34" charset="0"/>
              </a:rPr>
              <a:t>.</a:t>
            </a:r>
          </a:p>
          <a:p>
            <a:pPr algn="just"/>
            <a:r>
              <a:rPr lang="en-US" dirty="0">
                <a:latin typeface="Avenir Next LT Pro" panose="020B0504020202020204" pitchFamily="34" charset="0"/>
              </a:rPr>
              <a:t>El </a:t>
            </a:r>
            <a:r>
              <a:rPr lang="en-US" dirty="0" err="1">
                <a:latin typeface="Avenir Next LT Pro" panose="020B0504020202020204" pitchFamily="34" charset="0"/>
              </a:rPr>
              <a:t>área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compras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recibe</a:t>
            </a:r>
            <a:r>
              <a:rPr lang="en-US" dirty="0">
                <a:latin typeface="Avenir Next LT Pro" panose="020B0504020202020204" pitchFamily="34" charset="0"/>
              </a:rPr>
              <a:t> el </a:t>
            </a:r>
            <a:r>
              <a:rPr lang="en-US" dirty="0" err="1">
                <a:latin typeface="Avenir Next LT Pro" panose="020B0504020202020204" pitchFamily="34" charset="0"/>
              </a:rPr>
              <a:t>pronóstico</a:t>
            </a:r>
            <a:r>
              <a:rPr lang="en-US" dirty="0">
                <a:latin typeface="Avenir Next LT Pro" panose="020B0504020202020204" pitchFamily="34" charset="0"/>
              </a:rPr>
              <a:t> para definer la </a:t>
            </a:r>
            <a:r>
              <a:rPr lang="en-US" dirty="0" err="1">
                <a:latin typeface="Avenir Next LT Pro" panose="020B0504020202020204" pitchFamily="34" charset="0"/>
              </a:rPr>
              <a:t>cantidad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materia</a:t>
            </a:r>
            <a:r>
              <a:rPr lang="en-US" dirty="0">
                <a:latin typeface="Avenir Next LT Pro" panose="020B0504020202020204" pitchFamily="34" charset="0"/>
              </a:rPr>
              <a:t> prima a </a:t>
            </a:r>
            <a:r>
              <a:rPr lang="en-US" dirty="0" err="1">
                <a:latin typeface="Avenir Next LT Pro" panose="020B0504020202020204" pitchFamily="34" charset="0"/>
              </a:rPr>
              <a:t>adquirir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mensualmente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así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como</a:t>
            </a:r>
            <a:r>
              <a:rPr lang="en-US" dirty="0">
                <a:latin typeface="Avenir Next LT Pro" panose="020B0504020202020204" pitchFamily="34" charset="0"/>
              </a:rPr>
              <a:t> las ordines de </a:t>
            </a:r>
            <a:r>
              <a:rPr lang="en-US" dirty="0" err="1">
                <a:latin typeface="Avenir Next LT Pro" panose="020B0504020202020204" pitchFamily="34" charset="0"/>
              </a:rPr>
              <a:t>trabajo</a:t>
            </a:r>
            <a:r>
              <a:rPr lang="en-US" dirty="0">
                <a:latin typeface="Avenir Next LT Pro" panose="020B0504020202020204" pitchFamily="34" charset="0"/>
              </a:rPr>
              <a:t> para las maquilas.</a:t>
            </a:r>
          </a:p>
          <a:p>
            <a:pPr lvl="1" algn="just"/>
            <a:r>
              <a:rPr lang="en-US" dirty="0">
                <a:latin typeface="Avenir Next LT Pro" panose="020B0504020202020204" pitchFamily="34" charset="0"/>
              </a:rPr>
              <a:t>Se </a:t>
            </a:r>
            <a:r>
              <a:rPr lang="en-US" dirty="0" err="1">
                <a:latin typeface="Avenir Next LT Pro" panose="020B0504020202020204" pitchFamily="34" charset="0"/>
              </a:rPr>
              <a:t>generan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desfases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en</a:t>
            </a:r>
            <a:r>
              <a:rPr lang="en-US" dirty="0">
                <a:latin typeface="Avenir Next LT Pro" panose="020B0504020202020204" pitchFamily="34" charset="0"/>
              </a:rPr>
              <a:t> el </a:t>
            </a:r>
            <a:r>
              <a:rPr lang="en-US" dirty="0" err="1">
                <a:latin typeface="Avenir Next LT Pro" panose="020B0504020202020204" pitchFamily="34" charset="0"/>
              </a:rPr>
              <a:t>abastecimiento</a:t>
            </a:r>
            <a:r>
              <a:rPr lang="en-US" dirty="0">
                <a:latin typeface="Avenir Next LT Pro" panose="020B0504020202020204" pitchFamily="34" charset="0"/>
              </a:rPr>
              <a:t> para el </a:t>
            </a:r>
            <a:r>
              <a:rPr lang="en-US" dirty="0" err="1">
                <a:latin typeface="Avenir Next LT Pro" panose="020B0504020202020204" pitchFamily="34" charset="0"/>
              </a:rPr>
              <a:t>área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producción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</a:p>
          <a:p>
            <a:pPr algn="just"/>
            <a:r>
              <a:rPr lang="en-US" dirty="0">
                <a:latin typeface="Avenir Next LT Pro" panose="020B0504020202020204" pitchFamily="34" charset="0"/>
              </a:rPr>
              <a:t>Los </a:t>
            </a:r>
            <a:r>
              <a:rPr lang="en-US" dirty="0" err="1">
                <a:latin typeface="Avenir Next LT Pro" panose="020B0504020202020204" pitchFamily="34" charset="0"/>
              </a:rPr>
              <a:t>datos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venta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históricos</a:t>
            </a:r>
            <a:r>
              <a:rPr lang="en-US" dirty="0">
                <a:latin typeface="Avenir Next LT Pro" panose="020B0504020202020204" pitchFamily="34" charset="0"/>
              </a:rPr>
              <a:t> se </a:t>
            </a:r>
            <a:r>
              <a:rPr lang="en-US" dirty="0" err="1">
                <a:latin typeface="Avenir Next LT Pro" panose="020B0504020202020204" pitchFamily="34" charset="0"/>
              </a:rPr>
              <a:t>almacenan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repositorio</a:t>
            </a:r>
            <a:r>
              <a:rPr lang="en-US" dirty="0">
                <a:latin typeface="Avenir Next LT Pro" panose="020B0504020202020204" pitchFamily="34" charset="0"/>
              </a:rPr>
              <a:t> de forma </a:t>
            </a:r>
            <a:r>
              <a:rPr lang="en-US" dirty="0" err="1">
                <a:latin typeface="Avenir Next LT Pro" panose="020B0504020202020204" pitchFamily="34" charset="0"/>
              </a:rPr>
              <a:t>automática</a:t>
            </a:r>
            <a:r>
              <a:rPr lang="en-US" dirty="0">
                <a:latin typeface="Avenir Next LT Pro" panose="020B0504020202020204" pitchFamily="34" charset="0"/>
              </a:rPr>
              <a:t>, Los </a:t>
            </a:r>
            <a:r>
              <a:rPr lang="en-US" dirty="0" err="1">
                <a:latin typeface="Avenir Next LT Pro" panose="020B0504020202020204" pitchFamily="34" charset="0"/>
              </a:rPr>
              <a:t>registros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producción</a:t>
            </a:r>
            <a:r>
              <a:rPr lang="en-US" dirty="0">
                <a:latin typeface="Avenir Next LT Pro" panose="020B0504020202020204" pitchFamily="34" charset="0"/>
              </a:rPr>
              <a:t> se </a:t>
            </a:r>
            <a:r>
              <a:rPr lang="en-US" dirty="0" err="1">
                <a:latin typeface="Avenir Next LT Pro" panose="020B0504020202020204" pitchFamily="34" charset="0"/>
              </a:rPr>
              <a:t>ingresan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bitácoras</a:t>
            </a:r>
            <a:r>
              <a:rPr lang="en-US" dirty="0">
                <a:latin typeface="Avenir Next LT Pro" panose="020B0504020202020204" pitchFamily="34" charset="0"/>
              </a:rPr>
              <a:t> de los </a:t>
            </a:r>
            <a:r>
              <a:rPr lang="en-US" dirty="0" err="1">
                <a:latin typeface="Avenir Next LT Pro" panose="020B0504020202020204" pitchFamily="34" charset="0"/>
              </a:rPr>
              <a:t>diferentes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subprocesos</a:t>
            </a:r>
            <a:r>
              <a:rPr lang="en-US" dirty="0">
                <a:latin typeface="Avenir Next LT Pro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20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B8D5-933F-48CA-A1D5-37DBCF6C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 err="1">
                <a:latin typeface="Avenir Next LT Pro" panose="020B0504020202020204" pitchFamily="34" charset="0"/>
              </a:rPr>
              <a:t>Existe</a:t>
            </a:r>
            <a:r>
              <a:rPr lang="en-US" sz="3200" i="1" dirty="0">
                <a:latin typeface="Avenir Next LT Pro" panose="020B0504020202020204" pitchFamily="34" charset="0"/>
              </a:rPr>
              <a:t> por tanto la </a:t>
            </a:r>
            <a:r>
              <a:rPr lang="en-US" sz="3200" i="1" dirty="0" err="1">
                <a:latin typeface="Avenir Next LT Pro" panose="020B0504020202020204" pitchFamily="34" charset="0"/>
              </a:rPr>
              <a:t>necesidad</a:t>
            </a:r>
            <a:r>
              <a:rPr lang="en-US" sz="3200" i="1" dirty="0">
                <a:latin typeface="Avenir Next LT Pro" panose="020B0504020202020204" pitchFamily="34" charset="0"/>
              </a:rPr>
              <a:t> de </a:t>
            </a:r>
            <a:r>
              <a:rPr lang="en-US" sz="3200" i="1" dirty="0" err="1">
                <a:latin typeface="Avenir Next LT Pro" panose="020B0504020202020204" pitchFamily="34" charset="0"/>
              </a:rPr>
              <a:t>contar</a:t>
            </a:r>
            <a:r>
              <a:rPr lang="en-US" sz="3200" i="1" dirty="0">
                <a:latin typeface="Avenir Next LT Pro" panose="020B0504020202020204" pitchFamily="34" charset="0"/>
              </a:rPr>
              <a:t> con una </a:t>
            </a:r>
            <a:r>
              <a:rPr lang="en-US" sz="3200" i="1" dirty="0" err="1">
                <a:latin typeface="Avenir Next LT Pro" panose="020B0504020202020204" pitchFamily="34" charset="0"/>
              </a:rPr>
              <a:t>solución</a:t>
            </a:r>
            <a:r>
              <a:rPr lang="en-US" sz="3200" i="1" dirty="0">
                <a:latin typeface="Avenir Next LT Pro" panose="020B0504020202020204" pitchFamily="34" charset="0"/>
              </a:rPr>
              <a:t> que </a:t>
            </a:r>
            <a:r>
              <a:rPr lang="en-US" sz="3200" i="1" dirty="0" err="1">
                <a:latin typeface="Avenir Next LT Pro" panose="020B0504020202020204" pitchFamily="34" charset="0"/>
              </a:rPr>
              <a:t>permita</a:t>
            </a:r>
            <a:r>
              <a:rPr lang="en-US" sz="3200" i="1" dirty="0">
                <a:latin typeface="Avenir Next LT Pro" panose="020B0504020202020204" pitchFamily="34" charset="0"/>
              </a:rPr>
              <a:t> </a:t>
            </a:r>
            <a:r>
              <a:rPr lang="en-US" sz="3200" i="1" dirty="0" err="1">
                <a:latin typeface="Avenir Next LT Pro" panose="020B0504020202020204" pitchFamily="34" charset="0"/>
              </a:rPr>
              <a:t>pronosticar</a:t>
            </a:r>
            <a:r>
              <a:rPr lang="en-US" sz="3200" i="1" dirty="0">
                <a:latin typeface="Avenir Next LT Pro" panose="020B0504020202020204" pitchFamily="34" charset="0"/>
              </a:rPr>
              <a:t> la </a:t>
            </a:r>
            <a:r>
              <a:rPr lang="en-US" sz="3200" i="1" dirty="0" err="1">
                <a:latin typeface="Avenir Next LT Pro" panose="020B0504020202020204" pitchFamily="34" charset="0"/>
              </a:rPr>
              <a:t>demanda</a:t>
            </a:r>
            <a:r>
              <a:rPr lang="en-US" sz="3200" i="1" dirty="0">
                <a:latin typeface="Avenir Next LT Pro" panose="020B0504020202020204" pitchFamily="34" charset="0"/>
              </a:rPr>
              <a:t> de forma </a:t>
            </a:r>
            <a:r>
              <a:rPr lang="en-US" sz="3200" b="1" i="1" dirty="0" err="1">
                <a:latin typeface="Avenir Next LT Pro" panose="020B0504020202020204" pitchFamily="34" charset="0"/>
              </a:rPr>
              <a:t>precisa</a:t>
            </a:r>
            <a:r>
              <a:rPr lang="en-US" sz="3200" b="1" i="1" dirty="0">
                <a:latin typeface="Avenir Next LT Pro" panose="020B0504020202020204" pitchFamily="34" charset="0"/>
              </a:rPr>
              <a:t> y </a:t>
            </a:r>
            <a:r>
              <a:rPr lang="en-US" sz="3200" b="1" i="1" dirty="0" err="1">
                <a:latin typeface="Avenir Next LT Pro" panose="020B0504020202020204" pitchFamily="34" charset="0"/>
              </a:rPr>
              <a:t>confiable</a:t>
            </a:r>
            <a:r>
              <a:rPr lang="en-US" sz="3200" i="1" dirty="0">
                <a:latin typeface="Avenir Next LT Pro" panose="020B0504020202020204" pitchFamily="34" charset="0"/>
              </a:rPr>
              <a:t>, </a:t>
            </a:r>
            <a:r>
              <a:rPr lang="en-US" sz="3200" i="1" dirty="0" err="1">
                <a:latin typeface="Avenir Next LT Pro" panose="020B0504020202020204" pitchFamily="34" charset="0"/>
              </a:rPr>
              <a:t>así</a:t>
            </a:r>
            <a:r>
              <a:rPr lang="en-US" sz="3200" i="1" dirty="0">
                <a:latin typeface="Avenir Next LT Pro" panose="020B0504020202020204" pitchFamily="34" charset="0"/>
              </a:rPr>
              <a:t>  </a:t>
            </a:r>
            <a:r>
              <a:rPr lang="en-US" sz="3200" i="1" dirty="0" err="1">
                <a:latin typeface="Avenir Next LT Pro" panose="020B0504020202020204" pitchFamily="34" charset="0"/>
              </a:rPr>
              <a:t>como</a:t>
            </a:r>
            <a:r>
              <a:rPr lang="en-US" sz="3200" i="1" dirty="0">
                <a:latin typeface="Avenir Next LT Pro" panose="020B0504020202020204" pitchFamily="34" charset="0"/>
              </a:rPr>
              <a:t> </a:t>
            </a:r>
            <a:r>
              <a:rPr lang="en-US" sz="3200" i="1" dirty="0" err="1">
                <a:latin typeface="Avenir Next LT Pro" panose="020B0504020202020204" pitchFamily="34" charset="0"/>
              </a:rPr>
              <a:t>vincular</a:t>
            </a:r>
            <a:r>
              <a:rPr lang="en-US" sz="3200" i="1" dirty="0">
                <a:latin typeface="Avenir Next LT Pro" panose="020B0504020202020204" pitchFamily="34" charset="0"/>
              </a:rPr>
              <a:t> ese </a:t>
            </a:r>
            <a:r>
              <a:rPr lang="en-US" sz="3200" i="1" dirty="0" err="1">
                <a:latin typeface="Avenir Next LT Pro" panose="020B0504020202020204" pitchFamily="34" charset="0"/>
              </a:rPr>
              <a:t>pronóstico</a:t>
            </a:r>
            <a:r>
              <a:rPr lang="en-US" sz="3200" i="1" dirty="0">
                <a:latin typeface="Avenir Next LT Pro" panose="020B0504020202020204" pitchFamily="34" charset="0"/>
              </a:rPr>
              <a:t> con las </a:t>
            </a:r>
            <a:r>
              <a:rPr lang="en-US" sz="3200" i="1" dirty="0" err="1">
                <a:latin typeface="Avenir Next LT Pro" panose="020B0504020202020204" pitchFamily="34" charset="0"/>
              </a:rPr>
              <a:t>dinstintas</a:t>
            </a:r>
            <a:r>
              <a:rPr lang="en-US" sz="3200" i="1" dirty="0">
                <a:latin typeface="Avenir Next LT Pro" panose="020B0504020202020204" pitchFamily="34" charset="0"/>
              </a:rPr>
              <a:t> </a:t>
            </a:r>
            <a:r>
              <a:rPr lang="en-US" sz="3200" i="1" dirty="0" err="1">
                <a:latin typeface="Avenir Next LT Pro" panose="020B0504020202020204" pitchFamily="34" charset="0"/>
              </a:rPr>
              <a:t>áreas</a:t>
            </a:r>
            <a:r>
              <a:rPr lang="en-US" sz="3200" i="1" dirty="0">
                <a:latin typeface="Avenir Next LT Pro" panose="020B0504020202020204" pitchFamily="34" charset="0"/>
              </a:rPr>
              <a:t> </a:t>
            </a:r>
            <a:r>
              <a:rPr lang="en-US" sz="3200" i="1" dirty="0" err="1">
                <a:latin typeface="Avenir Next LT Pro" panose="020B0504020202020204" pitchFamily="34" charset="0"/>
              </a:rPr>
              <a:t>interesadas</a:t>
            </a:r>
            <a:r>
              <a:rPr lang="en-US" sz="3200" i="1" dirty="0">
                <a:latin typeface="Avenir Next LT Pro" panose="020B0504020202020204" pitchFamily="34" charset="0"/>
              </a:rPr>
              <a:t> para </a:t>
            </a:r>
            <a:r>
              <a:rPr lang="en-US" sz="3200" i="1" dirty="0" err="1">
                <a:latin typeface="Avenir Next LT Pro" panose="020B0504020202020204" pitchFamily="34" charset="0"/>
              </a:rPr>
              <a:t>su</a:t>
            </a:r>
            <a:r>
              <a:rPr lang="en-US" sz="3200" i="1" dirty="0">
                <a:latin typeface="Avenir Next LT Pro" panose="020B0504020202020204" pitchFamily="34" charset="0"/>
              </a:rPr>
              <a:t> </a:t>
            </a:r>
            <a:r>
              <a:rPr lang="en-US" sz="3200" i="1" dirty="0" err="1">
                <a:latin typeface="Avenir Next LT Pro" panose="020B0504020202020204" pitchFamily="34" charset="0"/>
              </a:rPr>
              <a:t>toma</a:t>
            </a:r>
            <a:r>
              <a:rPr lang="en-US" sz="3200" i="1" dirty="0">
                <a:latin typeface="Avenir Next LT Pro" panose="020B0504020202020204" pitchFamily="34" charset="0"/>
              </a:rPr>
              <a:t> de </a:t>
            </a:r>
            <a:r>
              <a:rPr lang="en-US" sz="3200" i="1" dirty="0" err="1">
                <a:latin typeface="Avenir Next LT Pro" panose="020B0504020202020204" pitchFamily="34" charset="0"/>
              </a:rPr>
              <a:t>decisiones</a:t>
            </a:r>
            <a:r>
              <a:rPr lang="en-US" sz="3200" i="1" dirty="0">
                <a:latin typeface="Avenir Next LT Pro" panose="020B0504020202020204" pitchFamily="34" charset="0"/>
              </a:rPr>
              <a:t>, </a:t>
            </a:r>
            <a:r>
              <a:rPr lang="en-US" sz="3200" b="1" i="1" dirty="0" err="1">
                <a:latin typeface="Avenir Next LT Pro" panose="020B0504020202020204" pitchFamily="34" charset="0"/>
              </a:rPr>
              <a:t>integrando</a:t>
            </a:r>
            <a:r>
              <a:rPr lang="en-US" sz="3200" b="1" i="1" dirty="0">
                <a:latin typeface="Avenir Next LT Pro" panose="020B0504020202020204" pitchFamily="34" charset="0"/>
              </a:rPr>
              <a:t> la </a:t>
            </a:r>
            <a:r>
              <a:rPr lang="en-US" sz="3200" b="1" i="1" dirty="0" err="1">
                <a:latin typeface="Avenir Next LT Pro" panose="020B0504020202020204" pitchFamily="34" charset="0"/>
              </a:rPr>
              <a:t>planeación</a:t>
            </a:r>
            <a:r>
              <a:rPr lang="en-US" sz="3200" b="1" i="1" dirty="0">
                <a:latin typeface="Avenir Next LT Pro" panose="020B0504020202020204" pitchFamily="34" charset="0"/>
              </a:rPr>
              <a:t> de </a:t>
            </a:r>
            <a:r>
              <a:rPr lang="en-US" sz="3200" b="1" i="1" dirty="0" err="1">
                <a:latin typeface="Avenir Next LT Pro" panose="020B0504020202020204" pitchFamily="34" charset="0"/>
              </a:rPr>
              <a:t>demanda</a:t>
            </a:r>
            <a:r>
              <a:rPr lang="en-US" sz="3200" b="1" i="1" dirty="0">
                <a:latin typeface="Avenir Next LT Pro" panose="020B0504020202020204" pitchFamily="34" charset="0"/>
              </a:rPr>
              <a:t> con </a:t>
            </a:r>
            <a:r>
              <a:rPr lang="en-US" sz="3200" b="1" i="1" dirty="0" err="1">
                <a:latin typeface="Avenir Next LT Pro" panose="020B0504020202020204" pitchFamily="34" charset="0"/>
              </a:rPr>
              <a:t>su</a:t>
            </a:r>
            <a:r>
              <a:rPr lang="en-US" sz="3200" b="1" i="1" dirty="0">
                <a:latin typeface="Avenir Next LT Pro" panose="020B0504020202020204" pitchFamily="34" charset="0"/>
              </a:rPr>
              <a:t> </a:t>
            </a:r>
            <a:r>
              <a:rPr lang="en-US" sz="3200" b="1" i="1" dirty="0" err="1">
                <a:latin typeface="Avenir Next LT Pro" panose="020B0504020202020204" pitchFamily="34" charset="0"/>
              </a:rPr>
              <a:t>oferta</a:t>
            </a:r>
            <a:endParaRPr lang="en-US" sz="3200" i="1" dirty="0">
              <a:latin typeface="Avenir Next LT Pro" panose="020B0504020202020204" pitchFamily="34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380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BABED7A-7D96-46AA-A437-B213094F604E}"/>
              </a:ext>
            </a:extLst>
          </p:cNvPr>
          <p:cNvSpPr/>
          <p:nvPr/>
        </p:nvSpPr>
        <p:spPr>
          <a:xfrm>
            <a:off x="251791" y="1981073"/>
            <a:ext cx="1895061" cy="821634"/>
          </a:xfrm>
          <a:prstGeom prst="homePlate">
            <a:avLst>
              <a:gd name="adj" fmla="val 4677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Paso 1:</a:t>
            </a:r>
          </a:p>
          <a:p>
            <a:pPr algn="ctr"/>
            <a:r>
              <a:rPr lang="es-EC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Antecedentes 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48FBD5F7-7772-415D-9361-5635A8F349F6}"/>
              </a:ext>
            </a:extLst>
          </p:cNvPr>
          <p:cNvSpPr/>
          <p:nvPr/>
        </p:nvSpPr>
        <p:spPr>
          <a:xfrm>
            <a:off x="1762532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latin typeface="Avenir Next LT Pro" panose="020B0504020202020204" pitchFamily="34" charset="0"/>
              </a:rPr>
              <a:t>Paso 2:</a:t>
            </a:r>
          </a:p>
          <a:p>
            <a:pPr algn="ctr"/>
            <a:r>
              <a:rPr lang="es-EC" sz="1200" dirty="0">
                <a:latin typeface="Avenir Next LT Pro" panose="020B0504020202020204" pitchFamily="34" charset="0"/>
              </a:rPr>
              <a:t>Entendimiento del Negocio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C51DDBB0-D132-4F95-93A5-ACDC7C97E356}"/>
              </a:ext>
            </a:extLst>
          </p:cNvPr>
          <p:cNvSpPr/>
          <p:nvPr/>
        </p:nvSpPr>
        <p:spPr>
          <a:xfrm>
            <a:off x="339254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Paso 3:</a:t>
            </a:r>
          </a:p>
          <a:p>
            <a:pPr algn="ctr"/>
            <a:r>
              <a:rPr lang="es-EC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Exploración de información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620A939-DF0F-4378-BF82-81F0A1ED1EB3}"/>
              </a:ext>
            </a:extLst>
          </p:cNvPr>
          <p:cNvSpPr/>
          <p:nvPr/>
        </p:nvSpPr>
        <p:spPr>
          <a:xfrm>
            <a:off x="5055692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Paso 4:</a:t>
            </a:r>
          </a:p>
          <a:p>
            <a:pPr algn="ctr"/>
            <a:r>
              <a:rPr lang="es-EC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Construcción de modelo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6B825EB8-EF46-44C4-A21F-EECF08851EE4}"/>
              </a:ext>
            </a:extLst>
          </p:cNvPr>
          <p:cNvSpPr/>
          <p:nvPr/>
        </p:nvSpPr>
        <p:spPr>
          <a:xfrm>
            <a:off x="668570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Paso 5:</a:t>
            </a:r>
          </a:p>
          <a:p>
            <a:pPr algn="ctr"/>
            <a:r>
              <a:rPr lang="es-EC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Puesta en marcha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30F76FB-B2C7-42A0-8E32-21E59FE30BD3}"/>
              </a:ext>
            </a:extLst>
          </p:cNvPr>
          <p:cNvSpPr/>
          <p:nvPr/>
        </p:nvSpPr>
        <p:spPr>
          <a:xfrm>
            <a:off x="8335600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Paso 6:</a:t>
            </a:r>
          </a:p>
          <a:p>
            <a:pPr algn="ctr"/>
            <a:r>
              <a:rPr lang="es-EC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Mejora continua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5F9C7787-A8EC-4F78-AD96-8390EBBAF261}"/>
              </a:ext>
            </a:extLst>
          </p:cNvPr>
          <p:cNvSpPr/>
          <p:nvPr/>
        </p:nvSpPr>
        <p:spPr>
          <a:xfrm>
            <a:off x="9978869" y="1981073"/>
            <a:ext cx="2047464" cy="821634"/>
          </a:xfrm>
          <a:prstGeom prst="notchedRightArrow">
            <a:avLst>
              <a:gd name="adj1" fmla="val 100000"/>
              <a:gd name="adj2" fmla="val 483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Paso 7:</a:t>
            </a:r>
          </a:p>
          <a:p>
            <a:pPr algn="ctr"/>
            <a:r>
              <a:rPr lang="es-EC" sz="1200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Resultados alcanzados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58A040-FBE1-4AF2-AF98-446B16EBF25F}"/>
              </a:ext>
            </a:extLst>
          </p:cNvPr>
          <p:cNvSpPr/>
          <p:nvPr/>
        </p:nvSpPr>
        <p:spPr>
          <a:xfrm>
            <a:off x="251791" y="3093092"/>
            <a:ext cx="11390220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rgbClr val="002060"/>
                </a:solidFill>
                <a:latin typeface="Avenir Next LT Pro" panose="020B0504020202020204" pitchFamily="34" charset="0"/>
              </a:rPr>
              <a:t>Caso real donde se aplicó esta metodología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C573D3-1599-45DA-BC9D-C8169029767E}"/>
              </a:ext>
            </a:extLst>
          </p:cNvPr>
          <p:cNvSpPr/>
          <p:nvPr/>
        </p:nvSpPr>
        <p:spPr>
          <a:xfrm>
            <a:off x="1762531" y="3424386"/>
            <a:ext cx="9879480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Herramienta generada en el caso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353790-7AC5-499A-BF76-1938274BDF19}"/>
              </a:ext>
            </a:extLst>
          </p:cNvPr>
          <p:cNvSpPr/>
          <p:nvPr/>
        </p:nvSpPr>
        <p:spPr>
          <a:xfrm>
            <a:off x="1762529" y="3742457"/>
            <a:ext cx="9879481" cy="251798"/>
          </a:xfrm>
          <a:prstGeom prst="rightArrow">
            <a:avLst>
              <a:gd name="adj1" fmla="val 93137"/>
              <a:gd name="adj2" fmla="val 4019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Descripción de cómo lo haríamos en Edesa</a:t>
            </a:r>
          </a:p>
        </p:txBody>
      </p:sp>
    </p:spTree>
    <p:extLst>
      <p:ext uri="{BB962C8B-B14F-4D97-AF65-F5344CB8AC3E}">
        <p14:creationId xmlns:p14="http://schemas.microsoft.com/office/powerpoint/2010/main" val="113981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1040</Words>
  <Application>Microsoft Office PowerPoint</Application>
  <PresentationFormat>Widescreen</PresentationFormat>
  <Paragraphs>196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Office Theme</vt:lpstr>
      <vt:lpstr>Caso de Uso</vt:lpstr>
      <vt:lpstr>Planificación vs. Pronóstico de Demanda</vt:lpstr>
      <vt:lpstr>Nuestro método de trabajo</vt:lpstr>
      <vt:lpstr>PowerPoint Presentation</vt:lpstr>
      <vt:lpstr>PowerPoint Presentation</vt:lpstr>
      <vt:lpstr>Estado actual</vt:lpstr>
      <vt:lpstr>Problema de negocio</vt:lpstr>
      <vt:lpstr>PowerPoint Presentation</vt:lpstr>
      <vt:lpstr>PowerPoint Presentation</vt:lpstr>
      <vt:lpstr>Mapeo de Procesos</vt:lpstr>
      <vt:lpstr>Proceso de flujo de información entre áreas</vt:lpstr>
      <vt:lpstr>Proceso de producción de camisetas</vt:lpstr>
      <vt:lpstr>Proceso de producción de camisas tipo polo</vt:lpstr>
      <vt:lpstr>Proceso de producción de sueteres</vt:lpstr>
      <vt:lpstr>Proceso de venta</vt:lpstr>
      <vt:lpstr>Indicadores clave de éxito</vt:lpstr>
      <vt:lpstr>Propuesta de indicadores claves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Sebastián Araujo</dc:creator>
  <cp:lastModifiedBy>Juan Sebastián Araujo</cp:lastModifiedBy>
  <cp:revision>36</cp:revision>
  <dcterms:created xsi:type="dcterms:W3CDTF">2020-11-23T05:23:34Z</dcterms:created>
  <dcterms:modified xsi:type="dcterms:W3CDTF">2020-11-25T03:02:50Z</dcterms:modified>
</cp:coreProperties>
</file>