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8" r:id="rId2"/>
    <p:sldId id="280" r:id="rId3"/>
    <p:sldId id="281" r:id="rId4"/>
    <p:sldId id="282" r:id="rId5"/>
    <p:sldId id="294" r:id="rId6"/>
    <p:sldId id="293" r:id="rId7"/>
    <p:sldId id="295" r:id="rId8"/>
    <p:sldId id="296" r:id="rId9"/>
    <p:sldId id="291" r:id="rId10"/>
    <p:sldId id="283" r:id="rId11"/>
    <p:sldId id="284" r:id="rId12"/>
    <p:sldId id="297" r:id="rId13"/>
    <p:sldId id="298" r:id="rId14"/>
    <p:sldId id="290" r:id="rId15"/>
    <p:sldId id="292" r:id="rId16"/>
    <p:sldId id="285" r:id="rId17"/>
    <p:sldId id="286" r:id="rId18"/>
    <p:sldId id="287" r:id="rId19"/>
    <p:sldId id="288" r:id="rId20"/>
    <p:sldId id="300" r:id="rId21"/>
    <p:sldId id="301" r:id="rId22"/>
    <p:sldId id="299" r:id="rId23"/>
    <p:sldId id="302" r:id="rId24"/>
    <p:sldId id="28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41C04-B22C-4DDB-B8B3-48EB339023D2}"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F72C8A73-1714-4C86-BF57-0E2C1B024400}">
      <dgm:prSet/>
      <dgm:spPr/>
      <dgm:t>
        <a:bodyPr/>
        <a:lstStyle/>
        <a:p>
          <a:r>
            <a:rPr lang="fr-FR" dirty="0"/>
            <a:t>Analyse des données et </a:t>
          </a:r>
          <a:r>
            <a:rPr lang="fr-FR" dirty="0" err="1"/>
            <a:t>feature</a:t>
          </a:r>
          <a:r>
            <a:rPr lang="fr-FR" dirty="0"/>
            <a:t> engineering</a:t>
          </a:r>
        </a:p>
      </dgm:t>
    </dgm:pt>
    <dgm:pt modelId="{8EAC1734-C30D-4624-95A0-D4B054545FDF}" type="parTrans" cxnId="{5CC4572D-32BB-48E3-A54A-31376683BF9B}">
      <dgm:prSet/>
      <dgm:spPr/>
      <dgm:t>
        <a:bodyPr/>
        <a:lstStyle/>
        <a:p>
          <a:endParaRPr lang="fr-FR"/>
        </a:p>
      </dgm:t>
    </dgm:pt>
    <dgm:pt modelId="{B82091EF-93E7-4332-A0B5-D343852E3388}" type="sibTrans" cxnId="{5CC4572D-32BB-48E3-A54A-31376683BF9B}">
      <dgm:prSet/>
      <dgm:spPr/>
      <dgm:t>
        <a:bodyPr/>
        <a:lstStyle/>
        <a:p>
          <a:endParaRPr lang="fr-FR"/>
        </a:p>
      </dgm:t>
    </dgm:pt>
    <dgm:pt modelId="{503FD948-AEDE-4BAF-B40B-A081473DAB44}">
      <dgm:prSet/>
      <dgm:spPr/>
      <dgm:t>
        <a:bodyPr/>
        <a:lstStyle/>
        <a:p>
          <a:r>
            <a:rPr lang="fr-FR" dirty="0"/>
            <a:t>Générer les modèles de classification et choix du modèle</a:t>
          </a:r>
        </a:p>
      </dgm:t>
    </dgm:pt>
    <dgm:pt modelId="{05CFD4E9-099B-445B-907F-FE561EDB3E64}" type="parTrans" cxnId="{4F2A448D-7708-4FB7-9FEA-1B4D226568D2}">
      <dgm:prSet/>
      <dgm:spPr/>
      <dgm:t>
        <a:bodyPr/>
        <a:lstStyle/>
        <a:p>
          <a:endParaRPr lang="fr-FR"/>
        </a:p>
      </dgm:t>
    </dgm:pt>
    <dgm:pt modelId="{3BBB3F28-031D-4230-B8DC-E709BD375800}" type="sibTrans" cxnId="{4F2A448D-7708-4FB7-9FEA-1B4D226568D2}">
      <dgm:prSet/>
      <dgm:spPr/>
      <dgm:t>
        <a:bodyPr/>
        <a:lstStyle/>
        <a:p>
          <a:endParaRPr lang="fr-FR"/>
        </a:p>
      </dgm:t>
    </dgm:pt>
    <dgm:pt modelId="{D2F4FF6C-320C-4EE6-8685-EC664F81EC14}">
      <dgm:prSet/>
      <dgm:spPr/>
      <dgm:t>
        <a:bodyPr/>
        <a:lstStyle/>
        <a:p>
          <a:r>
            <a:rPr lang="fr-FR" dirty="0"/>
            <a:t>Implémentation dans MLFLOW</a:t>
          </a:r>
        </a:p>
      </dgm:t>
    </dgm:pt>
    <dgm:pt modelId="{ABD1DE62-3A9E-4193-A642-69C717C1B0E1}" type="parTrans" cxnId="{121063FC-4BD3-4D5C-9E5E-2E558C800C6E}">
      <dgm:prSet/>
      <dgm:spPr/>
      <dgm:t>
        <a:bodyPr/>
        <a:lstStyle/>
        <a:p>
          <a:endParaRPr lang="fr-FR"/>
        </a:p>
      </dgm:t>
    </dgm:pt>
    <dgm:pt modelId="{434BE9AE-9328-4BE5-8BF5-CE876FACD238}" type="sibTrans" cxnId="{121063FC-4BD3-4D5C-9E5E-2E558C800C6E}">
      <dgm:prSet/>
      <dgm:spPr/>
      <dgm:t>
        <a:bodyPr/>
        <a:lstStyle/>
        <a:p>
          <a:endParaRPr lang="fr-FR"/>
        </a:p>
      </dgm:t>
    </dgm:pt>
    <dgm:pt modelId="{F8A45710-6A2C-4908-962A-C152D503F06D}">
      <dgm:prSet/>
      <dgm:spPr/>
      <dgm:t>
        <a:bodyPr/>
        <a:lstStyle/>
        <a:p>
          <a:r>
            <a:rPr lang="fr-FR" dirty="0"/>
            <a:t>Choix des variables les plus contributrices et créer une interface graphique </a:t>
          </a:r>
          <a:r>
            <a:rPr lang="fr-FR" dirty="0" err="1"/>
            <a:t>streamlit</a:t>
          </a:r>
          <a:r>
            <a:rPr lang="fr-FR" dirty="0"/>
            <a:t> pour pouvoir les saisir</a:t>
          </a:r>
        </a:p>
      </dgm:t>
    </dgm:pt>
    <dgm:pt modelId="{4D717D19-A0B1-4B08-BE26-47A644337D6C}" type="parTrans" cxnId="{161D486F-85C6-458A-9F33-1ADDBF5AF844}">
      <dgm:prSet/>
      <dgm:spPr/>
      <dgm:t>
        <a:bodyPr/>
        <a:lstStyle/>
        <a:p>
          <a:endParaRPr lang="fr-FR"/>
        </a:p>
      </dgm:t>
    </dgm:pt>
    <dgm:pt modelId="{382D283A-0D3A-41B6-8CE7-59716417BDBB}" type="sibTrans" cxnId="{161D486F-85C6-458A-9F33-1ADDBF5AF844}">
      <dgm:prSet/>
      <dgm:spPr/>
      <dgm:t>
        <a:bodyPr/>
        <a:lstStyle/>
        <a:p>
          <a:endParaRPr lang="fr-FR"/>
        </a:p>
      </dgm:t>
    </dgm:pt>
    <dgm:pt modelId="{F5EBC84C-9587-4DF7-823C-1F310A39CE98}">
      <dgm:prSet/>
      <dgm:spPr/>
      <dgm:t>
        <a:bodyPr/>
        <a:lstStyle/>
        <a:p>
          <a:r>
            <a:rPr lang="fr-FR" dirty="0"/>
            <a:t>Génération du rapport </a:t>
          </a:r>
          <a:r>
            <a:rPr lang="fr-FR" dirty="0" err="1"/>
            <a:t>Evidently</a:t>
          </a:r>
          <a:r>
            <a:rPr lang="fr-FR" dirty="0"/>
            <a:t> pour le data drift</a:t>
          </a:r>
        </a:p>
      </dgm:t>
    </dgm:pt>
    <dgm:pt modelId="{D520071A-8D92-48DA-B55F-B8BE588AFBD7}" type="parTrans" cxnId="{E7017E74-2593-433F-8591-BEA9C47363DF}">
      <dgm:prSet/>
      <dgm:spPr/>
      <dgm:t>
        <a:bodyPr/>
        <a:lstStyle/>
        <a:p>
          <a:endParaRPr lang="fr-FR"/>
        </a:p>
      </dgm:t>
    </dgm:pt>
    <dgm:pt modelId="{8245E35E-5DF7-49EF-90B2-BC99EBCECCCF}" type="sibTrans" cxnId="{E7017E74-2593-433F-8591-BEA9C47363DF}">
      <dgm:prSet/>
      <dgm:spPr/>
      <dgm:t>
        <a:bodyPr/>
        <a:lstStyle/>
        <a:p>
          <a:endParaRPr lang="fr-FR"/>
        </a:p>
      </dgm:t>
    </dgm:pt>
    <dgm:pt modelId="{B5916B26-EE94-437B-9C86-127F8A7175F4}" type="pres">
      <dgm:prSet presAssocID="{BEC41C04-B22C-4DDB-B8B3-48EB339023D2}" presName="diagram" presStyleCnt="0">
        <dgm:presLayoutVars>
          <dgm:dir/>
          <dgm:resizeHandles val="exact"/>
        </dgm:presLayoutVars>
      </dgm:prSet>
      <dgm:spPr/>
    </dgm:pt>
    <dgm:pt modelId="{C0EBB2C5-F402-4820-B9BA-706657E5FA99}" type="pres">
      <dgm:prSet presAssocID="{F72C8A73-1714-4C86-BF57-0E2C1B024400}" presName="node" presStyleLbl="node1" presStyleIdx="0" presStyleCnt="5">
        <dgm:presLayoutVars>
          <dgm:bulletEnabled val="1"/>
        </dgm:presLayoutVars>
      </dgm:prSet>
      <dgm:spPr/>
    </dgm:pt>
    <dgm:pt modelId="{8081988E-FCFB-4AD5-8E24-E299A530C080}" type="pres">
      <dgm:prSet presAssocID="{B82091EF-93E7-4332-A0B5-D343852E3388}" presName="sibTrans" presStyleLbl="sibTrans2D1" presStyleIdx="0" presStyleCnt="4"/>
      <dgm:spPr/>
    </dgm:pt>
    <dgm:pt modelId="{BA98F9C5-33AE-4529-B102-639F18DF3562}" type="pres">
      <dgm:prSet presAssocID="{B82091EF-93E7-4332-A0B5-D343852E3388}" presName="connectorText" presStyleLbl="sibTrans2D1" presStyleIdx="0" presStyleCnt="4"/>
      <dgm:spPr/>
    </dgm:pt>
    <dgm:pt modelId="{1C96A668-1D4B-49C1-8A92-302F100BF03B}" type="pres">
      <dgm:prSet presAssocID="{503FD948-AEDE-4BAF-B40B-A081473DAB44}" presName="node" presStyleLbl="node1" presStyleIdx="1" presStyleCnt="5">
        <dgm:presLayoutVars>
          <dgm:bulletEnabled val="1"/>
        </dgm:presLayoutVars>
      </dgm:prSet>
      <dgm:spPr/>
    </dgm:pt>
    <dgm:pt modelId="{AEDA99A1-558B-4BC1-A459-C32D257D5E01}" type="pres">
      <dgm:prSet presAssocID="{3BBB3F28-031D-4230-B8DC-E709BD375800}" presName="sibTrans" presStyleLbl="sibTrans2D1" presStyleIdx="1" presStyleCnt="4"/>
      <dgm:spPr/>
    </dgm:pt>
    <dgm:pt modelId="{E8EC4F33-BE49-481E-8606-9759D689162C}" type="pres">
      <dgm:prSet presAssocID="{3BBB3F28-031D-4230-B8DC-E709BD375800}" presName="connectorText" presStyleLbl="sibTrans2D1" presStyleIdx="1" presStyleCnt="4"/>
      <dgm:spPr/>
    </dgm:pt>
    <dgm:pt modelId="{29345C66-E187-4B32-9EF8-7D0D6F71EF7B}" type="pres">
      <dgm:prSet presAssocID="{D2F4FF6C-320C-4EE6-8685-EC664F81EC14}" presName="node" presStyleLbl="node1" presStyleIdx="2" presStyleCnt="5">
        <dgm:presLayoutVars>
          <dgm:bulletEnabled val="1"/>
        </dgm:presLayoutVars>
      </dgm:prSet>
      <dgm:spPr/>
    </dgm:pt>
    <dgm:pt modelId="{DDDDF1CF-E560-4CC6-907F-AFE48FAB6D7F}" type="pres">
      <dgm:prSet presAssocID="{434BE9AE-9328-4BE5-8BF5-CE876FACD238}" presName="sibTrans" presStyleLbl="sibTrans2D1" presStyleIdx="2" presStyleCnt="4"/>
      <dgm:spPr/>
    </dgm:pt>
    <dgm:pt modelId="{B72F42CB-AD5B-42AD-93C7-6B72822D800B}" type="pres">
      <dgm:prSet presAssocID="{434BE9AE-9328-4BE5-8BF5-CE876FACD238}" presName="connectorText" presStyleLbl="sibTrans2D1" presStyleIdx="2" presStyleCnt="4"/>
      <dgm:spPr/>
    </dgm:pt>
    <dgm:pt modelId="{5B3F82BB-E8C9-46EA-9439-1868E808EAA1}" type="pres">
      <dgm:prSet presAssocID="{F8A45710-6A2C-4908-962A-C152D503F06D}" presName="node" presStyleLbl="node1" presStyleIdx="3" presStyleCnt="5">
        <dgm:presLayoutVars>
          <dgm:bulletEnabled val="1"/>
        </dgm:presLayoutVars>
      </dgm:prSet>
      <dgm:spPr/>
    </dgm:pt>
    <dgm:pt modelId="{8288DE4B-1924-40D9-8BB5-6A71D2D1E5A1}" type="pres">
      <dgm:prSet presAssocID="{382D283A-0D3A-41B6-8CE7-59716417BDBB}" presName="sibTrans" presStyleLbl="sibTrans2D1" presStyleIdx="3" presStyleCnt="4"/>
      <dgm:spPr/>
    </dgm:pt>
    <dgm:pt modelId="{A504E2B7-1909-4D3F-AA16-5DCEE42276F0}" type="pres">
      <dgm:prSet presAssocID="{382D283A-0D3A-41B6-8CE7-59716417BDBB}" presName="connectorText" presStyleLbl="sibTrans2D1" presStyleIdx="3" presStyleCnt="4"/>
      <dgm:spPr/>
    </dgm:pt>
    <dgm:pt modelId="{37A6485F-69AE-4D97-80BE-8CDDB7E0EB88}" type="pres">
      <dgm:prSet presAssocID="{F5EBC84C-9587-4DF7-823C-1F310A39CE98}" presName="node" presStyleLbl="node1" presStyleIdx="4" presStyleCnt="5">
        <dgm:presLayoutVars>
          <dgm:bulletEnabled val="1"/>
        </dgm:presLayoutVars>
      </dgm:prSet>
      <dgm:spPr/>
    </dgm:pt>
  </dgm:ptLst>
  <dgm:cxnLst>
    <dgm:cxn modelId="{6C30900A-6A18-4EE1-80EC-1DF7FAEE6FFC}" type="presOf" srcId="{B82091EF-93E7-4332-A0B5-D343852E3388}" destId="{8081988E-FCFB-4AD5-8E24-E299A530C080}" srcOrd="0" destOrd="0" presId="urn:microsoft.com/office/officeart/2005/8/layout/process5"/>
    <dgm:cxn modelId="{6127BB16-3CA7-4515-A3F6-BEB6E6A8B685}" type="presOf" srcId="{3BBB3F28-031D-4230-B8DC-E709BD375800}" destId="{E8EC4F33-BE49-481E-8606-9759D689162C}" srcOrd="1" destOrd="0" presId="urn:microsoft.com/office/officeart/2005/8/layout/process5"/>
    <dgm:cxn modelId="{79B3122D-E63D-4D08-9DD8-EDCE76058E22}" type="presOf" srcId="{503FD948-AEDE-4BAF-B40B-A081473DAB44}" destId="{1C96A668-1D4B-49C1-8A92-302F100BF03B}" srcOrd="0" destOrd="0" presId="urn:microsoft.com/office/officeart/2005/8/layout/process5"/>
    <dgm:cxn modelId="{5CC4572D-32BB-48E3-A54A-31376683BF9B}" srcId="{BEC41C04-B22C-4DDB-B8B3-48EB339023D2}" destId="{F72C8A73-1714-4C86-BF57-0E2C1B024400}" srcOrd="0" destOrd="0" parTransId="{8EAC1734-C30D-4624-95A0-D4B054545FDF}" sibTransId="{B82091EF-93E7-4332-A0B5-D343852E3388}"/>
    <dgm:cxn modelId="{AE2DF52F-431A-4C98-997D-576F597E1D67}" type="presOf" srcId="{D2F4FF6C-320C-4EE6-8685-EC664F81EC14}" destId="{29345C66-E187-4B32-9EF8-7D0D6F71EF7B}" srcOrd="0" destOrd="0" presId="urn:microsoft.com/office/officeart/2005/8/layout/process5"/>
    <dgm:cxn modelId="{161D486F-85C6-458A-9F33-1ADDBF5AF844}" srcId="{BEC41C04-B22C-4DDB-B8B3-48EB339023D2}" destId="{F8A45710-6A2C-4908-962A-C152D503F06D}" srcOrd="3" destOrd="0" parTransId="{4D717D19-A0B1-4B08-BE26-47A644337D6C}" sibTransId="{382D283A-0D3A-41B6-8CE7-59716417BDBB}"/>
    <dgm:cxn modelId="{81A04D52-501E-44D6-AD23-BE7CB3B98348}" type="presOf" srcId="{434BE9AE-9328-4BE5-8BF5-CE876FACD238}" destId="{DDDDF1CF-E560-4CC6-907F-AFE48FAB6D7F}" srcOrd="0" destOrd="0" presId="urn:microsoft.com/office/officeart/2005/8/layout/process5"/>
    <dgm:cxn modelId="{E7017E74-2593-433F-8591-BEA9C47363DF}" srcId="{BEC41C04-B22C-4DDB-B8B3-48EB339023D2}" destId="{F5EBC84C-9587-4DF7-823C-1F310A39CE98}" srcOrd="4" destOrd="0" parTransId="{D520071A-8D92-48DA-B55F-B8BE588AFBD7}" sibTransId="{8245E35E-5DF7-49EF-90B2-BC99EBCECCCF}"/>
    <dgm:cxn modelId="{170EE877-A8BF-414C-8B22-7045672F06BA}" type="presOf" srcId="{3BBB3F28-031D-4230-B8DC-E709BD375800}" destId="{AEDA99A1-558B-4BC1-A459-C32D257D5E01}" srcOrd="0" destOrd="0" presId="urn:microsoft.com/office/officeart/2005/8/layout/process5"/>
    <dgm:cxn modelId="{84CD0A7D-C5E5-4451-8291-6965C252A948}" type="presOf" srcId="{382D283A-0D3A-41B6-8CE7-59716417BDBB}" destId="{8288DE4B-1924-40D9-8BB5-6A71D2D1E5A1}" srcOrd="0" destOrd="0" presId="urn:microsoft.com/office/officeart/2005/8/layout/process5"/>
    <dgm:cxn modelId="{80102B7D-B053-45D7-9C29-BBE72C845E4A}" type="presOf" srcId="{382D283A-0D3A-41B6-8CE7-59716417BDBB}" destId="{A504E2B7-1909-4D3F-AA16-5DCEE42276F0}" srcOrd="1" destOrd="0" presId="urn:microsoft.com/office/officeart/2005/8/layout/process5"/>
    <dgm:cxn modelId="{463DB480-FE23-49E0-AC0A-266D0D72A9D9}" type="presOf" srcId="{F5EBC84C-9587-4DF7-823C-1F310A39CE98}" destId="{37A6485F-69AE-4D97-80BE-8CDDB7E0EB88}" srcOrd="0" destOrd="0" presId="urn:microsoft.com/office/officeart/2005/8/layout/process5"/>
    <dgm:cxn modelId="{4F2A448D-7708-4FB7-9FEA-1B4D226568D2}" srcId="{BEC41C04-B22C-4DDB-B8B3-48EB339023D2}" destId="{503FD948-AEDE-4BAF-B40B-A081473DAB44}" srcOrd="1" destOrd="0" parTransId="{05CFD4E9-099B-445B-907F-FE561EDB3E64}" sibTransId="{3BBB3F28-031D-4230-B8DC-E709BD375800}"/>
    <dgm:cxn modelId="{C1593ED1-C8DF-4B59-B09C-90B69889498B}" type="presOf" srcId="{434BE9AE-9328-4BE5-8BF5-CE876FACD238}" destId="{B72F42CB-AD5B-42AD-93C7-6B72822D800B}" srcOrd="1" destOrd="0" presId="urn:microsoft.com/office/officeart/2005/8/layout/process5"/>
    <dgm:cxn modelId="{E39CC6E8-DDB8-4F8E-BAAC-C422D22859EC}" type="presOf" srcId="{B82091EF-93E7-4332-A0B5-D343852E3388}" destId="{BA98F9C5-33AE-4529-B102-639F18DF3562}" srcOrd="1" destOrd="0" presId="urn:microsoft.com/office/officeart/2005/8/layout/process5"/>
    <dgm:cxn modelId="{B76E6AEB-CC98-427A-8BB0-35DF6A8ACDE2}" type="presOf" srcId="{F72C8A73-1714-4C86-BF57-0E2C1B024400}" destId="{C0EBB2C5-F402-4820-B9BA-706657E5FA99}" srcOrd="0" destOrd="0" presId="urn:microsoft.com/office/officeart/2005/8/layout/process5"/>
    <dgm:cxn modelId="{D432A8EC-5F46-4408-A019-BDD75B3F0160}" type="presOf" srcId="{F8A45710-6A2C-4908-962A-C152D503F06D}" destId="{5B3F82BB-E8C9-46EA-9439-1868E808EAA1}" srcOrd="0" destOrd="0" presId="urn:microsoft.com/office/officeart/2005/8/layout/process5"/>
    <dgm:cxn modelId="{9B487CF0-0B16-48B7-B08E-F75B583EFDB9}" type="presOf" srcId="{BEC41C04-B22C-4DDB-B8B3-48EB339023D2}" destId="{B5916B26-EE94-437B-9C86-127F8A7175F4}" srcOrd="0" destOrd="0" presId="urn:microsoft.com/office/officeart/2005/8/layout/process5"/>
    <dgm:cxn modelId="{121063FC-4BD3-4D5C-9E5E-2E558C800C6E}" srcId="{BEC41C04-B22C-4DDB-B8B3-48EB339023D2}" destId="{D2F4FF6C-320C-4EE6-8685-EC664F81EC14}" srcOrd="2" destOrd="0" parTransId="{ABD1DE62-3A9E-4193-A642-69C717C1B0E1}" sibTransId="{434BE9AE-9328-4BE5-8BF5-CE876FACD238}"/>
    <dgm:cxn modelId="{B5F12302-9CE5-40BE-8EE7-089941EA6B80}" type="presParOf" srcId="{B5916B26-EE94-437B-9C86-127F8A7175F4}" destId="{C0EBB2C5-F402-4820-B9BA-706657E5FA99}" srcOrd="0" destOrd="0" presId="urn:microsoft.com/office/officeart/2005/8/layout/process5"/>
    <dgm:cxn modelId="{519FAF40-20D9-4378-A7DE-EE9CBDA396B8}" type="presParOf" srcId="{B5916B26-EE94-437B-9C86-127F8A7175F4}" destId="{8081988E-FCFB-4AD5-8E24-E299A530C080}" srcOrd="1" destOrd="0" presId="urn:microsoft.com/office/officeart/2005/8/layout/process5"/>
    <dgm:cxn modelId="{CABBC9CA-8AEA-4AB6-8FC0-51C3D428D42E}" type="presParOf" srcId="{8081988E-FCFB-4AD5-8E24-E299A530C080}" destId="{BA98F9C5-33AE-4529-B102-639F18DF3562}" srcOrd="0" destOrd="0" presId="urn:microsoft.com/office/officeart/2005/8/layout/process5"/>
    <dgm:cxn modelId="{568CB939-001E-4AF3-9443-98EFB6663A65}" type="presParOf" srcId="{B5916B26-EE94-437B-9C86-127F8A7175F4}" destId="{1C96A668-1D4B-49C1-8A92-302F100BF03B}" srcOrd="2" destOrd="0" presId="urn:microsoft.com/office/officeart/2005/8/layout/process5"/>
    <dgm:cxn modelId="{264797D6-427B-4A6D-81BC-C3BE49491BEF}" type="presParOf" srcId="{B5916B26-EE94-437B-9C86-127F8A7175F4}" destId="{AEDA99A1-558B-4BC1-A459-C32D257D5E01}" srcOrd="3" destOrd="0" presId="urn:microsoft.com/office/officeart/2005/8/layout/process5"/>
    <dgm:cxn modelId="{F89DECCC-6186-49B4-82F5-08328F84ACC9}" type="presParOf" srcId="{AEDA99A1-558B-4BC1-A459-C32D257D5E01}" destId="{E8EC4F33-BE49-481E-8606-9759D689162C}" srcOrd="0" destOrd="0" presId="urn:microsoft.com/office/officeart/2005/8/layout/process5"/>
    <dgm:cxn modelId="{8A6B8182-CFEB-44B4-9EB3-C9B2BA8B93C4}" type="presParOf" srcId="{B5916B26-EE94-437B-9C86-127F8A7175F4}" destId="{29345C66-E187-4B32-9EF8-7D0D6F71EF7B}" srcOrd="4" destOrd="0" presId="urn:microsoft.com/office/officeart/2005/8/layout/process5"/>
    <dgm:cxn modelId="{1F9B529E-ED8F-42C9-9393-903D4CD1011B}" type="presParOf" srcId="{B5916B26-EE94-437B-9C86-127F8A7175F4}" destId="{DDDDF1CF-E560-4CC6-907F-AFE48FAB6D7F}" srcOrd="5" destOrd="0" presId="urn:microsoft.com/office/officeart/2005/8/layout/process5"/>
    <dgm:cxn modelId="{E48A24A8-E10B-44F5-9C9F-3BE428DB81DC}" type="presParOf" srcId="{DDDDF1CF-E560-4CC6-907F-AFE48FAB6D7F}" destId="{B72F42CB-AD5B-42AD-93C7-6B72822D800B}" srcOrd="0" destOrd="0" presId="urn:microsoft.com/office/officeart/2005/8/layout/process5"/>
    <dgm:cxn modelId="{321B072A-979B-4B80-9831-4D92664EBD59}" type="presParOf" srcId="{B5916B26-EE94-437B-9C86-127F8A7175F4}" destId="{5B3F82BB-E8C9-46EA-9439-1868E808EAA1}" srcOrd="6" destOrd="0" presId="urn:microsoft.com/office/officeart/2005/8/layout/process5"/>
    <dgm:cxn modelId="{59F02661-6FA8-4252-9E8C-D812E155A19B}" type="presParOf" srcId="{B5916B26-EE94-437B-9C86-127F8A7175F4}" destId="{8288DE4B-1924-40D9-8BB5-6A71D2D1E5A1}" srcOrd="7" destOrd="0" presId="urn:microsoft.com/office/officeart/2005/8/layout/process5"/>
    <dgm:cxn modelId="{AF9EA2D7-2059-4579-A517-B508B5EC7120}" type="presParOf" srcId="{8288DE4B-1924-40D9-8BB5-6A71D2D1E5A1}" destId="{A504E2B7-1909-4D3F-AA16-5DCEE42276F0}" srcOrd="0" destOrd="0" presId="urn:microsoft.com/office/officeart/2005/8/layout/process5"/>
    <dgm:cxn modelId="{A5C18131-FD1C-4921-9614-AA61C0F074DB}" type="presParOf" srcId="{B5916B26-EE94-437B-9C86-127F8A7175F4}" destId="{37A6485F-69AE-4D97-80BE-8CDDB7E0EB88}"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BB2C5-F402-4820-B9BA-706657E5FA99}">
      <dsp:nvSpPr>
        <dsp:cNvPr id="0" name=""/>
        <dsp:cNvSpPr/>
      </dsp:nvSpPr>
      <dsp:spPr>
        <a:xfrm>
          <a:off x="196863" y="2889"/>
          <a:ext cx="2562188" cy="1537313"/>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Analyse des données et </a:t>
          </a:r>
          <a:r>
            <a:rPr lang="fr-FR" sz="1700" kern="1200" dirty="0" err="1"/>
            <a:t>feature</a:t>
          </a:r>
          <a:r>
            <a:rPr lang="fr-FR" sz="1700" kern="1200" dirty="0"/>
            <a:t> engineering</a:t>
          </a:r>
        </a:p>
      </dsp:txBody>
      <dsp:txXfrm>
        <a:off x="241889" y="47915"/>
        <a:ext cx="2472136" cy="1447261"/>
      </dsp:txXfrm>
    </dsp:sp>
    <dsp:sp modelId="{8081988E-FCFB-4AD5-8E24-E299A530C080}">
      <dsp:nvSpPr>
        <dsp:cNvPr id="0" name=""/>
        <dsp:cNvSpPr/>
      </dsp:nvSpPr>
      <dsp:spPr>
        <a:xfrm>
          <a:off x="2984524" y="453835"/>
          <a:ext cx="543184" cy="63542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2984524" y="580919"/>
        <a:ext cx="380229" cy="381254"/>
      </dsp:txXfrm>
    </dsp:sp>
    <dsp:sp modelId="{1C96A668-1D4B-49C1-8A92-302F100BF03B}">
      <dsp:nvSpPr>
        <dsp:cNvPr id="0" name=""/>
        <dsp:cNvSpPr/>
      </dsp:nvSpPr>
      <dsp:spPr>
        <a:xfrm>
          <a:off x="3783927" y="2889"/>
          <a:ext cx="2562188" cy="1537313"/>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Générer les modèles de classification et choix du modèle</a:t>
          </a:r>
        </a:p>
      </dsp:txBody>
      <dsp:txXfrm>
        <a:off x="3828953" y="47915"/>
        <a:ext cx="2472136" cy="1447261"/>
      </dsp:txXfrm>
    </dsp:sp>
    <dsp:sp modelId="{AEDA99A1-558B-4BC1-A459-C32D257D5E01}">
      <dsp:nvSpPr>
        <dsp:cNvPr id="0" name=""/>
        <dsp:cNvSpPr/>
      </dsp:nvSpPr>
      <dsp:spPr>
        <a:xfrm>
          <a:off x="6571589" y="453835"/>
          <a:ext cx="543184" cy="63542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6571589" y="580919"/>
        <a:ext cx="380229" cy="381254"/>
      </dsp:txXfrm>
    </dsp:sp>
    <dsp:sp modelId="{29345C66-E187-4B32-9EF8-7D0D6F71EF7B}">
      <dsp:nvSpPr>
        <dsp:cNvPr id="0" name=""/>
        <dsp:cNvSpPr/>
      </dsp:nvSpPr>
      <dsp:spPr>
        <a:xfrm>
          <a:off x="7370991" y="2889"/>
          <a:ext cx="2562188" cy="1537313"/>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Implémentation dans MLFLOW</a:t>
          </a:r>
        </a:p>
      </dsp:txBody>
      <dsp:txXfrm>
        <a:off x="7416017" y="47915"/>
        <a:ext cx="2472136" cy="1447261"/>
      </dsp:txXfrm>
    </dsp:sp>
    <dsp:sp modelId="{DDDDF1CF-E560-4CC6-907F-AFE48FAB6D7F}">
      <dsp:nvSpPr>
        <dsp:cNvPr id="0" name=""/>
        <dsp:cNvSpPr/>
      </dsp:nvSpPr>
      <dsp:spPr>
        <a:xfrm rot="5400000">
          <a:off x="8380494" y="1719556"/>
          <a:ext cx="543184" cy="63542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rot="-5400000">
        <a:off x="8461460" y="1765675"/>
        <a:ext cx="381254" cy="380229"/>
      </dsp:txXfrm>
    </dsp:sp>
    <dsp:sp modelId="{5B3F82BB-E8C9-46EA-9439-1868E808EAA1}">
      <dsp:nvSpPr>
        <dsp:cNvPr id="0" name=""/>
        <dsp:cNvSpPr/>
      </dsp:nvSpPr>
      <dsp:spPr>
        <a:xfrm>
          <a:off x="7370991" y="2565078"/>
          <a:ext cx="2562188" cy="1537313"/>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Choix des variables les plus contributrices et créer une interface graphique </a:t>
          </a:r>
          <a:r>
            <a:rPr lang="fr-FR" sz="1700" kern="1200" dirty="0" err="1"/>
            <a:t>streamlit</a:t>
          </a:r>
          <a:r>
            <a:rPr lang="fr-FR" sz="1700" kern="1200" dirty="0"/>
            <a:t> pour pouvoir les saisir</a:t>
          </a:r>
        </a:p>
      </dsp:txBody>
      <dsp:txXfrm>
        <a:off x="7416017" y="2610104"/>
        <a:ext cx="2472136" cy="1447261"/>
      </dsp:txXfrm>
    </dsp:sp>
    <dsp:sp modelId="{8288DE4B-1924-40D9-8BB5-6A71D2D1E5A1}">
      <dsp:nvSpPr>
        <dsp:cNvPr id="0" name=""/>
        <dsp:cNvSpPr/>
      </dsp:nvSpPr>
      <dsp:spPr>
        <a:xfrm rot="10800000">
          <a:off x="6602335" y="3016024"/>
          <a:ext cx="543184" cy="63542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rot="10800000">
        <a:off x="6765290" y="3143108"/>
        <a:ext cx="380229" cy="381254"/>
      </dsp:txXfrm>
    </dsp:sp>
    <dsp:sp modelId="{37A6485F-69AE-4D97-80BE-8CDDB7E0EB88}">
      <dsp:nvSpPr>
        <dsp:cNvPr id="0" name=""/>
        <dsp:cNvSpPr/>
      </dsp:nvSpPr>
      <dsp:spPr>
        <a:xfrm>
          <a:off x="3783927" y="2565078"/>
          <a:ext cx="2562188" cy="1537313"/>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Génération du rapport </a:t>
          </a:r>
          <a:r>
            <a:rPr lang="fr-FR" sz="1700" kern="1200" dirty="0" err="1"/>
            <a:t>Evidently</a:t>
          </a:r>
          <a:r>
            <a:rPr lang="fr-FR" sz="1700" kern="1200" dirty="0"/>
            <a:t> pour le data drift</a:t>
          </a:r>
        </a:p>
      </dsp:txBody>
      <dsp:txXfrm>
        <a:off x="3828953" y="2610104"/>
        <a:ext cx="2472136" cy="14472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A6F7E-E921-47E8-A0B7-43A4EE552690}" type="datetimeFigureOut">
              <a:rPr lang="fr-FR" smtClean="0"/>
              <a:t>15/07/2025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C2B768-8A30-4879-A6CB-2D9489E344E6}" type="slidenum">
              <a:rPr lang="fr-FR" smtClean="0"/>
              <a:t>‹N°›</a:t>
            </a:fld>
            <a:endParaRPr lang="fr-FR"/>
          </a:p>
        </p:txBody>
      </p:sp>
    </p:spTree>
    <p:extLst>
      <p:ext uri="{BB962C8B-B14F-4D97-AF65-F5344CB8AC3E}">
        <p14:creationId xmlns:p14="http://schemas.microsoft.com/office/powerpoint/2010/main" val="2909826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C97D767-81C6-4EB6-B11D-5F7448293D64}" type="slidenum">
              <a:rPr lang="fr-FR" smtClean="0"/>
              <a:t>2</a:t>
            </a:fld>
            <a:endParaRPr lang="fr-FR"/>
          </a:p>
        </p:txBody>
      </p:sp>
    </p:spTree>
    <p:extLst>
      <p:ext uri="{BB962C8B-B14F-4D97-AF65-F5344CB8AC3E}">
        <p14:creationId xmlns:p14="http://schemas.microsoft.com/office/powerpoint/2010/main" val="2525578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64443F4-8D42-4C36-BDA9-FFD2D1ED5FE2}" type="datetimeFigureOut">
              <a:rPr lang="fr-FR" smtClean="0"/>
              <a:t>15/07/2025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144209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64443F4-8D42-4C36-BDA9-FFD2D1ED5FE2}" type="datetimeFigureOut">
              <a:rPr lang="fr-FR" smtClean="0"/>
              <a:t>15/07/2025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65172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64443F4-8D42-4C36-BDA9-FFD2D1ED5FE2}" type="datetimeFigureOut">
              <a:rPr lang="fr-FR" smtClean="0"/>
              <a:t>15/07/2025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666674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64443F4-8D42-4C36-BDA9-FFD2D1ED5FE2}" type="datetimeFigureOut">
              <a:rPr lang="fr-FR" smtClean="0"/>
              <a:t>15/07/2025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5817D7-8149-4007-8A8A-75753AB70F71}"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51604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64443F4-8D42-4C36-BDA9-FFD2D1ED5FE2}" type="datetimeFigureOut">
              <a:rPr lang="fr-FR" smtClean="0"/>
              <a:t>15/07/2025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1798506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4443F4-8D42-4C36-BDA9-FFD2D1ED5FE2}" type="datetimeFigureOut">
              <a:rPr lang="fr-FR" smtClean="0"/>
              <a:t>15/07/2025</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1266315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4443F4-8D42-4C36-BDA9-FFD2D1ED5FE2}" type="datetimeFigureOut">
              <a:rPr lang="fr-FR" smtClean="0"/>
              <a:t>15/07/2025</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3540443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64443F4-8D42-4C36-BDA9-FFD2D1ED5FE2}" type="datetimeFigureOut">
              <a:rPr lang="fr-FR" smtClean="0"/>
              <a:t>15/07/2025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395814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64443F4-8D42-4C36-BDA9-FFD2D1ED5FE2}" type="datetimeFigureOut">
              <a:rPr lang="fr-FR" smtClean="0"/>
              <a:t>15/07/2025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346037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664443F4-8D42-4C36-BDA9-FFD2D1ED5FE2}" type="datetimeFigureOut">
              <a:rPr lang="fr-FR" smtClean="0"/>
              <a:t>15/07/2025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22686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64443F4-8D42-4C36-BDA9-FFD2D1ED5FE2}" type="datetimeFigureOut">
              <a:rPr lang="fr-FR" smtClean="0"/>
              <a:t>15/07/2025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33055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64443F4-8D42-4C36-BDA9-FFD2D1ED5FE2}" type="datetimeFigureOut">
              <a:rPr lang="fr-FR" smtClean="0"/>
              <a:t>15/07/2025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237805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64443F4-8D42-4C36-BDA9-FFD2D1ED5FE2}" type="datetimeFigureOut">
              <a:rPr lang="fr-FR" smtClean="0"/>
              <a:t>15/07/2025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131588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664443F4-8D42-4C36-BDA9-FFD2D1ED5FE2}" type="datetimeFigureOut">
              <a:rPr lang="fr-FR" smtClean="0"/>
              <a:t>15/07/2025</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11561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4443F4-8D42-4C36-BDA9-FFD2D1ED5FE2}" type="datetimeFigureOut">
              <a:rPr lang="fr-FR" smtClean="0"/>
              <a:t>15/07/2025</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403237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664443F4-8D42-4C36-BDA9-FFD2D1ED5FE2}" type="datetimeFigureOut">
              <a:rPr lang="fr-FR" smtClean="0"/>
              <a:t>15/07/2025</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1181055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64443F4-8D42-4C36-BDA9-FFD2D1ED5FE2}" type="datetimeFigureOut">
              <a:rPr lang="fr-FR" smtClean="0"/>
              <a:t>15/07/2025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5817D7-8149-4007-8A8A-75753AB70F71}" type="slidenum">
              <a:rPr lang="fr-FR" smtClean="0"/>
              <a:t>‹N°›</a:t>
            </a:fld>
            <a:endParaRPr lang="fr-FR"/>
          </a:p>
        </p:txBody>
      </p:sp>
    </p:spTree>
    <p:extLst>
      <p:ext uri="{BB962C8B-B14F-4D97-AF65-F5344CB8AC3E}">
        <p14:creationId xmlns:p14="http://schemas.microsoft.com/office/powerpoint/2010/main" val="390896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4443F4-8D42-4C36-BDA9-FFD2D1ED5FE2}" type="datetimeFigureOut">
              <a:rPr lang="fr-FR" smtClean="0"/>
              <a:t>15/07/2025</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15817D7-8149-4007-8A8A-75753AB70F71}" type="slidenum">
              <a:rPr lang="fr-FR" smtClean="0"/>
              <a:t>‹N°›</a:t>
            </a:fld>
            <a:endParaRPr lang="fr-FR"/>
          </a:p>
        </p:txBody>
      </p:sp>
    </p:spTree>
    <p:extLst>
      <p:ext uri="{BB962C8B-B14F-4D97-AF65-F5344CB8AC3E}">
        <p14:creationId xmlns:p14="http://schemas.microsoft.com/office/powerpoint/2010/main" val="22272785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C9DF-4B9C-1080-8DB4-12BD80BC8028}"/>
              </a:ext>
            </a:extLst>
          </p:cNvPr>
          <p:cNvSpPr>
            <a:spLocks noGrp="1"/>
          </p:cNvSpPr>
          <p:nvPr>
            <p:ph type="ctrTitle"/>
          </p:nvPr>
        </p:nvSpPr>
        <p:spPr>
          <a:xfrm>
            <a:off x="5606233" y="1447800"/>
            <a:ext cx="4374379" cy="3329581"/>
          </a:xfrm>
        </p:spPr>
        <p:txBody>
          <a:bodyPr>
            <a:normAutofit/>
          </a:bodyPr>
          <a:lstStyle/>
          <a:p>
            <a:pPr>
              <a:lnSpc>
                <a:spcPct val="90000"/>
              </a:lnSpc>
            </a:pPr>
            <a:r>
              <a:rPr lang="fr-FR" sz="3400" b="1" dirty="0" err="1"/>
              <a:t>OpenClassrooms</a:t>
            </a:r>
            <a:r>
              <a:rPr lang="fr-FR" sz="3400" b="1" dirty="0"/>
              <a:t> – Parcours Data Science </a:t>
            </a:r>
          </a:p>
        </p:txBody>
      </p:sp>
      <p:sp>
        <p:nvSpPr>
          <p:cNvPr id="3" name="Subtitle 2">
            <a:extLst>
              <a:ext uri="{FF2B5EF4-FFF2-40B4-BE49-F238E27FC236}">
                <a16:creationId xmlns:a16="http://schemas.microsoft.com/office/drawing/2014/main" id="{16E308DF-D9F0-1021-C805-D79BE1B1E3C5}"/>
              </a:ext>
            </a:extLst>
          </p:cNvPr>
          <p:cNvSpPr>
            <a:spLocks noGrp="1"/>
          </p:cNvSpPr>
          <p:nvPr>
            <p:ph type="subTitle" idx="1"/>
          </p:nvPr>
        </p:nvSpPr>
        <p:spPr>
          <a:xfrm>
            <a:off x="5606233" y="4777380"/>
            <a:ext cx="4374379" cy="861420"/>
          </a:xfrm>
        </p:spPr>
        <p:txBody>
          <a:bodyPr>
            <a:normAutofit fontScale="92500" lnSpcReduction="10000"/>
          </a:bodyPr>
          <a:lstStyle/>
          <a:p>
            <a:pPr>
              <a:lnSpc>
                <a:spcPct val="90000"/>
              </a:lnSpc>
            </a:pPr>
            <a:r>
              <a:rPr lang="fr-FR" b="1" dirty="0"/>
              <a:t>Présentation Projet 7 - Implémentez un modèle de </a:t>
            </a:r>
            <a:r>
              <a:rPr lang="fr-FR" b="1" dirty="0" err="1"/>
              <a:t>scoring</a:t>
            </a:r>
            <a:endParaRPr lang="fr-FR" sz="1700" b="1" dirty="0"/>
          </a:p>
        </p:txBody>
      </p:sp>
      <p:pic>
        <p:nvPicPr>
          <p:cNvPr id="1026" name="Picture 2" descr="Abonnement OpenClassrooms gratuit pendant un mois - Rotek">
            <a:extLst>
              <a:ext uri="{FF2B5EF4-FFF2-40B4-BE49-F238E27FC236}">
                <a16:creationId xmlns:a16="http://schemas.microsoft.com/office/drawing/2014/main" id="{A0A8C599-6378-106E-FEE6-52B8668A6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201" r="2" b="8503"/>
          <a:stretch/>
        </p:blipFill>
        <p:spPr bwMode="auto">
          <a:xfrm>
            <a:off x="574348" y="613475"/>
            <a:ext cx="4382623" cy="211797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Picture 6" descr="Formation Data Scientist - OpenClassrooms">
            <a:extLst>
              <a:ext uri="{FF2B5EF4-FFF2-40B4-BE49-F238E27FC236}">
                <a16:creationId xmlns:a16="http://schemas.microsoft.com/office/drawing/2014/main" id="{B7BC63F1-6737-0D3D-381B-EE5ADD396F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2192" y="3044400"/>
            <a:ext cx="3993192" cy="269138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92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64746C-7CE1-8FF8-7474-EC928474C3A8}"/>
              </a:ext>
            </a:extLst>
          </p:cNvPr>
          <p:cNvSpPr>
            <a:spLocks noGrp="1"/>
          </p:cNvSpPr>
          <p:nvPr>
            <p:ph type="title"/>
          </p:nvPr>
        </p:nvSpPr>
        <p:spPr/>
        <p:txBody>
          <a:bodyPr/>
          <a:lstStyle/>
          <a:p>
            <a:r>
              <a:rPr lang="fr-FR" dirty="0"/>
              <a:t>L'enjeu de la Métrique d'Évaluation</a:t>
            </a:r>
          </a:p>
        </p:txBody>
      </p:sp>
      <p:sp>
        <p:nvSpPr>
          <p:cNvPr id="3" name="Espace réservé du contenu 2">
            <a:extLst>
              <a:ext uri="{FF2B5EF4-FFF2-40B4-BE49-F238E27FC236}">
                <a16:creationId xmlns:a16="http://schemas.microsoft.com/office/drawing/2014/main" id="{5384FCC3-9A50-736E-3C1B-123812CCB14A}"/>
              </a:ext>
            </a:extLst>
          </p:cNvPr>
          <p:cNvSpPr>
            <a:spLocks noGrp="1"/>
          </p:cNvSpPr>
          <p:nvPr>
            <p:ph idx="1"/>
          </p:nvPr>
        </p:nvSpPr>
        <p:spPr/>
        <p:txBody>
          <a:bodyPr>
            <a:normAutofit lnSpcReduction="10000"/>
          </a:bodyPr>
          <a:lstStyle/>
          <a:p>
            <a:r>
              <a:rPr lang="fr-FR" dirty="0"/>
              <a:t>Les défauts de paiement sont rares (environ 8 % de notre échantillon). Si on utilise la simple précision, un modèle qui ne détecte aucun défaut pourrait sembler performant, mais serait en réalité inutile.</a:t>
            </a:r>
          </a:p>
          <a:p>
            <a:endParaRPr lang="fr-FR" dirty="0"/>
          </a:p>
          <a:p>
            <a:r>
              <a:rPr lang="fr-FR" dirty="0"/>
              <a:t>Coût de l'Erreur : Un faux négatif (un client à risque que l'on considère solvable) est 10 fois plus coûteux qu'un faux positif (un client solvable que l'on rejette).</a:t>
            </a:r>
          </a:p>
          <a:p>
            <a:endParaRPr lang="fr-FR" dirty="0"/>
          </a:p>
          <a:p>
            <a:r>
              <a:rPr lang="fr-FR" dirty="0"/>
              <a:t> Pour éviter les erreurs les plus coûteuses, il a été choisi d'optimiser le modèle pour le F-beta Score avec un β élevé. Cela  a permis de prioriser le Rappel, c'est-à-dire la capacité à détecter le maximum de clients à risque.</a:t>
            </a:r>
          </a:p>
        </p:txBody>
      </p:sp>
    </p:spTree>
    <p:extLst>
      <p:ext uri="{BB962C8B-B14F-4D97-AF65-F5344CB8AC3E}">
        <p14:creationId xmlns:p14="http://schemas.microsoft.com/office/powerpoint/2010/main" val="160777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D7A4F-0052-070A-C0C2-09F5160D07ED}"/>
              </a:ext>
            </a:extLst>
          </p:cNvPr>
          <p:cNvSpPr>
            <a:spLocks noGrp="1"/>
          </p:cNvSpPr>
          <p:nvPr>
            <p:ph type="title"/>
          </p:nvPr>
        </p:nvSpPr>
        <p:spPr>
          <a:xfrm>
            <a:off x="646111" y="452718"/>
            <a:ext cx="9404723" cy="943463"/>
          </a:xfrm>
        </p:spPr>
        <p:txBody>
          <a:bodyPr/>
          <a:lstStyle/>
          <a:p>
            <a:r>
              <a:rPr lang="fr-FR" dirty="0"/>
              <a:t>Modèle et Optimisation</a:t>
            </a:r>
          </a:p>
        </p:txBody>
      </p:sp>
      <p:sp>
        <p:nvSpPr>
          <p:cNvPr id="3" name="Espace réservé du contenu 2">
            <a:extLst>
              <a:ext uri="{FF2B5EF4-FFF2-40B4-BE49-F238E27FC236}">
                <a16:creationId xmlns:a16="http://schemas.microsoft.com/office/drawing/2014/main" id="{B9682605-EB0E-EBE9-CC29-DA96A12CA8A1}"/>
              </a:ext>
            </a:extLst>
          </p:cNvPr>
          <p:cNvSpPr>
            <a:spLocks noGrp="1"/>
          </p:cNvSpPr>
          <p:nvPr>
            <p:ph idx="1"/>
          </p:nvPr>
        </p:nvSpPr>
        <p:spPr>
          <a:xfrm>
            <a:off x="646111" y="1984092"/>
            <a:ext cx="10493837" cy="4741173"/>
          </a:xfrm>
        </p:spPr>
        <p:txBody>
          <a:bodyPr>
            <a:normAutofit/>
          </a:bodyPr>
          <a:lstStyle/>
          <a:p>
            <a:r>
              <a:rPr lang="fr-FR" dirty="0"/>
              <a:t>Régression Logistique. Ce modèle est simple, efficace et ses résultats sont facilement interprétables.</a:t>
            </a:r>
          </a:p>
          <a:p>
            <a:endParaRPr lang="fr-FR" dirty="0"/>
          </a:p>
          <a:p>
            <a:r>
              <a:rPr lang="fr-FR" dirty="0"/>
              <a:t>L'Optimisation : </a:t>
            </a:r>
            <a:r>
              <a:rPr lang="fr-FR" dirty="0" err="1"/>
              <a:t>GridSearchCV</a:t>
            </a:r>
            <a:r>
              <a:rPr lang="fr-FR" dirty="0"/>
              <a:t> pour trouver les meilleurs hyperparamètres et un seuil de classification optimal.</a:t>
            </a:r>
          </a:p>
          <a:p>
            <a:pPr lvl="1"/>
            <a:r>
              <a:rPr lang="fr-FR" dirty="0"/>
              <a:t>Meilleur paramètre C : 0.01</a:t>
            </a:r>
          </a:p>
          <a:p>
            <a:pPr lvl="1"/>
            <a:r>
              <a:rPr lang="fr-FR" dirty="0"/>
              <a:t> Meilleur F-beta score sur la validation croisée : 0.4753</a:t>
            </a:r>
          </a:p>
          <a:p>
            <a:pPr lvl="1"/>
            <a:r>
              <a:rPr lang="fr-FR" dirty="0"/>
              <a:t>Seuil optimal de classification : 0.2543</a:t>
            </a:r>
          </a:p>
        </p:txBody>
      </p:sp>
    </p:spTree>
    <p:extLst>
      <p:ext uri="{BB962C8B-B14F-4D97-AF65-F5344CB8AC3E}">
        <p14:creationId xmlns:p14="http://schemas.microsoft.com/office/powerpoint/2010/main" val="406060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A99F33-B259-8A42-E86D-D6D66AA2471E}"/>
              </a:ext>
            </a:extLst>
          </p:cNvPr>
          <p:cNvSpPr>
            <a:spLocks noGrp="1"/>
          </p:cNvSpPr>
          <p:nvPr>
            <p:ph type="title"/>
          </p:nvPr>
        </p:nvSpPr>
        <p:spPr>
          <a:xfrm>
            <a:off x="410137" y="0"/>
            <a:ext cx="9404723" cy="1400530"/>
          </a:xfrm>
        </p:spPr>
        <p:txBody>
          <a:bodyPr/>
          <a:lstStyle/>
          <a:p>
            <a:r>
              <a:rPr lang="fr-FR" dirty="0"/>
              <a:t>Modèles</a:t>
            </a:r>
          </a:p>
        </p:txBody>
      </p:sp>
      <p:sp>
        <p:nvSpPr>
          <p:cNvPr id="4" name="ZoneTexte 3">
            <a:extLst>
              <a:ext uri="{FF2B5EF4-FFF2-40B4-BE49-F238E27FC236}">
                <a16:creationId xmlns:a16="http://schemas.microsoft.com/office/drawing/2014/main" id="{50AE44F9-6170-B2EA-94F0-B9F03CE7F50E}"/>
              </a:ext>
            </a:extLst>
          </p:cNvPr>
          <p:cNvSpPr txBox="1"/>
          <p:nvPr/>
        </p:nvSpPr>
        <p:spPr>
          <a:xfrm>
            <a:off x="422269" y="700265"/>
            <a:ext cx="2494594" cy="369332"/>
          </a:xfrm>
          <a:prstGeom prst="rect">
            <a:avLst/>
          </a:prstGeom>
          <a:noFill/>
        </p:spPr>
        <p:txBody>
          <a:bodyPr wrap="none" rtlCol="0">
            <a:spAutoFit/>
          </a:bodyPr>
          <a:lstStyle/>
          <a:p>
            <a:r>
              <a:rPr lang="fr-FR" dirty="0"/>
              <a:t>Régression logistique</a:t>
            </a:r>
          </a:p>
        </p:txBody>
      </p:sp>
      <p:sp>
        <p:nvSpPr>
          <p:cNvPr id="5" name="ZoneTexte 4">
            <a:extLst>
              <a:ext uri="{FF2B5EF4-FFF2-40B4-BE49-F238E27FC236}">
                <a16:creationId xmlns:a16="http://schemas.microsoft.com/office/drawing/2014/main" id="{2F6C4B7C-D738-08EA-6FE2-E2C451C44BF6}"/>
              </a:ext>
            </a:extLst>
          </p:cNvPr>
          <p:cNvSpPr txBox="1"/>
          <p:nvPr/>
        </p:nvSpPr>
        <p:spPr>
          <a:xfrm>
            <a:off x="6029070" y="700265"/>
            <a:ext cx="673582" cy="369332"/>
          </a:xfrm>
          <a:prstGeom prst="rect">
            <a:avLst/>
          </a:prstGeom>
          <a:noFill/>
        </p:spPr>
        <p:txBody>
          <a:bodyPr wrap="none" rtlCol="0">
            <a:spAutoFit/>
          </a:bodyPr>
          <a:lstStyle/>
          <a:p>
            <a:r>
              <a:rPr lang="fr-FR" dirty="0"/>
              <a:t>SVM</a:t>
            </a:r>
          </a:p>
        </p:txBody>
      </p:sp>
      <p:pic>
        <p:nvPicPr>
          <p:cNvPr id="9" name="Image 8">
            <a:extLst>
              <a:ext uri="{FF2B5EF4-FFF2-40B4-BE49-F238E27FC236}">
                <a16:creationId xmlns:a16="http://schemas.microsoft.com/office/drawing/2014/main" id="{134FBA8A-8140-5500-D954-AE664C515FCE}"/>
              </a:ext>
            </a:extLst>
          </p:cNvPr>
          <p:cNvPicPr>
            <a:picLocks noChangeAspect="1"/>
          </p:cNvPicPr>
          <p:nvPr/>
        </p:nvPicPr>
        <p:blipFill>
          <a:blip r:embed="rId2"/>
          <a:stretch>
            <a:fillRect/>
          </a:stretch>
        </p:blipFill>
        <p:spPr>
          <a:xfrm>
            <a:off x="494347" y="1069597"/>
            <a:ext cx="5109751" cy="4272870"/>
          </a:xfrm>
          <a:prstGeom prst="rect">
            <a:avLst/>
          </a:prstGeom>
        </p:spPr>
      </p:pic>
      <p:pic>
        <p:nvPicPr>
          <p:cNvPr id="12" name="Image 11">
            <a:extLst>
              <a:ext uri="{FF2B5EF4-FFF2-40B4-BE49-F238E27FC236}">
                <a16:creationId xmlns:a16="http://schemas.microsoft.com/office/drawing/2014/main" id="{E6A8AE35-3F68-3E21-E46F-D579A1274F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2279" y="983165"/>
            <a:ext cx="4835374" cy="4272870"/>
          </a:xfrm>
          <a:prstGeom prst="rect">
            <a:avLst/>
          </a:prstGeom>
        </p:spPr>
      </p:pic>
    </p:spTree>
    <p:extLst>
      <p:ext uri="{BB962C8B-B14F-4D97-AF65-F5344CB8AC3E}">
        <p14:creationId xmlns:p14="http://schemas.microsoft.com/office/powerpoint/2010/main" val="300502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6DB78-514B-92BF-2CD6-9067526E1A4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1D81EB5-42C2-F487-BE5B-2FBD6EACCFF4}"/>
              </a:ext>
            </a:extLst>
          </p:cNvPr>
          <p:cNvSpPr>
            <a:spLocks noGrp="1"/>
          </p:cNvSpPr>
          <p:nvPr>
            <p:ph type="title"/>
          </p:nvPr>
        </p:nvSpPr>
        <p:spPr>
          <a:xfrm>
            <a:off x="124320" y="28930"/>
            <a:ext cx="9404723" cy="1400530"/>
          </a:xfrm>
        </p:spPr>
        <p:txBody>
          <a:bodyPr/>
          <a:lstStyle/>
          <a:p>
            <a:r>
              <a:rPr lang="fr-FR" dirty="0"/>
              <a:t>Modèles</a:t>
            </a:r>
          </a:p>
        </p:txBody>
      </p:sp>
      <p:sp>
        <p:nvSpPr>
          <p:cNvPr id="6" name="ZoneTexte 5">
            <a:extLst>
              <a:ext uri="{FF2B5EF4-FFF2-40B4-BE49-F238E27FC236}">
                <a16:creationId xmlns:a16="http://schemas.microsoft.com/office/drawing/2014/main" id="{A55E4198-4BC9-53FD-A00C-62DF4E1902F7}"/>
              </a:ext>
            </a:extLst>
          </p:cNvPr>
          <p:cNvSpPr txBox="1"/>
          <p:nvPr/>
        </p:nvSpPr>
        <p:spPr>
          <a:xfrm>
            <a:off x="410137" y="904880"/>
            <a:ext cx="2198038" cy="369332"/>
          </a:xfrm>
          <a:prstGeom prst="rect">
            <a:avLst/>
          </a:prstGeom>
          <a:noFill/>
        </p:spPr>
        <p:txBody>
          <a:bodyPr wrap="none" rtlCol="0">
            <a:spAutoFit/>
          </a:bodyPr>
          <a:lstStyle/>
          <a:p>
            <a:r>
              <a:rPr lang="fr-FR" dirty="0"/>
              <a:t>Gradient </a:t>
            </a:r>
            <a:r>
              <a:rPr lang="fr-FR" dirty="0" err="1"/>
              <a:t>Boosting</a:t>
            </a:r>
            <a:endParaRPr lang="fr-FR" dirty="0"/>
          </a:p>
        </p:txBody>
      </p:sp>
      <p:sp>
        <p:nvSpPr>
          <p:cNvPr id="7" name="ZoneTexte 6">
            <a:extLst>
              <a:ext uri="{FF2B5EF4-FFF2-40B4-BE49-F238E27FC236}">
                <a16:creationId xmlns:a16="http://schemas.microsoft.com/office/drawing/2014/main" id="{25EB0C44-7170-2B40-774E-D556369EBF19}"/>
              </a:ext>
            </a:extLst>
          </p:cNvPr>
          <p:cNvSpPr txBox="1"/>
          <p:nvPr/>
        </p:nvSpPr>
        <p:spPr>
          <a:xfrm>
            <a:off x="6036560" y="904880"/>
            <a:ext cx="1863011" cy="369332"/>
          </a:xfrm>
          <a:prstGeom prst="rect">
            <a:avLst/>
          </a:prstGeom>
          <a:noFill/>
        </p:spPr>
        <p:txBody>
          <a:bodyPr wrap="none" rtlCol="0">
            <a:spAutoFit/>
          </a:bodyPr>
          <a:lstStyle/>
          <a:p>
            <a:r>
              <a:rPr lang="fr-FR" dirty="0" err="1"/>
              <a:t>Random</a:t>
            </a:r>
            <a:r>
              <a:rPr lang="fr-FR" dirty="0"/>
              <a:t> Forest</a:t>
            </a:r>
          </a:p>
        </p:txBody>
      </p:sp>
      <p:pic>
        <p:nvPicPr>
          <p:cNvPr id="10" name="Image 9">
            <a:extLst>
              <a:ext uri="{FF2B5EF4-FFF2-40B4-BE49-F238E27FC236}">
                <a16:creationId xmlns:a16="http://schemas.microsoft.com/office/drawing/2014/main" id="{803F5946-037A-174C-D971-AE7855B5E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20" y="1400530"/>
            <a:ext cx="5409420" cy="4780137"/>
          </a:xfrm>
          <a:prstGeom prst="rect">
            <a:avLst/>
          </a:prstGeom>
        </p:spPr>
      </p:pic>
      <p:pic>
        <p:nvPicPr>
          <p:cNvPr id="12" name="Image 11">
            <a:extLst>
              <a:ext uri="{FF2B5EF4-FFF2-40B4-BE49-F238E27FC236}">
                <a16:creationId xmlns:a16="http://schemas.microsoft.com/office/drawing/2014/main" id="{13EF4832-5154-2BCC-7652-1527DEAAE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028" y="1400531"/>
            <a:ext cx="5478105" cy="4840832"/>
          </a:xfrm>
          <a:prstGeom prst="rect">
            <a:avLst/>
          </a:prstGeom>
        </p:spPr>
      </p:pic>
    </p:spTree>
    <p:extLst>
      <p:ext uri="{BB962C8B-B14F-4D97-AF65-F5344CB8AC3E}">
        <p14:creationId xmlns:p14="http://schemas.microsoft.com/office/powerpoint/2010/main" val="136402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FEDFB-C78E-B0F0-6EA1-E24FF23AB050}"/>
              </a:ext>
            </a:extLst>
          </p:cNvPr>
          <p:cNvSpPr>
            <a:spLocks noGrp="1"/>
          </p:cNvSpPr>
          <p:nvPr>
            <p:ph type="title"/>
          </p:nvPr>
        </p:nvSpPr>
        <p:spPr/>
        <p:txBody>
          <a:bodyPr/>
          <a:lstStyle/>
          <a:p>
            <a:r>
              <a:rPr lang="fr-FR" sz="3200" dirty="0"/>
              <a:t>Comparaison avec d'autres Modèles</a:t>
            </a:r>
          </a:p>
        </p:txBody>
      </p:sp>
      <p:sp>
        <p:nvSpPr>
          <p:cNvPr id="10" name="ZoneTexte 9">
            <a:extLst>
              <a:ext uri="{FF2B5EF4-FFF2-40B4-BE49-F238E27FC236}">
                <a16:creationId xmlns:a16="http://schemas.microsoft.com/office/drawing/2014/main" id="{AB3B9444-9E4F-84B3-B27D-A671DE5EF433}"/>
              </a:ext>
            </a:extLst>
          </p:cNvPr>
          <p:cNvSpPr txBox="1"/>
          <p:nvPr/>
        </p:nvSpPr>
        <p:spPr>
          <a:xfrm>
            <a:off x="442453" y="1514168"/>
            <a:ext cx="11356258" cy="4524315"/>
          </a:xfrm>
          <a:prstGeom prst="rect">
            <a:avLst/>
          </a:prstGeom>
          <a:noFill/>
        </p:spPr>
        <p:txBody>
          <a:bodyPr wrap="square" rtlCol="0">
            <a:spAutoFit/>
          </a:bodyPr>
          <a:lstStyle/>
          <a:p>
            <a:pPr marL="285750" lvl="0" indent="-285750">
              <a:buFont typeface="Arial" panose="020B0604020202020204" pitchFamily="34" charset="0"/>
              <a:buChar char="•"/>
            </a:pPr>
            <a:r>
              <a:rPr lang="fr-FR" dirty="0"/>
              <a:t>Machine à vecteurs de support (SVM).</a:t>
            </a:r>
          </a:p>
          <a:p>
            <a:pPr marL="742950" lvl="1" indent="-285750">
              <a:buFont typeface="Arial" panose="020B0604020202020204" pitchFamily="34" charset="0"/>
              <a:buChar char="•"/>
            </a:pPr>
            <a:r>
              <a:rPr lang="fr-FR" dirty="0"/>
              <a:t>F-beta Score CV : 0.5041</a:t>
            </a:r>
          </a:p>
          <a:p>
            <a:pPr marL="742950" lvl="1" indent="-285750">
              <a:buFont typeface="Arial" panose="020B0604020202020204" pitchFamily="34" charset="0"/>
              <a:buChar char="•"/>
            </a:pPr>
            <a:r>
              <a:rPr lang="fr-FR" dirty="0"/>
              <a:t>Temps d'entraînement : Extrêmement long (5921 secondes, soit ~1h40).</a:t>
            </a:r>
          </a:p>
          <a:p>
            <a:pPr marL="742950" lvl="1" indent="-285750">
              <a:buFont typeface="Arial" panose="020B0604020202020204" pitchFamily="34" charset="0"/>
              <a:buChar char="•"/>
            </a:pPr>
            <a:r>
              <a:rPr lang="fr-FR" dirty="0"/>
              <a:t>Conclusion : Trop lent </a:t>
            </a:r>
          </a:p>
          <a:p>
            <a:pPr marL="285750" indent="-285750">
              <a:buFont typeface="Arial" panose="020B0604020202020204" pitchFamily="34" charset="0"/>
              <a:buChar char="•"/>
            </a:pPr>
            <a:r>
              <a:rPr lang="fr-FR" dirty="0"/>
              <a:t>Gradient </a:t>
            </a:r>
            <a:r>
              <a:rPr lang="fr-FR" dirty="0" err="1"/>
              <a:t>Boosting</a:t>
            </a:r>
            <a:r>
              <a:rPr lang="fr-FR" dirty="0"/>
              <a:t> (</a:t>
            </a:r>
            <a:r>
              <a:rPr lang="fr-FR" dirty="0" err="1"/>
              <a:t>LightGBM</a:t>
            </a:r>
            <a:r>
              <a:rPr lang="fr-FR" dirty="0"/>
              <a:t>).</a:t>
            </a:r>
          </a:p>
          <a:p>
            <a:pPr marL="742950" lvl="1" indent="-285750">
              <a:buFont typeface="Arial" panose="020B0604020202020204" pitchFamily="34" charset="0"/>
              <a:buChar char="•"/>
            </a:pPr>
            <a:r>
              <a:rPr lang="fr-FR" dirty="0"/>
              <a:t>F-beta Score CV : 0.4690</a:t>
            </a:r>
          </a:p>
          <a:p>
            <a:pPr marL="742950" lvl="1" indent="-285750">
              <a:buFont typeface="Arial" panose="020B0604020202020204" pitchFamily="34" charset="0"/>
              <a:buChar char="•"/>
            </a:pPr>
            <a:r>
              <a:rPr lang="fr-FR" dirty="0"/>
              <a:t>F-beta Score final : 0.6306</a:t>
            </a:r>
          </a:p>
          <a:p>
            <a:pPr marL="742950" lvl="1" indent="-285750">
              <a:buFont typeface="Arial" panose="020B0604020202020204" pitchFamily="34" charset="0"/>
              <a:buChar char="•"/>
            </a:pPr>
            <a:r>
              <a:rPr lang="fr-FR" dirty="0"/>
              <a:t>Temps d'entraînement : Très rapide (47 secondes).</a:t>
            </a:r>
          </a:p>
          <a:p>
            <a:pPr marL="742950" lvl="1" indent="-285750">
              <a:buFont typeface="Arial" panose="020B0604020202020204" pitchFamily="34" charset="0"/>
              <a:buChar char="•"/>
            </a:pPr>
            <a:r>
              <a:rPr lang="fr-FR" dirty="0"/>
              <a:t>Conclusion: Très performant il montre un risque de sur-apprentissage (écart entre le score de validation croisée et le score final).</a:t>
            </a:r>
          </a:p>
          <a:p>
            <a:pPr marL="285750" lvl="0" indent="-285750">
              <a:buFont typeface="Arial" panose="020B0604020202020204" pitchFamily="34" charset="0"/>
              <a:buChar char="•"/>
            </a:pPr>
            <a:r>
              <a:rPr lang="fr-FR" dirty="0" err="1"/>
              <a:t>Random</a:t>
            </a:r>
            <a:r>
              <a:rPr lang="fr-FR" dirty="0"/>
              <a:t> Forest.</a:t>
            </a:r>
          </a:p>
          <a:p>
            <a:pPr marL="742950" lvl="1" indent="-285750">
              <a:buFont typeface="Arial" panose="020B0604020202020204" pitchFamily="34" charset="0"/>
              <a:buChar char="•"/>
            </a:pPr>
            <a:r>
              <a:rPr lang="fr-FR" dirty="0"/>
              <a:t>F-beta Score CV : 0.3443</a:t>
            </a:r>
          </a:p>
          <a:p>
            <a:pPr marL="742950" lvl="1" indent="-285750">
              <a:buFont typeface="Arial" panose="020B0604020202020204" pitchFamily="34" charset="0"/>
              <a:buChar char="•"/>
            </a:pPr>
            <a:r>
              <a:rPr lang="fr-FR" dirty="0"/>
              <a:t>F-beta Score final : 0.5398</a:t>
            </a:r>
          </a:p>
          <a:p>
            <a:pPr marL="742950" lvl="1" indent="-285750">
              <a:buFont typeface="Arial" panose="020B0604020202020204" pitchFamily="34" charset="0"/>
              <a:buChar char="•"/>
            </a:pPr>
            <a:r>
              <a:rPr lang="fr-FR" dirty="0"/>
              <a:t>Temps d'entraînement : Très rapide (22 secondes).</a:t>
            </a:r>
          </a:p>
          <a:p>
            <a:pPr marL="742950" lvl="1" indent="-285750">
              <a:buFont typeface="Arial" panose="020B0604020202020204" pitchFamily="34" charset="0"/>
              <a:buChar char="•"/>
            </a:pPr>
            <a:r>
              <a:rPr lang="fr-FR" dirty="0"/>
              <a:t>Conclusion : Il est rapide mais son score sur le jeu de validation est le plus faible de tous. Il souffre également d'une forte tendance au sur-apprentissage</a:t>
            </a:r>
          </a:p>
        </p:txBody>
      </p:sp>
    </p:spTree>
    <p:extLst>
      <p:ext uri="{BB962C8B-B14F-4D97-AF65-F5344CB8AC3E}">
        <p14:creationId xmlns:p14="http://schemas.microsoft.com/office/powerpoint/2010/main" val="3679447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917EE-BF6B-FA12-65A6-59C9B508BF9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1E64CF9-85E2-A4CD-18FB-6919A52AFDE7}"/>
              </a:ext>
            </a:extLst>
          </p:cNvPr>
          <p:cNvSpPr>
            <a:spLocks noGrp="1"/>
          </p:cNvSpPr>
          <p:nvPr>
            <p:ph type="title"/>
          </p:nvPr>
        </p:nvSpPr>
        <p:spPr/>
        <p:txBody>
          <a:bodyPr/>
          <a:lstStyle/>
          <a:p>
            <a:r>
              <a:rPr lang="fr-FR" dirty="0"/>
              <a:t>La Décision finale : Régression Logistique</a:t>
            </a:r>
          </a:p>
        </p:txBody>
      </p:sp>
      <p:sp>
        <p:nvSpPr>
          <p:cNvPr id="3" name="Espace réservé du contenu 2">
            <a:extLst>
              <a:ext uri="{FF2B5EF4-FFF2-40B4-BE49-F238E27FC236}">
                <a16:creationId xmlns:a16="http://schemas.microsoft.com/office/drawing/2014/main" id="{74A9BF23-3051-3139-DAF4-E1E40262B856}"/>
              </a:ext>
            </a:extLst>
          </p:cNvPr>
          <p:cNvSpPr>
            <a:spLocks noGrp="1"/>
          </p:cNvSpPr>
          <p:nvPr>
            <p:ph idx="1"/>
          </p:nvPr>
        </p:nvSpPr>
        <p:spPr/>
        <p:txBody>
          <a:bodyPr>
            <a:normAutofit lnSpcReduction="10000"/>
          </a:bodyPr>
          <a:lstStyle/>
          <a:p>
            <a:r>
              <a:rPr lang="fr-FR" dirty="0"/>
              <a:t>Analyse de la comparaison : Les modèles complexes (SVM, Gradient </a:t>
            </a:r>
            <a:r>
              <a:rPr lang="fr-FR" dirty="0" err="1"/>
              <a:t>Boosting</a:t>
            </a:r>
            <a:r>
              <a:rPr lang="fr-FR" dirty="0"/>
              <a:t>, </a:t>
            </a:r>
            <a:r>
              <a:rPr lang="fr-FR" dirty="0" err="1"/>
              <a:t>Random</a:t>
            </a:r>
            <a:r>
              <a:rPr lang="fr-FR" dirty="0"/>
              <a:t> Forest) ont des lacunes majeures pour ce projet : temps d'entraînement excessif, et risque de sur-apprentissage. Malgré le fait d’avoir utilisé la validation croisée.</a:t>
            </a:r>
          </a:p>
          <a:p>
            <a:endParaRPr lang="fr-FR" dirty="0"/>
          </a:p>
          <a:p>
            <a:r>
              <a:rPr lang="fr-FR" dirty="0"/>
              <a:t>Pourquoi la Régression Logistique ?</a:t>
            </a:r>
          </a:p>
          <a:p>
            <a:pPr lvl="1"/>
            <a:r>
              <a:rPr lang="fr-FR" dirty="0"/>
              <a:t>Robustesse : Des performances compétitives et stables, sans sur-apprentissage.</a:t>
            </a:r>
          </a:p>
          <a:p>
            <a:pPr lvl="1"/>
            <a:r>
              <a:rPr lang="fr-FR" dirty="0"/>
              <a:t>Rapidité : Un temps d'entraînement ultra-rapide (quelques secondes), ce qui facilite le </a:t>
            </a:r>
            <a:r>
              <a:rPr lang="fr-FR" dirty="0" err="1"/>
              <a:t>ré-entraînement</a:t>
            </a:r>
            <a:r>
              <a:rPr lang="fr-FR" dirty="0"/>
              <a:t> régulier.</a:t>
            </a:r>
          </a:p>
          <a:p>
            <a:pPr lvl="1"/>
            <a:r>
              <a:rPr lang="fr-FR" dirty="0"/>
              <a:t>Interprétabilité : Elle est facile à comprendre et nous pouvons expliquer chaque prédiction, ce qui est indispensable pour la confiance et la prise de décision.</a:t>
            </a:r>
          </a:p>
        </p:txBody>
      </p:sp>
    </p:spTree>
    <p:extLst>
      <p:ext uri="{BB962C8B-B14F-4D97-AF65-F5344CB8AC3E}">
        <p14:creationId xmlns:p14="http://schemas.microsoft.com/office/powerpoint/2010/main" val="149803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6752A-8497-6C15-E7A0-8F0AB94F0BD0}"/>
              </a:ext>
            </a:extLst>
          </p:cNvPr>
          <p:cNvSpPr>
            <a:spLocks noGrp="1"/>
          </p:cNvSpPr>
          <p:nvPr>
            <p:ph type="title"/>
          </p:nvPr>
        </p:nvSpPr>
        <p:spPr>
          <a:xfrm>
            <a:off x="646111" y="452718"/>
            <a:ext cx="9404723" cy="727153"/>
          </a:xfrm>
        </p:spPr>
        <p:txBody>
          <a:bodyPr/>
          <a:lstStyle/>
          <a:p>
            <a:r>
              <a:rPr lang="fr-FR" dirty="0"/>
              <a:t>Performances du Modèle</a:t>
            </a:r>
          </a:p>
        </p:txBody>
      </p:sp>
      <p:sp>
        <p:nvSpPr>
          <p:cNvPr id="3" name="Espace réservé du contenu 2">
            <a:extLst>
              <a:ext uri="{FF2B5EF4-FFF2-40B4-BE49-F238E27FC236}">
                <a16:creationId xmlns:a16="http://schemas.microsoft.com/office/drawing/2014/main" id="{002AB59B-4BF1-AC64-AD6A-E37E3F5C5CC8}"/>
              </a:ext>
            </a:extLst>
          </p:cNvPr>
          <p:cNvSpPr>
            <a:spLocks noGrp="1"/>
          </p:cNvSpPr>
          <p:nvPr>
            <p:ph idx="1"/>
          </p:nvPr>
        </p:nvSpPr>
        <p:spPr>
          <a:xfrm>
            <a:off x="769015" y="1331259"/>
            <a:ext cx="8946541" cy="4195481"/>
          </a:xfrm>
        </p:spPr>
        <p:txBody>
          <a:bodyPr>
            <a:normAutofit fontScale="92500" lnSpcReduction="20000"/>
          </a:bodyPr>
          <a:lstStyle/>
          <a:p>
            <a:r>
              <a:rPr lang="fr-FR" sz="1600" dirty="0"/>
              <a:t>Rappel (</a:t>
            </a:r>
            <a:r>
              <a:rPr lang="fr-FR" sz="1600" dirty="0" err="1"/>
              <a:t>Recall</a:t>
            </a:r>
            <a:r>
              <a:rPr lang="fr-FR" sz="1600" dirty="0"/>
              <a:t>) : 0.9992</a:t>
            </a:r>
          </a:p>
          <a:p>
            <a:endParaRPr lang="fr-FR" sz="1600" dirty="0"/>
          </a:p>
          <a:p>
            <a:r>
              <a:rPr lang="fr-FR" sz="1600" dirty="0"/>
              <a:t>    Le modèle a détecté presque 100 % des clients qui ont fait défaut. </a:t>
            </a:r>
          </a:p>
          <a:p>
            <a:endParaRPr lang="fr-FR" sz="1600" dirty="0"/>
          </a:p>
          <a:p>
            <a:r>
              <a:rPr lang="fr-FR" sz="1600" dirty="0"/>
              <a:t>Précision (</a:t>
            </a:r>
            <a:r>
              <a:rPr lang="fr-FR" sz="1600" dirty="0" err="1"/>
              <a:t>Precision</a:t>
            </a:r>
            <a:r>
              <a:rPr lang="fr-FR" sz="1600" dirty="0"/>
              <a:t>) : 0.4912</a:t>
            </a:r>
          </a:p>
          <a:p>
            <a:endParaRPr lang="fr-FR" sz="1600" dirty="0"/>
          </a:p>
          <a:p>
            <a:r>
              <a:rPr lang="fr-FR" sz="1600" dirty="0"/>
              <a:t>    Environ la moitié des clients que le modèle a classés comme à risque étaient de véritables cas de défaut. C'est le compromis que nous acceptons pour avoir un Rappel aussi élevé.</a:t>
            </a:r>
          </a:p>
          <a:p>
            <a:endParaRPr lang="fr-FR" sz="1600" dirty="0"/>
          </a:p>
          <a:p>
            <a:r>
              <a:rPr lang="fr-FR" sz="1600" dirty="0"/>
              <a:t>F-beta Score final : 0.9133</a:t>
            </a:r>
          </a:p>
          <a:p>
            <a:endParaRPr lang="fr-FR" sz="1600" dirty="0"/>
          </a:p>
          <a:p>
            <a:r>
              <a:rPr lang="fr-FR" sz="1600" dirty="0"/>
              <a:t>    Cette métrique résume parfaitement l'efficacité du modèle en fonction de nos priorités métier.</a:t>
            </a:r>
          </a:p>
        </p:txBody>
      </p:sp>
    </p:spTree>
    <p:extLst>
      <p:ext uri="{BB962C8B-B14F-4D97-AF65-F5344CB8AC3E}">
        <p14:creationId xmlns:p14="http://schemas.microsoft.com/office/powerpoint/2010/main" val="3939620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31590-9931-F000-1566-505DEE21978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322F7F4-E69F-48D4-DB9E-0E61675770DF}"/>
              </a:ext>
            </a:extLst>
          </p:cNvPr>
          <p:cNvSpPr>
            <a:spLocks noGrp="1"/>
          </p:cNvSpPr>
          <p:nvPr>
            <p:ph type="title"/>
          </p:nvPr>
        </p:nvSpPr>
        <p:spPr/>
        <p:txBody>
          <a:bodyPr/>
          <a:lstStyle/>
          <a:p>
            <a:r>
              <a:rPr lang="fr-FR" dirty="0"/>
              <a:t>Interface graphique</a:t>
            </a:r>
          </a:p>
        </p:txBody>
      </p:sp>
      <p:sp>
        <p:nvSpPr>
          <p:cNvPr id="3" name="Espace réservé du contenu 2">
            <a:extLst>
              <a:ext uri="{FF2B5EF4-FFF2-40B4-BE49-F238E27FC236}">
                <a16:creationId xmlns:a16="http://schemas.microsoft.com/office/drawing/2014/main" id="{54DFE9C2-8FA0-DA18-AEA1-AA1F924CD4D1}"/>
              </a:ext>
            </a:extLst>
          </p:cNvPr>
          <p:cNvSpPr>
            <a:spLocks noGrp="1"/>
          </p:cNvSpPr>
          <p:nvPr>
            <p:ph idx="1"/>
          </p:nvPr>
        </p:nvSpPr>
        <p:spPr/>
        <p:txBody>
          <a:bodyPr/>
          <a:lstStyle/>
          <a:p>
            <a:r>
              <a:rPr lang="fr-FR" dirty="0"/>
              <a:t>Une application </a:t>
            </a:r>
            <a:r>
              <a:rPr lang="fr-FR" dirty="0" err="1"/>
              <a:t>Streamlit</a:t>
            </a:r>
            <a:r>
              <a:rPr lang="fr-FR" dirty="0"/>
              <a:t> pour une interface interactive. Elle permet de simuler une nouvelle demande de prêt et d'obtenir une prédiction instantanée.</a:t>
            </a:r>
          </a:p>
          <a:p>
            <a:endParaRPr lang="fr-FR" dirty="0"/>
          </a:p>
          <a:p>
            <a:r>
              <a:rPr lang="fr-FR" dirty="0"/>
              <a:t>L'interprétabilité avec SHAP : Pour chaque prédiction, nous utilisons la librairie SHAP. Un graphique de force montre en un coup d'œil les facteurs qui poussent la décision vers un risque élevé (en rouge) ou faible (en bleu). Cela apporte une transparence essentielle.</a:t>
            </a:r>
          </a:p>
        </p:txBody>
      </p:sp>
    </p:spTree>
    <p:extLst>
      <p:ext uri="{BB962C8B-B14F-4D97-AF65-F5344CB8AC3E}">
        <p14:creationId xmlns:p14="http://schemas.microsoft.com/office/powerpoint/2010/main" val="2308897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6AA3B6-4F23-0CDD-4D41-17704BB0D47D}"/>
              </a:ext>
            </a:extLst>
          </p:cNvPr>
          <p:cNvSpPr>
            <a:spLocks noGrp="1"/>
          </p:cNvSpPr>
          <p:nvPr>
            <p:ph type="title"/>
          </p:nvPr>
        </p:nvSpPr>
        <p:spPr>
          <a:xfrm>
            <a:off x="646111" y="452718"/>
            <a:ext cx="9404723" cy="845140"/>
          </a:xfrm>
        </p:spPr>
        <p:txBody>
          <a:bodyPr/>
          <a:lstStyle/>
          <a:p>
            <a:r>
              <a:rPr lang="fr-FR" dirty="0"/>
              <a:t>Surveillance et Dérive des Données</a:t>
            </a:r>
          </a:p>
        </p:txBody>
      </p:sp>
      <p:sp>
        <p:nvSpPr>
          <p:cNvPr id="3" name="Espace réservé du contenu 2">
            <a:extLst>
              <a:ext uri="{FF2B5EF4-FFF2-40B4-BE49-F238E27FC236}">
                <a16:creationId xmlns:a16="http://schemas.microsoft.com/office/drawing/2014/main" id="{F1437EAA-A9EB-17BE-A7A4-C86499F339DB}"/>
              </a:ext>
            </a:extLst>
          </p:cNvPr>
          <p:cNvSpPr>
            <a:spLocks noGrp="1"/>
          </p:cNvSpPr>
          <p:nvPr>
            <p:ph idx="1"/>
          </p:nvPr>
        </p:nvSpPr>
        <p:spPr>
          <a:xfrm>
            <a:off x="769015" y="1217176"/>
            <a:ext cx="8946541" cy="4195481"/>
          </a:xfrm>
        </p:spPr>
        <p:txBody>
          <a:bodyPr/>
          <a:lstStyle/>
          <a:p>
            <a:endParaRPr lang="fr-FR" dirty="0"/>
          </a:p>
          <a:p>
            <a:r>
              <a:rPr lang="fr-FR" dirty="0"/>
              <a:t>Un modèle peut devenir obsolète si la distribution des données change. C'est ce qu'on appelle la Data Drift.</a:t>
            </a:r>
          </a:p>
          <a:p>
            <a:endParaRPr lang="fr-FR" dirty="0"/>
          </a:p>
          <a:p>
            <a:r>
              <a:rPr lang="fr-FR" dirty="0" err="1"/>
              <a:t>Evidently</a:t>
            </a:r>
            <a:r>
              <a:rPr lang="fr-FR" dirty="0"/>
              <a:t> AI a été intégré dans l’application pour surveiller ce risque.</a:t>
            </a:r>
          </a:p>
          <a:p>
            <a:endParaRPr lang="fr-FR" dirty="0"/>
          </a:p>
          <a:p>
            <a:r>
              <a:rPr lang="fr-FR" dirty="0"/>
              <a:t>Le Rapport </a:t>
            </a:r>
            <a:r>
              <a:rPr lang="fr-FR" dirty="0" err="1"/>
              <a:t>Evidently</a:t>
            </a:r>
            <a:r>
              <a:rPr lang="fr-FR" dirty="0"/>
              <a:t> : Il génère un rapport qui compare les données d'entraînement aux données actuelles. Cela nous permet de détecter les changements et de </a:t>
            </a:r>
            <a:r>
              <a:rPr lang="fr-FR" dirty="0" err="1"/>
              <a:t>ré-entraîner</a:t>
            </a:r>
            <a:r>
              <a:rPr lang="fr-FR" dirty="0"/>
              <a:t> le modèle avant que sa performance ne se dégrade.</a:t>
            </a:r>
          </a:p>
        </p:txBody>
      </p:sp>
    </p:spTree>
    <p:extLst>
      <p:ext uri="{BB962C8B-B14F-4D97-AF65-F5344CB8AC3E}">
        <p14:creationId xmlns:p14="http://schemas.microsoft.com/office/powerpoint/2010/main" val="2544453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232F0D-15D3-1B5E-0461-FC2D13A7FCF4}"/>
              </a:ext>
            </a:extLst>
          </p:cNvPr>
          <p:cNvSpPr>
            <a:spLocks noGrp="1"/>
          </p:cNvSpPr>
          <p:nvPr>
            <p:ph type="title"/>
          </p:nvPr>
        </p:nvSpPr>
        <p:spPr>
          <a:xfrm>
            <a:off x="537956" y="354395"/>
            <a:ext cx="9404723" cy="1400530"/>
          </a:xfrm>
        </p:spPr>
        <p:txBody>
          <a:bodyPr/>
          <a:lstStyle/>
          <a:p>
            <a:r>
              <a:rPr lang="fr-FR" dirty="0"/>
              <a:t>Le Rôle Central de </a:t>
            </a:r>
            <a:r>
              <a:rPr lang="fr-FR" dirty="0" err="1"/>
              <a:t>MLflow</a:t>
            </a:r>
            <a:endParaRPr lang="fr-FR" dirty="0"/>
          </a:p>
        </p:txBody>
      </p:sp>
      <p:sp>
        <p:nvSpPr>
          <p:cNvPr id="3" name="Espace réservé du contenu 2">
            <a:extLst>
              <a:ext uri="{FF2B5EF4-FFF2-40B4-BE49-F238E27FC236}">
                <a16:creationId xmlns:a16="http://schemas.microsoft.com/office/drawing/2014/main" id="{E5821F7F-83FB-7171-CFA2-3BBEAF493079}"/>
              </a:ext>
            </a:extLst>
          </p:cNvPr>
          <p:cNvSpPr>
            <a:spLocks noGrp="1"/>
          </p:cNvSpPr>
          <p:nvPr>
            <p:ph idx="1"/>
          </p:nvPr>
        </p:nvSpPr>
        <p:spPr/>
        <p:txBody>
          <a:bodyPr>
            <a:normAutofit/>
          </a:bodyPr>
          <a:lstStyle/>
          <a:p>
            <a:r>
              <a:rPr lang="fr-FR" dirty="0"/>
              <a:t>Traçabilité : Il a enregistré l'ensemble de nos expérimentations, des paramètres à la version du modèle.</a:t>
            </a:r>
          </a:p>
          <a:p>
            <a:endParaRPr lang="fr-FR" dirty="0"/>
          </a:p>
          <a:p>
            <a:r>
              <a:rPr lang="fr-FR" dirty="0"/>
              <a:t>Déploiement : Le pipeline complet est stocké dans un registre, prêt à être utilisé par notre application </a:t>
            </a:r>
            <a:r>
              <a:rPr lang="fr-FR" dirty="0" err="1"/>
              <a:t>Streamlit</a:t>
            </a:r>
            <a:r>
              <a:rPr lang="fr-FR" dirty="0"/>
              <a:t>.</a:t>
            </a:r>
          </a:p>
          <a:p>
            <a:endParaRPr lang="fr-FR" dirty="0"/>
          </a:p>
          <a:p>
            <a:r>
              <a:rPr lang="fr-FR" dirty="0"/>
              <a:t>Conclusion : Notre application </a:t>
            </a:r>
            <a:r>
              <a:rPr lang="fr-FR" dirty="0" err="1"/>
              <a:t>Streamlit</a:t>
            </a:r>
            <a:r>
              <a:rPr lang="fr-FR" dirty="0"/>
              <a:t> a utilisé un seuil par défaut de 0.5. Cela montre l'importance de s'assurer que toutes les métadonnées cruciales, comme le seuil optimal, sont correctement enregistrées dans </a:t>
            </a:r>
            <a:r>
              <a:rPr lang="fr-FR" dirty="0" err="1"/>
              <a:t>MLflow</a:t>
            </a:r>
            <a:r>
              <a:rPr lang="fr-FR" dirty="0"/>
              <a:t> pour garantir la cohérence des déploiements.</a:t>
            </a:r>
          </a:p>
        </p:txBody>
      </p:sp>
    </p:spTree>
    <p:extLst>
      <p:ext uri="{BB962C8B-B14F-4D97-AF65-F5344CB8AC3E}">
        <p14:creationId xmlns:p14="http://schemas.microsoft.com/office/powerpoint/2010/main" val="320242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E308DF-D9F0-1021-C805-D79BE1B1E3C5}"/>
              </a:ext>
            </a:extLst>
          </p:cNvPr>
          <p:cNvSpPr>
            <a:spLocks noGrp="1"/>
          </p:cNvSpPr>
          <p:nvPr>
            <p:ph type="subTitle" idx="1"/>
          </p:nvPr>
        </p:nvSpPr>
        <p:spPr>
          <a:xfrm>
            <a:off x="5488246" y="284038"/>
            <a:ext cx="4374379" cy="861420"/>
          </a:xfrm>
        </p:spPr>
        <p:txBody>
          <a:bodyPr>
            <a:normAutofit/>
          </a:bodyPr>
          <a:lstStyle/>
          <a:p>
            <a:pPr>
              <a:lnSpc>
                <a:spcPct val="90000"/>
              </a:lnSpc>
            </a:pPr>
            <a:r>
              <a:rPr lang="fr-FR" sz="1600" b="1" dirty="0"/>
              <a:t>Présentation Projet 7 - Implémentez un modèle de </a:t>
            </a:r>
            <a:r>
              <a:rPr lang="fr-FR" sz="1600" b="1" dirty="0" err="1"/>
              <a:t>scoring</a:t>
            </a:r>
            <a:endParaRPr lang="fr-FR" sz="1600" b="1" dirty="0"/>
          </a:p>
        </p:txBody>
      </p:sp>
      <p:sp>
        <p:nvSpPr>
          <p:cNvPr id="1041" name="Rectangle 1040">
            <a:extLst>
              <a:ext uri="{FF2B5EF4-FFF2-40B4-BE49-F238E27FC236}">
                <a16:creationId xmlns:a16="http://schemas.microsoft.com/office/drawing/2014/main" id="{F4423F02-D149-412D-A942-9CEA8CD14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4320057" cy="55781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bonnement OpenClassrooms gratuit pendant un mois - Rotek">
            <a:extLst>
              <a:ext uri="{FF2B5EF4-FFF2-40B4-BE49-F238E27FC236}">
                <a16:creationId xmlns:a16="http://schemas.microsoft.com/office/drawing/2014/main" id="{A0A8C599-6378-106E-FEE6-52B8668A6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201" r="2" b="8503"/>
          <a:stretch/>
        </p:blipFill>
        <p:spPr bwMode="auto">
          <a:xfrm>
            <a:off x="574348" y="613475"/>
            <a:ext cx="4382623" cy="211797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Picture 6" descr="Formation Data Scientist - OpenClassrooms">
            <a:extLst>
              <a:ext uri="{FF2B5EF4-FFF2-40B4-BE49-F238E27FC236}">
                <a16:creationId xmlns:a16="http://schemas.microsoft.com/office/drawing/2014/main" id="{B7BC63F1-6737-0D3D-381B-EE5ADD396F5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2192" y="3044400"/>
            <a:ext cx="3993192" cy="2691382"/>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FF3F691D-CB12-355B-EBBA-E078042D7637}"/>
              </a:ext>
            </a:extLst>
          </p:cNvPr>
          <p:cNvSpPr txBox="1"/>
          <p:nvPr/>
        </p:nvSpPr>
        <p:spPr>
          <a:xfrm>
            <a:off x="5309419" y="1061884"/>
            <a:ext cx="6420465" cy="1815882"/>
          </a:xfrm>
          <a:prstGeom prst="rect">
            <a:avLst/>
          </a:prstGeom>
          <a:noFill/>
        </p:spPr>
        <p:txBody>
          <a:bodyPr wrap="square" rtlCol="0">
            <a:spAutoFit/>
          </a:bodyPr>
          <a:lstStyle/>
          <a:p>
            <a:pPr marL="285750" indent="-285750">
              <a:buFont typeface="Arial" panose="020B0604020202020204" pitchFamily="34" charset="0"/>
              <a:buChar char="•"/>
            </a:pPr>
            <a:endParaRPr lang="fr-FR" sz="2000" b="1" dirty="0"/>
          </a:p>
          <a:p>
            <a:pPr marL="285750" indent="-285750">
              <a:buFont typeface="Arial" panose="020B0604020202020204" pitchFamily="34" charset="0"/>
              <a:buChar char="•"/>
            </a:pPr>
            <a:endParaRPr lang="fr-FR" sz="2000" b="1" dirty="0"/>
          </a:p>
          <a:p>
            <a:pPr marL="285750" indent="-285750">
              <a:buFont typeface="Arial" panose="020B0604020202020204" pitchFamily="34" charset="0"/>
              <a:buChar char="•"/>
            </a:pPr>
            <a:endParaRPr lang="fr-FR" sz="2400" b="1" dirty="0"/>
          </a:p>
          <a:p>
            <a:pPr marL="285750" indent="-285750">
              <a:buFont typeface="Arial" panose="020B0604020202020204" pitchFamily="34" charset="0"/>
              <a:buChar char="•"/>
            </a:pPr>
            <a:endParaRPr lang="fr-FR" sz="2400" b="1" dirty="0"/>
          </a:p>
          <a:p>
            <a:pPr marL="285750" indent="-285750">
              <a:buFont typeface="Arial" panose="020B0604020202020204" pitchFamily="34" charset="0"/>
              <a:buChar char="•"/>
            </a:pPr>
            <a:endParaRPr lang="fr-FR" sz="2400" b="1" dirty="0"/>
          </a:p>
        </p:txBody>
      </p:sp>
    </p:spTree>
    <p:extLst>
      <p:ext uri="{BB962C8B-B14F-4D97-AF65-F5344CB8AC3E}">
        <p14:creationId xmlns:p14="http://schemas.microsoft.com/office/powerpoint/2010/main" val="200172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33FCE5-103D-03F1-CEE8-344E8871C0DE}"/>
              </a:ext>
            </a:extLst>
          </p:cNvPr>
          <p:cNvSpPr>
            <a:spLocks noGrp="1"/>
          </p:cNvSpPr>
          <p:nvPr>
            <p:ph type="title"/>
          </p:nvPr>
        </p:nvSpPr>
        <p:spPr/>
        <p:txBody>
          <a:bodyPr/>
          <a:lstStyle/>
          <a:p>
            <a:r>
              <a:rPr lang="fr-FR" dirty="0"/>
              <a:t>ML FLOW</a:t>
            </a:r>
          </a:p>
        </p:txBody>
      </p:sp>
      <p:pic>
        <p:nvPicPr>
          <p:cNvPr id="5" name="Image 4">
            <a:extLst>
              <a:ext uri="{FF2B5EF4-FFF2-40B4-BE49-F238E27FC236}">
                <a16:creationId xmlns:a16="http://schemas.microsoft.com/office/drawing/2014/main" id="{5710C697-AA81-4A52-F104-E15B4F5FA490}"/>
              </a:ext>
            </a:extLst>
          </p:cNvPr>
          <p:cNvPicPr>
            <a:picLocks noChangeAspect="1"/>
          </p:cNvPicPr>
          <p:nvPr/>
        </p:nvPicPr>
        <p:blipFill>
          <a:blip r:embed="rId2"/>
          <a:stretch>
            <a:fillRect/>
          </a:stretch>
        </p:blipFill>
        <p:spPr>
          <a:xfrm>
            <a:off x="762000" y="1237351"/>
            <a:ext cx="11085941" cy="4926382"/>
          </a:xfrm>
          <a:prstGeom prst="rect">
            <a:avLst/>
          </a:prstGeom>
        </p:spPr>
      </p:pic>
    </p:spTree>
    <p:extLst>
      <p:ext uri="{BB962C8B-B14F-4D97-AF65-F5344CB8AC3E}">
        <p14:creationId xmlns:p14="http://schemas.microsoft.com/office/powerpoint/2010/main" val="1863149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26859-4E53-D60A-FA83-819D19C22BA6}"/>
              </a:ext>
            </a:extLst>
          </p:cNvPr>
          <p:cNvSpPr>
            <a:spLocks noGrp="1"/>
          </p:cNvSpPr>
          <p:nvPr>
            <p:ph type="title"/>
          </p:nvPr>
        </p:nvSpPr>
        <p:spPr/>
        <p:txBody>
          <a:bodyPr/>
          <a:lstStyle/>
          <a:p>
            <a:r>
              <a:rPr lang="fr-FR" dirty="0"/>
              <a:t>Shapley Global</a:t>
            </a:r>
          </a:p>
        </p:txBody>
      </p:sp>
      <p:pic>
        <p:nvPicPr>
          <p:cNvPr id="5" name="Image 4">
            <a:extLst>
              <a:ext uri="{FF2B5EF4-FFF2-40B4-BE49-F238E27FC236}">
                <a16:creationId xmlns:a16="http://schemas.microsoft.com/office/drawing/2014/main" id="{B7319E90-C1BB-6515-DAAF-A675C3021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629" y="1236132"/>
            <a:ext cx="4064972" cy="4842933"/>
          </a:xfrm>
          <a:prstGeom prst="rect">
            <a:avLst/>
          </a:prstGeom>
        </p:spPr>
      </p:pic>
    </p:spTree>
    <p:extLst>
      <p:ext uri="{BB962C8B-B14F-4D97-AF65-F5344CB8AC3E}">
        <p14:creationId xmlns:p14="http://schemas.microsoft.com/office/powerpoint/2010/main" val="144664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93322E-C5F2-CA89-A500-F180B8F34722}"/>
              </a:ext>
            </a:extLst>
          </p:cNvPr>
          <p:cNvSpPr>
            <a:spLocks noGrp="1"/>
          </p:cNvSpPr>
          <p:nvPr>
            <p:ph type="title"/>
          </p:nvPr>
        </p:nvSpPr>
        <p:spPr/>
        <p:txBody>
          <a:bodyPr/>
          <a:lstStyle/>
          <a:p>
            <a:r>
              <a:rPr lang="fr-FR" dirty="0"/>
              <a:t>Application </a:t>
            </a:r>
          </a:p>
        </p:txBody>
      </p:sp>
      <p:sp>
        <p:nvSpPr>
          <p:cNvPr id="3" name="Espace réservé du contenu 2">
            <a:extLst>
              <a:ext uri="{FF2B5EF4-FFF2-40B4-BE49-F238E27FC236}">
                <a16:creationId xmlns:a16="http://schemas.microsoft.com/office/drawing/2014/main" id="{E7567CC0-A5DA-914F-3AE9-F6EC09005763}"/>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361111E1-2EB7-653D-1B5F-969AAB670896}"/>
              </a:ext>
            </a:extLst>
          </p:cNvPr>
          <p:cNvPicPr>
            <a:picLocks noChangeAspect="1"/>
          </p:cNvPicPr>
          <p:nvPr/>
        </p:nvPicPr>
        <p:blipFill>
          <a:blip r:embed="rId2"/>
          <a:stretch>
            <a:fillRect/>
          </a:stretch>
        </p:blipFill>
        <p:spPr>
          <a:xfrm>
            <a:off x="864369" y="1152983"/>
            <a:ext cx="9862897" cy="5579582"/>
          </a:xfrm>
          <a:prstGeom prst="rect">
            <a:avLst/>
          </a:prstGeom>
        </p:spPr>
      </p:pic>
    </p:spTree>
    <p:extLst>
      <p:ext uri="{BB962C8B-B14F-4D97-AF65-F5344CB8AC3E}">
        <p14:creationId xmlns:p14="http://schemas.microsoft.com/office/powerpoint/2010/main" val="1142203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872B2-9955-BA6F-FBCA-E960224E484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1DC60B-4665-A6CE-A267-12720F8E1CCE}"/>
              </a:ext>
            </a:extLst>
          </p:cNvPr>
          <p:cNvSpPr>
            <a:spLocks noGrp="1"/>
          </p:cNvSpPr>
          <p:nvPr>
            <p:ph type="title"/>
          </p:nvPr>
        </p:nvSpPr>
        <p:spPr/>
        <p:txBody>
          <a:bodyPr/>
          <a:lstStyle/>
          <a:p>
            <a:r>
              <a:rPr lang="fr-FR" dirty="0"/>
              <a:t>Application </a:t>
            </a:r>
          </a:p>
        </p:txBody>
      </p:sp>
      <p:pic>
        <p:nvPicPr>
          <p:cNvPr id="6" name="Image 5">
            <a:extLst>
              <a:ext uri="{FF2B5EF4-FFF2-40B4-BE49-F238E27FC236}">
                <a16:creationId xmlns:a16="http://schemas.microsoft.com/office/drawing/2014/main" id="{9ECF8212-C2B7-1208-AF8B-905D7793EA58}"/>
              </a:ext>
            </a:extLst>
          </p:cNvPr>
          <p:cNvPicPr>
            <a:picLocks noChangeAspect="1"/>
          </p:cNvPicPr>
          <p:nvPr/>
        </p:nvPicPr>
        <p:blipFill>
          <a:blip r:embed="rId2"/>
          <a:stretch>
            <a:fillRect/>
          </a:stretch>
        </p:blipFill>
        <p:spPr>
          <a:xfrm>
            <a:off x="293689" y="1405259"/>
            <a:ext cx="11252200" cy="3862045"/>
          </a:xfrm>
          <a:prstGeom prst="rect">
            <a:avLst/>
          </a:prstGeom>
        </p:spPr>
      </p:pic>
    </p:spTree>
    <p:extLst>
      <p:ext uri="{BB962C8B-B14F-4D97-AF65-F5344CB8AC3E}">
        <p14:creationId xmlns:p14="http://schemas.microsoft.com/office/powerpoint/2010/main" val="442901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B0AB8-A83E-9BA1-DCCF-71E2F493A4B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BC292E7-6F32-5AC0-1E56-B983BCF5AD6D}"/>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99610ACF-4F33-3986-4205-456CCC98737D}"/>
              </a:ext>
            </a:extLst>
          </p:cNvPr>
          <p:cNvSpPr>
            <a:spLocks noGrp="1"/>
          </p:cNvSpPr>
          <p:nvPr>
            <p:ph idx="1"/>
          </p:nvPr>
        </p:nvSpPr>
        <p:spPr/>
        <p:txBody>
          <a:bodyPr>
            <a:normAutofit/>
          </a:bodyPr>
          <a:lstStyle/>
          <a:p>
            <a:endParaRPr lang="fr-FR" dirty="0"/>
          </a:p>
        </p:txBody>
      </p:sp>
    </p:spTree>
    <p:extLst>
      <p:ext uri="{BB962C8B-B14F-4D97-AF65-F5344CB8AC3E}">
        <p14:creationId xmlns:p14="http://schemas.microsoft.com/office/powerpoint/2010/main" val="242855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3739-3590-FABB-98A4-9FDBB3887A9D}"/>
              </a:ext>
            </a:extLst>
          </p:cNvPr>
          <p:cNvSpPr>
            <a:spLocks noGrp="1"/>
          </p:cNvSpPr>
          <p:nvPr>
            <p:ph type="title"/>
          </p:nvPr>
        </p:nvSpPr>
        <p:spPr>
          <a:xfrm>
            <a:off x="1103311" y="327682"/>
            <a:ext cx="9252154" cy="1223983"/>
          </a:xfrm>
        </p:spPr>
        <p:txBody>
          <a:bodyPr vert="horz" lIns="91440" tIns="45720" rIns="91440" bIns="45720" rtlCol="0" anchor="t">
            <a:normAutofit/>
          </a:bodyPr>
          <a:lstStyle/>
          <a:p>
            <a:r>
              <a:rPr lang="en-US" b="1" i="0" kern="1200" dirty="0">
                <a:solidFill>
                  <a:schemeClr val="tx2"/>
                </a:solidFill>
                <a:latin typeface="+mj-lt"/>
                <a:ea typeface="+mj-ea"/>
                <a:cs typeface="+mj-cs"/>
              </a:rPr>
              <a:t>Rappels de la mission</a:t>
            </a:r>
          </a:p>
        </p:txBody>
      </p:sp>
      <p:pic>
        <p:nvPicPr>
          <p:cNvPr id="2050" name="Picture 2" descr="A goal isn't a mission">
            <a:extLst>
              <a:ext uri="{FF2B5EF4-FFF2-40B4-BE49-F238E27FC236}">
                <a16:creationId xmlns:a16="http://schemas.microsoft.com/office/drawing/2014/main" id="{12482B9A-F8DD-81BA-7846-FEA48144A76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855448" y="3955605"/>
            <a:ext cx="3688093" cy="2091569"/>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9B2986-BABB-F572-A7CB-6952B3460E88}"/>
              </a:ext>
            </a:extLst>
          </p:cNvPr>
          <p:cNvSpPr txBox="1"/>
          <p:nvPr/>
        </p:nvSpPr>
        <p:spPr>
          <a:xfrm>
            <a:off x="7784499" y="6164899"/>
            <a:ext cx="2519616" cy="169277"/>
          </a:xfrm>
          <a:prstGeom prst="rect">
            <a:avLst/>
          </a:prstGeom>
          <a:noFill/>
        </p:spPr>
        <p:txBody>
          <a:bodyPr wrap="square" rtlCol="0">
            <a:spAutoFit/>
          </a:bodyPr>
          <a:lstStyle/>
          <a:p>
            <a:r>
              <a:rPr lang="fr-FR" sz="500" dirty="0"/>
              <a:t>Source : https://www.strategy-business.com/blog/A-goal-isnt-a-mission</a:t>
            </a:r>
          </a:p>
        </p:txBody>
      </p:sp>
      <p:pic>
        <p:nvPicPr>
          <p:cNvPr id="4" name="Espace réservé du contenu 3">
            <a:extLst>
              <a:ext uri="{FF2B5EF4-FFF2-40B4-BE49-F238E27FC236}">
                <a16:creationId xmlns:a16="http://schemas.microsoft.com/office/drawing/2014/main" id="{8B28C649-9001-BDB7-1BB6-B62CC752A10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784499" y="1743240"/>
            <a:ext cx="3896677" cy="1543772"/>
          </a:xfrm>
        </p:spPr>
      </p:pic>
      <p:sp>
        <p:nvSpPr>
          <p:cNvPr id="7" name="ZoneTexte 6">
            <a:extLst>
              <a:ext uri="{FF2B5EF4-FFF2-40B4-BE49-F238E27FC236}">
                <a16:creationId xmlns:a16="http://schemas.microsoft.com/office/drawing/2014/main" id="{01DB4319-8AC0-33A2-5E97-6483C92BC128}"/>
              </a:ext>
            </a:extLst>
          </p:cNvPr>
          <p:cNvSpPr txBox="1"/>
          <p:nvPr/>
        </p:nvSpPr>
        <p:spPr>
          <a:xfrm>
            <a:off x="403122" y="939673"/>
            <a:ext cx="6617110" cy="6186309"/>
          </a:xfrm>
          <a:prstGeom prst="rect">
            <a:avLst/>
          </a:prstGeom>
          <a:noFill/>
        </p:spPr>
        <p:txBody>
          <a:bodyPr wrap="square" rtlCol="0">
            <a:spAutoFit/>
          </a:bodyPr>
          <a:lstStyle/>
          <a:p>
            <a:pPr marL="285750" indent="-285750">
              <a:buFont typeface="Arial" panose="020B0604020202020204" pitchFamily="34" charset="0"/>
              <a:buChar char="•"/>
            </a:pPr>
            <a:r>
              <a:rPr lang="fr-FR" dirty="0"/>
              <a:t>Mission de data </a:t>
            </a:r>
            <a:r>
              <a:rPr lang="fr-FR" dirty="0" err="1"/>
              <a:t>scientist</a:t>
            </a:r>
            <a:r>
              <a:rPr lang="fr-FR" dirty="0"/>
              <a:t> dans l’entreprise « Prêt à dépenser »</a:t>
            </a:r>
          </a:p>
          <a:p>
            <a:endParaRPr lang="fr-FR" dirty="0"/>
          </a:p>
          <a:p>
            <a:pPr marL="285750" indent="-285750">
              <a:buFont typeface="Arial" panose="020B0604020202020204" pitchFamily="34" charset="0"/>
              <a:buChar char="•"/>
            </a:pPr>
            <a:r>
              <a:rPr lang="fr-FR" dirty="0"/>
              <a:t>    Construire un modèle de </a:t>
            </a:r>
            <a:r>
              <a:rPr lang="fr-FR" dirty="0" err="1"/>
              <a:t>scoring</a:t>
            </a:r>
            <a:r>
              <a:rPr lang="fr-FR" dirty="0"/>
              <a:t> qui donnera une prédiction sur la probabilité de faillite d'un client de façon automatique.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Analyser les </a:t>
            </a:r>
            <a:r>
              <a:rPr lang="fr-FR" dirty="0" err="1"/>
              <a:t>features</a:t>
            </a:r>
            <a:r>
              <a:rPr lang="fr-FR" dirty="0"/>
              <a:t> qui contribuent le plus au modèle, d’une manière générale (</a:t>
            </a:r>
            <a:r>
              <a:rPr lang="fr-FR" dirty="0" err="1"/>
              <a:t>feature</a:t>
            </a:r>
            <a:r>
              <a:rPr lang="fr-FR" dirty="0"/>
              <a:t> importance globale) et au niveau d’un client (</a:t>
            </a:r>
            <a:r>
              <a:rPr lang="fr-FR" dirty="0" err="1"/>
              <a:t>feature</a:t>
            </a:r>
            <a:r>
              <a:rPr lang="fr-FR" dirty="0"/>
              <a:t> importance locale), afin, dans un soucis de transparence, de permettre à un chargé d’études de mieux comprendre le score attribué par le modèle.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Mettre en production le modèle de </a:t>
            </a:r>
            <a:r>
              <a:rPr lang="fr-FR" dirty="0" err="1"/>
              <a:t>scoring</a:t>
            </a:r>
            <a:r>
              <a:rPr lang="fr-FR" dirty="0"/>
              <a:t> de prédiction à l’aide d’une API et réaliser une interface de test de cette API.</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Mettre en œuvre une approche globale </a:t>
            </a:r>
            <a:r>
              <a:rPr lang="fr-FR" dirty="0" err="1"/>
              <a:t>MLOps</a:t>
            </a:r>
            <a:r>
              <a:rPr lang="fr-FR" dirty="0"/>
              <a:t> de bout en bout, du </a:t>
            </a:r>
            <a:r>
              <a:rPr lang="fr-FR" dirty="0" err="1"/>
              <a:t>tracking</a:t>
            </a:r>
            <a:r>
              <a:rPr lang="fr-FR" dirty="0"/>
              <a:t> des expérimentations à l’analyse en production du data drift.</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426395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E4CA88F-FF02-C3C2-5462-8C06D9420A0D}"/>
              </a:ext>
            </a:extLst>
          </p:cNvPr>
          <p:cNvSpPr>
            <a:spLocks noGrp="1"/>
          </p:cNvSpPr>
          <p:nvPr>
            <p:ph type="title"/>
          </p:nvPr>
        </p:nvSpPr>
        <p:spPr>
          <a:xfrm>
            <a:off x="646111" y="452718"/>
            <a:ext cx="9404723" cy="1400530"/>
          </a:xfrm>
        </p:spPr>
        <p:txBody>
          <a:bodyPr>
            <a:normAutofit/>
          </a:bodyPr>
          <a:lstStyle/>
          <a:p>
            <a:r>
              <a:rPr lang="fr-FR" b="1" dirty="0"/>
              <a:t>Rappels de la mission, étapes</a:t>
            </a:r>
          </a:p>
        </p:txBody>
      </p:sp>
      <p:graphicFrame>
        <p:nvGraphicFramePr>
          <p:cNvPr id="29" name="Content Placeholder 13">
            <a:extLst>
              <a:ext uri="{FF2B5EF4-FFF2-40B4-BE49-F238E27FC236}">
                <a16:creationId xmlns:a16="http://schemas.microsoft.com/office/drawing/2014/main" id="{FFB81B02-6634-DC27-6FBB-4A85E59EB6C5}"/>
              </a:ext>
            </a:extLst>
          </p:cNvPr>
          <p:cNvGraphicFramePr>
            <a:graphicFrameLocks noGrp="1"/>
          </p:cNvGraphicFramePr>
          <p:nvPr>
            <p:ph idx="1"/>
            <p:extLst>
              <p:ext uri="{D42A27DB-BD31-4B8C-83A1-F6EECF244321}">
                <p14:modId xmlns:p14="http://schemas.microsoft.com/office/powerpoint/2010/main" val="438041970"/>
              </p:ext>
            </p:extLst>
          </p:nvPr>
        </p:nvGraphicFramePr>
        <p:xfrm>
          <a:off x="793594" y="1152983"/>
          <a:ext cx="10130044" cy="4105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ZoneTexte 1">
            <a:extLst>
              <a:ext uri="{FF2B5EF4-FFF2-40B4-BE49-F238E27FC236}">
                <a16:creationId xmlns:a16="http://schemas.microsoft.com/office/drawing/2014/main" id="{32C2B23E-FB10-0A4A-2E73-966962021E3E}"/>
              </a:ext>
            </a:extLst>
          </p:cNvPr>
          <p:cNvSpPr txBox="1"/>
          <p:nvPr/>
        </p:nvSpPr>
        <p:spPr>
          <a:xfrm>
            <a:off x="157317" y="5705017"/>
            <a:ext cx="11700639" cy="1107996"/>
          </a:xfrm>
          <a:prstGeom prst="rect">
            <a:avLst/>
          </a:prstGeom>
          <a:noFill/>
        </p:spPr>
        <p:txBody>
          <a:bodyPr wrap="none" rtlCol="0">
            <a:spAutoFit/>
          </a:bodyPr>
          <a:lstStyle/>
          <a:p>
            <a:pPr marL="285750" indent="-285750">
              <a:buFont typeface="Arial" panose="020B0604020202020204" pitchFamily="34" charset="0"/>
              <a:buChar char="•"/>
            </a:pPr>
            <a:r>
              <a:rPr lang="fr-FR" sz="1600" b="1" dirty="0"/>
              <a:t>Contexte : Prédire le risque de défaut de paiement est crucial pour toute institution financière.</a:t>
            </a:r>
          </a:p>
          <a:p>
            <a:pPr marL="285750" indent="-285750">
              <a:buFont typeface="Arial" panose="020B0604020202020204" pitchFamily="34" charset="0"/>
              <a:buChar char="•"/>
            </a:pPr>
            <a:endParaRPr lang="fr-FR" sz="1600" b="1" dirty="0"/>
          </a:p>
          <a:p>
            <a:pPr marL="285750" indent="-285750">
              <a:buFont typeface="Arial" panose="020B0604020202020204" pitchFamily="34" charset="0"/>
              <a:buChar char="•"/>
            </a:pPr>
            <a:r>
              <a:rPr lang="fr-FR" sz="1600" b="1" dirty="0"/>
              <a:t>Objectif : Développer un modèle à la fois performant, transparent et gérable pour optimiser les décisions de prêt.</a:t>
            </a:r>
          </a:p>
          <a:p>
            <a:endParaRPr lang="fr-FR" dirty="0"/>
          </a:p>
        </p:txBody>
      </p:sp>
    </p:spTree>
    <p:extLst>
      <p:ext uri="{BB962C8B-B14F-4D97-AF65-F5344CB8AC3E}">
        <p14:creationId xmlns:p14="http://schemas.microsoft.com/office/powerpoint/2010/main" val="72771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FD948-BB4B-3CD5-348E-1361387DB3E3}"/>
              </a:ext>
            </a:extLst>
          </p:cNvPr>
          <p:cNvSpPr>
            <a:spLocks noGrp="1"/>
          </p:cNvSpPr>
          <p:nvPr>
            <p:ph type="title"/>
          </p:nvPr>
        </p:nvSpPr>
        <p:spPr>
          <a:xfrm>
            <a:off x="646111" y="452718"/>
            <a:ext cx="9404723" cy="854972"/>
          </a:xfrm>
        </p:spPr>
        <p:txBody>
          <a:bodyPr/>
          <a:lstStyle/>
          <a:p>
            <a:r>
              <a:rPr lang="fr-FR" sz="3600" dirty="0"/>
              <a:t>Analyse des données : liste des fichiers CSV</a:t>
            </a:r>
          </a:p>
        </p:txBody>
      </p:sp>
      <p:sp>
        <p:nvSpPr>
          <p:cNvPr id="3" name="Espace réservé du contenu 2">
            <a:extLst>
              <a:ext uri="{FF2B5EF4-FFF2-40B4-BE49-F238E27FC236}">
                <a16:creationId xmlns:a16="http://schemas.microsoft.com/office/drawing/2014/main" id="{96C0CD59-2D0F-9034-1179-2A36B5061BAE}"/>
              </a:ext>
            </a:extLst>
          </p:cNvPr>
          <p:cNvSpPr>
            <a:spLocks noGrp="1"/>
          </p:cNvSpPr>
          <p:nvPr>
            <p:ph idx="1"/>
          </p:nvPr>
        </p:nvSpPr>
        <p:spPr>
          <a:xfrm>
            <a:off x="471948" y="1691148"/>
            <a:ext cx="10707329" cy="4557251"/>
          </a:xfrm>
        </p:spPr>
        <p:txBody>
          <a:bodyPr>
            <a:normAutofit/>
          </a:bodyPr>
          <a:lstStyle/>
          <a:p>
            <a:r>
              <a:rPr lang="fr-FR" dirty="0"/>
              <a:t>application_test.csv</a:t>
            </a:r>
          </a:p>
          <a:p>
            <a:r>
              <a:rPr lang="fr-FR" dirty="0"/>
              <a:t>application_train.csv</a:t>
            </a:r>
          </a:p>
          <a:p>
            <a:r>
              <a:rPr lang="fr-FR" dirty="0"/>
              <a:t>bureau.csv</a:t>
            </a:r>
          </a:p>
          <a:p>
            <a:r>
              <a:rPr lang="fr-FR" dirty="0"/>
              <a:t>bureau_balance.csv</a:t>
            </a:r>
          </a:p>
          <a:p>
            <a:r>
              <a:rPr lang="fr-FR" dirty="0"/>
              <a:t>credit_card_balance.csv</a:t>
            </a:r>
          </a:p>
          <a:p>
            <a:r>
              <a:rPr lang="fr-FR" dirty="0"/>
              <a:t>HomeCredit_columns_description.csv</a:t>
            </a:r>
          </a:p>
          <a:p>
            <a:r>
              <a:rPr lang="fr-FR" dirty="0"/>
              <a:t>installments_payments.csv</a:t>
            </a:r>
          </a:p>
          <a:p>
            <a:r>
              <a:rPr lang="fr-FR" dirty="0"/>
              <a:t>POS_CASH_balance.csv</a:t>
            </a:r>
          </a:p>
          <a:p>
            <a:r>
              <a:rPr lang="fr-FR" dirty="0"/>
              <a:t>previous_application.csv</a:t>
            </a:r>
          </a:p>
          <a:p>
            <a:r>
              <a:rPr lang="fr-FR" dirty="0"/>
              <a:t>sample_submission.csv</a:t>
            </a:r>
          </a:p>
        </p:txBody>
      </p:sp>
    </p:spTree>
    <p:extLst>
      <p:ext uri="{BB962C8B-B14F-4D97-AF65-F5344CB8AC3E}">
        <p14:creationId xmlns:p14="http://schemas.microsoft.com/office/powerpoint/2010/main" val="89101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E53C8-FB9B-07E5-78D7-4083DD86B03A}"/>
              </a:ext>
            </a:extLst>
          </p:cNvPr>
          <p:cNvSpPr>
            <a:spLocks noGrp="1"/>
          </p:cNvSpPr>
          <p:nvPr>
            <p:ph type="title"/>
          </p:nvPr>
        </p:nvSpPr>
        <p:spPr>
          <a:xfrm>
            <a:off x="646111" y="452718"/>
            <a:ext cx="9404723" cy="687824"/>
          </a:xfrm>
        </p:spPr>
        <p:txBody>
          <a:bodyPr/>
          <a:lstStyle/>
          <a:p>
            <a:r>
              <a:rPr lang="fr-FR" sz="2800" dirty="0"/>
              <a:t>Analyse des données : remboursement des prêts</a:t>
            </a:r>
          </a:p>
        </p:txBody>
      </p:sp>
      <p:pic>
        <p:nvPicPr>
          <p:cNvPr id="5" name="Espace réservé du contenu 4">
            <a:extLst>
              <a:ext uri="{FF2B5EF4-FFF2-40B4-BE49-F238E27FC236}">
                <a16:creationId xmlns:a16="http://schemas.microsoft.com/office/drawing/2014/main" id="{A2B8B2ED-CA01-AA56-E010-4AB273E363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715" y="1590524"/>
            <a:ext cx="5458979" cy="4160528"/>
          </a:xfrm>
        </p:spPr>
      </p:pic>
      <p:sp>
        <p:nvSpPr>
          <p:cNvPr id="6" name="ZoneTexte 5">
            <a:extLst>
              <a:ext uri="{FF2B5EF4-FFF2-40B4-BE49-F238E27FC236}">
                <a16:creationId xmlns:a16="http://schemas.microsoft.com/office/drawing/2014/main" id="{B5C3F086-6604-FE9F-4AB2-2B26FC8BB00C}"/>
              </a:ext>
            </a:extLst>
          </p:cNvPr>
          <p:cNvSpPr txBox="1"/>
          <p:nvPr/>
        </p:nvSpPr>
        <p:spPr>
          <a:xfrm>
            <a:off x="6468667" y="2505670"/>
            <a:ext cx="3146322" cy="923330"/>
          </a:xfrm>
          <a:prstGeom prst="rect">
            <a:avLst/>
          </a:prstGeom>
          <a:noFill/>
        </p:spPr>
        <p:txBody>
          <a:bodyPr wrap="square" rtlCol="0">
            <a:spAutoFit/>
          </a:bodyPr>
          <a:lstStyle/>
          <a:p>
            <a:r>
              <a:rPr lang="fr-FR" dirty="0"/>
              <a:t>Environ 20000 prêts sur un total d’environ 300000 ne sont pas remboursés</a:t>
            </a:r>
          </a:p>
        </p:txBody>
      </p:sp>
    </p:spTree>
    <p:extLst>
      <p:ext uri="{BB962C8B-B14F-4D97-AF65-F5344CB8AC3E}">
        <p14:creationId xmlns:p14="http://schemas.microsoft.com/office/powerpoint/2010/main" val="231847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24547-441A-FF97-AB46-06578068123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16A4773-B312-C2DB-E47E-2A707C6A874D}"/>
              </a:ext>
            </a:extLst>
          </p:cNvPr>
          <p:cNvSpPr>
            <a:spLocks noGrp="1"/>
          </p:cNvSpPr>
          <p:nvPr>
            <p:ph type="title"/>
          </p:nvPr>
        </p:nvSpPr>
        <p:spPr>
          <a:xfrm>
            <a:off x="646111" y="452718"/>
            <a:ext cx="9404723" cy="825476"/>
          </a:xfrm>
        </p:spPr>
        <p:txBody>
          <a:bodyPr/>
          <a:lstStyle/>
          <a:p>
            <a:r>
              <a:rPr lang="fr-FR" sz="3200" dirty="0"/>
              <a:t>Analyse des données : jours de chômage</a:t>
            </a:r>
          </a:p>
        </p:txBody>
      </p:sp>
      <p:pic>
        <p:nvPicPr>
          <p:cNvPr id="8" name="Image 7">
            <a:extLst>
              <a:ext uri="{FF2B5EF4-FFF2-40B4-BE49-F238E27FC236}">
                <a16:creationId xmlns:a16="http://schemas.microsoft.com/office/drawing/2014/main" id="{00BECB59-6E4E-9A0E-35C6-BEAFC269D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106" y="1278194"/>
            <a:ext cx="4132366" cy="3149458"/>
          </a:xfrm>
          <a:prstGeom prst="rect">
            <a:avLst/>
          </a:prstGeom>
        </p:spPr>
      </p:pic>
      <p:pic>
        <p:nvPicPr>
          <p:cNvPr id="10" name="Image 9">
            <a:extLst>
              <a:ext uri="{FF2B5EF4-FFF2-40B4-BE49-F238E27FC236}">
                <a16:creationId xmlns:a16="http://schemas.microsoft.com/office/drawing/2014/main" id="{1AF59D96-DF5B-A515-D4C8-D3407CD45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020" y="1278194"/>
            <a:ext cx="4132366" cy="3149458"/>
          </a:xfrm>
          <a:prstGeom prst="rect">
            <a:avLst/>
          </a:prstGeom>
        </p:spPr>
      </p:pic>
      <p:sp>
        <p:nvSpPr>
          <p:cNvPr id="11" name="ZoneTexte 10">
            <a:extLst>
              <a:ext uri="{FF2B5EF4-FFF2-40B4-BE49-F238E27FC236}">
                <a16:creationId xmlns:a16="http://schemas.microsoft.com/office/drawing/2014/main" id="{C9B018C8-00B1-DC30-AC3A-624A7DFBD03C}"/>
              </a:ext>
            </a:extLst>
          </p:cNvPr>
          <p:cNvSpPr txBox="1"/>
          <p:nvPr/>
        </p:nvSpPr>
        <p:spPr>
          <a:xfrm>
            <a:off x="1216106" y="4758813"/>
            <a:ext cx="9235584" cy="646331"/>
          </a:xfrm>
          <a:prstGeom prst="rect">
            <a:avLst/>
          </a:prstGeom>
          <a:noFill/>
        </p:spPr>
        <p:txBody>
          <a:bodyPr wrap="square" rtlCol="0">
            <a:spAutoFit/>
          </a:bodyPr>
          <a:lstStyle/>
          <a:p>
            <a:r>
              <a:rPr lang="fr-FR" dirty="0"/>
              <a:t>On remarque qu’une majorité de clients ont des jours de </a:t>
            </a:r>
            <a:r>
              <a:rPr lang="fr-FR" dirty="0" err="1"/>
              <a:t>chomage</a:t>
            </a:r>
            <a:r>
              <a:rPr lang="fr-FR" dirty="0"/>
              <a:t>, ou des jours non travaillés -&gt; potentielle perte de revenus</a:t>
            </a:r>
          </a:p>
        </p:txBody>
      </p:sp>
    </p:spTree>
    <p:extLst>
      <p:ext uri="{BB962C8B-B14F-4D97-AF65-F5344CB8AC3E}">
        <p14:creationId xmlns:p14="http://schemas.microsoft.com/office/powerpoint/2010/main" val="14877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C92C3-B2A5-6606-07B9-1A202CF668A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BE2D507-7B96-C180-9B44-D9C1F7D2C9A7}"/>
              </a:ext>
            </a:extLst>
          </p:cNvPr>
          <p:cNvSpPr>
            <a:spLocks noGrp="1"/>
          </p:cNvSpPr>
          <p:nvPr>
            <p:ph type="title"/>
          </p:nvPr>
        </p:nvSpPr>
        <p:spPr>
          <a:xfrm>
            <a:off x="646111" y="452718"/>
            <a:ext cx="9404723" cy="825476"/>
          </a:xfrm>
        </p:spPr>
        <p:txBody>
          <a:bodyPr/>
          <a:lstStyle/>
          <a:p>
            <a:r>
              <a:rPr lang="fr-FR" sz="3200" dirty="0"/>
              <a:t>Analyse des données : Age</a:t>
            </a:r>
          </a:p>
        </p:txBody>
      </p:sp>
      <p:sp>
        <p:nvSpPr>
          <p:cNvPr id="11" name="ZoneTexte 10">
            <a:extLst>
              <a:ext uri="{FF2B5EF4-FFF2-40B4-BE49-F238E27FC236}">
                <a16:creationId xmlns:a16="http://schemas.microsoft.com/office/drawing/2014/main" id="{F163376D-FEA8-0379-ABAF-52741EC3E83D}"/>
              </a:ext>
            </a:extLst>
          </p:cNvPr>
          <p:cNvSpPr txBox="1"/>
          <p:nvPr/>
        </p:nvSpPr>
        <p:spPr>
          <a:xfrm>
            <a:off x="1088287" y="5509249"/>
            <a:ext cx="9235584" cy="923330"/>
          </a:xfrm>
          <a:prstGeom prst="rect">
            <a:avLst/>
          </a:prstGeom>
          <a:noFill/>
        </p:spPr>
        <p:txBody>
          <a:bodyPr wrap="square" rtlCol="0">
            <a:spAutoFit/>
          </a:bodyPr>
          <a:lstStyle/>
          <a:p>
            <a:r>
              <a:rPr lang="fr-FR" dirty="0"/>
              <a:t>L’âge des clients est uniformément réparti.</a:t>
            </a:r>
          </a:p>
          <a:p>
            <a:r>
              <a:rPr lang="fr-FR" dirty="0"/>
              <a:t>Par contre on remarque que les prêt non remboursés sont concentrés chez les plus jeunes. </a:t>
            </a:r>
          </a:p>
        </p:txBody>
      </p:sp>
      <p:pic>
        <p:nvPicPr>
          <p:cNvPr id="4" name="Image 3">
            <a:extLst>
              <a:ext uri="{FF2B5EF4-FFF2-40B4-BE49-F238E27FC236}">
                <a16:creationId xmlns:a16="http://schemas.microsoft.com/office/drawing/2014/main" id="{B5E8964B-BFB1-DE57-1A6C-3A1D8B195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106" y="1113803"/>
            <a:ext cx="4699973" cy="3439176"/>
          </a:xfrm>
          <a:prstGeom prst="rect">
            <a:avLst/>
          </a:prstGeom>
        </p:spPr>
      </p:pic>
      <p:pic>
        <p:nvPicPr>
          <p:cNvPr id="6" name="Image 5">
            <a:extLst>
              <a:ext uri="{FF2B5EF4-FFF2-40B4-BE49-F238E27FC236}">
                <a16:creationId xmlns:a16="http://schemas.microsoft.com/office/drawing/2014/main" id="{5E575037-ACF8-A2F4-AB3A-AD165E040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263" y="1113803"/>
            <a:ext cx="4058608" cy="3982708"/>
          </a:xfrm>
          <a:prstGeom prst="rect">
            <a:avLst/>
          </a:prstGeom>
        </p:spPr>
      </p:pic>
    </p:spTree>
    <p:extLst>
      <p:ext uri="{BB962C8B-B14F-4D97-AF65-F5344CB8AC3E}">
        <p14:creationId xmlns:p14="http://schemas.microsoft.com/office/powerpoint/2010/main" val="378483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78EEA-F190-31D2-2EE3-7EFBFB91F60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2F2F79B-E38F-BA9C-82F7-23813EA494F0}"/>
              </a:ext>
            </a:extLst>
          </p:cNvPr>
          <p:cNvSpPr>
            <a:spLocks noGrp="1"/>
          </p:cNvSpPr>
          <p:nvPr>
            <p:ph type="title"/>
          </p:nvPr>
        </p:nvSpPr>
        <p:spPr>
          <a:xfrm>
            <a:off x="508460" y="334731"/>
            <a:ext cx="9404723" cy="648495"/>
          </a:xfrm>
        </p:spPr>
        <p:txBody>
          <a:bodyPr/>
          <a:lstStyle/>
          <a:p>
            <a:r>
              <a:rPr lang="fr-FR" sz="3200" dirty="0" err="1"/>
              <a:t>Feature</a:t>
            </a:r>
            <a:r>
              <a:rPr lang="fr-FR" sz="3200" dirty="0"/>
              <a:t> Engineering</a:t>
            </a:r>
          </a:p>
        </p:txBody>
      </p:sp>
      <p:sp>
        <p:nvSpPr>
          <p:cNvPr id="3" name="Espace réservé du contenu 2">
            <a:extLst>
              <a:ext uri="{FF2B5EF4-FFF2-40B4-BE49-F238E27FC236}">
                <a16:creationId xmlns:a16="http://schemas.microsoft.com/office/drawing/2014/main" id="{A86696D6-EADC-4BDB-F1E9-A8F4456CB08F}"/>
              </a:ext>
            </a:extLst>
          </p:cNvPr>
          <p:cNvSpPr>
            <a:spLocks noGrp="1"/>
          </p:cNvSpPr>
          <p:nvPr>
            <p:ph idx="1"/>
          </p:nvPr>
        </p:nvSpPr>
        <p:spPr>
          <a:xfrm>
            <a:off x="508460" y="1068246"/>
            <a:ext cx="11526224" cy="4721508"/>
          </a:xfrm>
        </p:spPr>
        <p:txBody>
          <a:bodyPr>
            <a:normAutofit lnSpcReduction="10000"/>
          </a:bodyPr>
          <a:lstStyle/>
          <a:p>
            <a:r>
              <a:rPr lang="fr-FR" sz="1600" dirty="0"/>
              <a:t>Les informations clients sont dispersées dans sept fichiers différents. Les données brutes ne sont pas prêtes pour un modèle car elles ne racontent pas une histoire complète.</a:t>
            </a:r>
          </a:p>
          <a:p>
            <a:r>
              <a:rPr lang="fr-FR" sz="1600" dirty="0"/>
              <a:t>Nous avons mis en place un pipeline d'ingénierie des caractéristiques pour fusionner et enrichir ces données. L'objectif était de transformer des informations transactionnelles et historiques en variables synthétiques et significatives pour le modèle.</a:t>
            </a:r>
          </a:p>
          <a:p>
            <a:r>
              <a:rPr lang="fr-FR" sz="1600" dirty="0"/>
              <a:t>Les transformations clés :</a:t>
            </a:r>
          </a:p>
          <a:p>
            <a:pPr lvl="1"/>
            <a:r>
              <a:rPr lang="fr-FR" sz="1600" dirty="0"/>
              <a:t>Agrégations : À partir des tables comme bureau ou </a:t>
            </a:r>
            <a:r>
              <a:rPr lang="fr-FR" sz="1600" dirty="0" err="1"/>
              <a:t>previous_applications</a:t>
            </a:r>
            <a:r>
              <a:rPr lang="fr-FR" sz="1600" dirty="0"/>
              <a:t>, nous avons calculé des agrégats pour chaque client (moyenne, min/max, nombre total de crédits, etc.). Par exemple, nous avons créé des variables comme bureau_feat_0 qui résument l'historique de crédit d'un client.</a:t>
            </a:r>
          </a:p>
          <a:p>
            <a:pPr lvl="1"/>
            <a:r>
              <a:rPr lang="fr-FR" sz="1600" dirty="0"/>
              <a:t> Création de ratios : Des variables ont été créées en combinant des informations existantes. Par exemple, le ratio </a:t>
            </a:r>
            <a:r>
              <a:rPr lang="fr-FR" sz="1600" dirty="0" err="1"/>
              <a:t>Ratio</a:t>
            </a:r>
            <a:r>
              <a:rPr lang="fr-FR" sz="1600" dirty="0"/>
              <a:t> Crédit/Annuité (app_feature_15) qui donne une idée de la charge de remboursement par rapport au montant total du prêt.</a:t>
            </a:r>
          </a:p>
          <a:p>
            <a:pPr lvl="1"/>
            <a:r>
              <a:rPr lang="fr-FR" sz="1600" dirty="0"/>
              <a:t> Indicateurs de temps : Le pipeline a également créé des variables comme l'Ancienneté Emploi (années) (app_feature_33) pour évaluer la stabilité financière d'un client.</a:t>
            </a:r>
          </a:p>
          <a:p>
            <a:r>
              <a:rPr lang="fr-FR" sz="1600" dirty="0"/>
              <a:t>Ce processus a permis de transformer les 56 variables initiales en un ensemble de 81 variables à la fois plus riches et plus pertinentes. C'est cette étape qui a fourni au modèle la puissance de prédiction nécessaire.</a:t>
            </a:r>
          </a:p>
        </p:txBody>
      </p:sp>
    </p:spTree>
    <p:extLst>
      <p:ext uri="{BB962C8B-B14F-4D97-AF65-F5344CB8AC3E}">
        <p14:creationId xmlns:p14="http://schemas.microsoft.com/office/powerpoint/2010/main" val="2560040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358</TotalTime>
  <Words>1394</Words>
  <Application>Microsoft Office PowerPoint</Application>
  <PresentationFormat>Grand écran</PresentationFormat>
  <Paragraphs>128</Paragraphs>
  <Slides>24</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Arial</vt:lpstr>
      <vt:lpstr>Calibri</vt:lpstr>
      <vt:lpstr>Century Gothic</vt:lpstr>
      <vt:lpstr>Wingdings 3</vt:lpstr>
      <vt:lpstr>Ion</vt:lpstr>
      <vt:lpstr>OpenClassrooms – Parcours Data Science </vt:lpstr>
      <vt:lpstr>Présentation PowerPoint</vt:lpstr>
      <vt:lpstr>Rappels de la mission</vt:lpstr>
      <vt:lpstr>Rappels de la mission, étapes</vt:lpstr>
      <vt:lpstr>Analyse des données : liste des fichiers CSV</vt:lpstr>
      <vt:lpstr>Analyse des données : remboursement des prêts</vt:lpstr>
      <vt:lpstr>Analyse des données : jours de chômage</vt:lpstr>
      <vt:lpstr>Analyse des données : Age</vt:lpstr>
      <vt:lpstr>Feature Engineering</vt:lpstr>
      <vt:lpstr>L'enjeu de la Métrique d'Évaluation</vt:lpstr>
      <vt:lpstr>Modèle et Optimisation</vt:lpstr>
      <vt:lpstr>Modèles</vt:lpstr>
      <vt:lpstr>Modèles</vt:lpstr>
      <vt:lpstr>Comparaison avec d'autres Modèles</vt:lpstr>
      <vt:lpstr>La Décision finale : Régression Logistique</vt:lpstr>
      <vt:lpstr>Performances du Modèle</vt:lpstr>
      <vt:lpstr>Interface graphique</vt:lpstr>
      <vt:lpstr>Surveillance et Dérive des Données</vt:lpstr>
      <vt:lpstr>Le Rôle Central de MLflow</vt:lpstr>
      <vt:lpstr>ML FLOW</vt:lpstr>
      <vt:lpstr>Shapley Global</vt:lpstr>
      <vt:lpstr>Application </vt:lpstr>
      <vt:lpstr>Application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Jonathan Sarbit</dc:creator>
  <cp:lastModifiedBy>Jonathan Sarbit</cp:lastModifiedBy>
  <cp:revision>9</cp:revision>
  <dcterms:created xsi:type="dcterms:W3CDTF">2025-07-14T09:59:48Z</dcterms:created>
  <dcterms:modified xsi:type="dcterms:W3CDTF">2025-07-15T18:31:41Z</dcterms:modified>
</cp:coreProperties>
</file>