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70" r:id="rId11"/>
    <p:sldId id="269" r:id="rId12"/>
    <p:sldId id="262" r:id="rId13"/>
    <p:sldId id="271" r:id="rId14"/>
    <p:sldId id="272" r:id="rId15"/>
    <p:sldId id="263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C9EF-609A-5A4A-84CE-F7CF2D9286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1EF2-0B37-084D-9FE3-06449D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choice example: choosing a mode of transport to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1EF2-0B37-084D-9FE3-06449D624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AUCs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1EF2-0B37-084D-9FE3-06449D624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1EF2-0B37-084D-9FE3-06449D624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1EF2-0B37-084D-9FE3-06449D624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4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5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51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95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644616-E40E-854D-BFF6-EE33B6EA85F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C3A9FF4-16C5-324D-AC6B-0360B29E77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63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E4AD-D1CE-88E8-C561-38FA9D65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649691"/>
            <a:ext cx="2698619" cy="2236989"/>
          </a:xfrm>
        </p:spPr>
        <p:txBody>
          <a:bodyPr>
            <a:normAutofit/>
          </a:bodyPr>
          <a:lstStyle/>
          <a:p>
            <a:r>
              <a:rPr lang="en-US" sz="4100"/>
              <a:t>A Simple Matching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7A0C-20AC-4A5E-3DE7-8DAC37ADA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3956279"/>
            <a:ext cx="2698619" cy="1086237"/>
          </a:xfrm>
        </p:spPr>
        <p:txBody>
          <a:bodyPr>
            <a:norm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Jasprit</a:t>
            </a:r>
            <a:r>
              <a:rPr lang="en-US" sz="2000" dirty="0"/>
              <a:t> Singh </a:t>
            </a:r>
            <a:r>
              <a:rPr lang="en-US" sz="2000" dirty="0" err="1"/>
              <a:t>Aujla</a:t>
            </a:r>
            <a:endParaRPr lang="en-US" sz="2000" dirty="0"/>
          </a:p>
          <a:p>
            <a:r>
              <a:rPr lang="en-US" sz="2000" dirty="0"/>
              <a:t>December 11,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F107-D2A9-A5EB-7B5E-6E3F25C91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1" r="6775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9B3E8-36BB-BF77-5202-156532159313}"/>
              </a:ext>
            </a:extLst>
          </p:cNvPr>
          <p:cNvSpPr txBox="1"/>
          <p:nvPr/>
        </p:nvSpPr>
        <p:spPr>
          <a:xfrm>
            <a:off x="41113" y="645396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Completion Exercise for MSS Program </a:t>
            </a:r>
          </a:p>
        </p:txBody>
      </p:sp>
    </p:spTree>
    <p:extLst>
      <p:ext uri="{BB962C8B-B14F-4D97-AF65-F5344CB8AC3E}">
        <p14:creationId xmlns:p14="http://schemas.microsoft.com/office/powerpoint/2010/main" val="355331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B00E-CBBC-FB53-0098-E75F9AC2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</a:t>
            </a:r>
            <a:br>
              <a:rPr lang="en-US" dirty="0"/>
            </a:br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7D6-CB11-6B66-3697-146D61E7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major/minor was dropped as a covariate due to large number of missing values because it was unlikely to be a strong predictor</a:t>
            </a:r>
          </a:p>
          <a:p>
            <a:r>
              <a:rPr lang="en-US" dirty="0"/>
              <a:t>Observations with at least one missing value were dropped</a:t>
            </a:r>
          </a:p>
          <a:p>
            <a:r>
              <a:rPr lang="en-US" dirty="0"/>
              <a:t>Observations with fewer than 50 connections were dropped </a:t>
            </a:r>
          </a:p>
          <a:p>
            <a:r>
              <a:rPr lang="en-US" dirty="0"/>
              <a:t>Final data set had 3,247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594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A0AD-314E-58FB-302E-43C945E5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problem: Probability that individual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likes individual </a:t>
            </a:r>
            <a:r>
              <a:rPr lang="en-US" i="1" dirty="0"/>
              <a:t>j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problem: Probability that individual </a:t>
            </a:r>
            <a:r>
              <a:rPr lang="en-US" i="1" dirty="0"/>
              <a:t>j </a:t>
            </a:r>
            <a:r>
              <a:rPr lang="en-US" dirty="0"/>
              <a:t>likes individual </a:t>
            </a:r>
            <a:r>
              <a:rPr lang="en-US" i="1" dirty="0" err="1"/>
              <a:t>i</a:t>
            </a:r>
            <a:r>
              <a:rPr lang="en-US" dirty="0"/>
              <a:t> (symmetric in this case)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7BD82-6691-B887-A82C-FF6A273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</a:t>
            </a:r>
            <a:br>
              <a:rPr lang="en-US" dirty="0"/>
            </a:br>
            <a:r>
              <a:rPr lang="en-US" dirty="0"/>
              <a:t>Model Specification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6CCF3-6710-FF43-7AC0-5682B57B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947987"/>
            <a:ext cx="562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B00E-CBBC-FB53-0098-E75F9AC2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</a:t>
            </a:r>
            <a:br>
              <a:rPr lang="en-US" dirty="0"/>
            </a:br>
            <a:r>
              <a:rPr lang="en-US" dirty="0"/>
              <a:t>Model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107D6-CB11-6B66-3697-146D61E75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8064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Due to the large number of categorical variables, not feasible to run standard logistic regression</a:t>
                </a:r>
              </a:p>
              <a:p>
                <a:r>
                  <a:rPr lang="en-US" dirty="0"/>
                  <a:t>Use regularized (LASSO) logistic regression.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chosen to minimize mean cross-validated error</a:t>
                </a:r>
              </a:p>
              <a:p>
                <a:r>
                  <a:rPr lang="en-US" dirty="0"/>
                  <a:t>One model per individual – fit using data on the rest of the individuals</a:t>
                </a:r>
              </a:p>
              <a:p>
                <a:r>
                  <a:rPr lang="en-US" dirty="0"/>
                  <a:t>3,247 logistic models in total </a:t>
                </a:r>
                <a:r>
                  <a:rPr lang="en-US" dirty="0">
                    <a:sym typeface="Wingdings" pitchFamily="2" charset="2"/>
                  </a:rPr>
                  <a:t> compute implied probabilities of liking every other individual (3,246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3,247 probabilities in total)</a:t>
                </a:r>
              </a:p>
              <a:p>
                <a:r>
                  <a:rPr lang="en-US" dirty="0">
                    <a:sym typeface="Wingdings" pitchFamily="2" charset="2"/>
                  </a:rPr>
                  <a:t>Calculate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3,246 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 3,246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=5,269,881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unique pairwise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  <a:p>
                <a:r>
                  <a:rPr lang="en-US" dirty="0">
                    <a:sym typeface="Wingdings" pitchFamily="2" charset="2"/>
                  </a:rPr>
                  <a:t>Select a threshold (0.008)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, classify as (0/1) and compare with actual values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107D6-CB11-6B66-3697-146D61E75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806456"/>
              </a:xfrm>
              <a:blipFill>
                <a:blip r:embed="rId2"/>
                <a:stretch>
                  <a:fillRect l="-66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8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B00E-CBBC-FB53-0098-E75F9AC2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7D6-CB11-6B66-3697-146D61E7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6100"/>
            <a:ext cx="9601200" cy="3581400"/>
          </a:xfrm>
        </p:spPr>
        <p:txBody>
          <a:bodyPr/>
          <a:lstStyle/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81DCF54-9159-3779-EC15-B778703E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16" y="1816100"/>
            <a:ext cx="5791200" cy="1320800"/>
          </a:xfrm>
          <a:prstGeom prst="rect">
            <a:avLst/>
          </a:prstGeom>
        </p:spPr>
      </p:pic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D5DA2081-8CAB-0242-A4EF-075885C0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16" y="3302000"/>
            <a:ext cx="4953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B00E-CBBC-FB53-0098-E75F9AC2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7D6-CB11-6B66-3697-146D61E7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7635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are building a recommendation system it might be more relevant to consider metrics like precision at cut-off </a:t>
            </a:r>
            <a:r>
              <a:rPr lang="en-US" i="1" dirty="0"/>
              <a:t>k</a:t>
            </a:r>
          </a:p>
          <a:p>
            <a:r>
              <a:rPr lang="en-US" dirty="0"/>
              <a:t>Suppose </a:t>
            </a:r>
            <a:r>
              <a:rPr lang="en-US" i="1" dirty="0"/>
              <a:t>k </a:t>
            </a:r>
            <a:r>
              <a:rPr lang="en-US" dirty="0"/>
              <a:t>is 10, these are the recommendations we would make for individual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0CF0008-1272-7DDB-4E0D-9BDAD93F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1"/>
            <a:ext cx="4673600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E6C80-CACF-5F39-3DCB-AFC815E0C58D}"/>
              </a:ext>
            </a:extLst>
          </p:cNvPr>
          <p:cNvSpPr txBox="1"/>
          <p:nvPr/>
        </p:nvSpPr>
        <p:spPr>
          <a:xfrm>
            <a:off x="6368902" y="3048001"/>
            <a:ext cx="40616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Based on this, can compute precision at 10 which = 0.9</a:t>
            </a:r>
          </a:p>
          <a:p>
            <a:pPr marL="342900" indent="-342900">
              <a:buSzPct val="150000"/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Can also compute Average Precision which is 0.979 here</a:t>
            </a:r>
          </a:p>
          <a:p>
            <a:pPr marL="342900" indent="-342900">
              <a:buSzPct val="150000"/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Taking the mean of Average Precision across all individuals gives Mean Average Precision (MAP) which is 0.626   </a:t>
            </a:r>
          </a:p>
          <a:p>
            <a:pPr>
              <a:buSzPct val="15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1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F6E9-FF4A-E7B6-A328-8495A371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D934-32BF-6578-1692-A8381021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 is good, but this is a relatively favorable setting</a:t>
            </a:r>
          </a:p>
          <a:p>
            <a:r>
              <a:rPr lang="en-US" dirty="0"/>
              <a:t>Academic major and place of residence are likely to be highly predictive of whether two users are friends on Facebook</a:t>
            </a:r>
          </a:p>
          <a:p>
            <a:r>
              <a:rPr lang="en-US" dirty="0"/>
              <a:t>Other settings likely to be less favorable. Nevertheless, initial results are promising.</a:t>
            </a:r>
          </a:p>
          <a:p>
            <a:r>
              <a:rPr lang="en-US" dirty="0"/>
              <a:t>Test set?</a:t>
            </a:r>
          </a:p>
        </p:txBody>
      </p:sp>
    </p:spTree>
    <p:extLst>
      <p:ext uri="{BB962C8B-B14F-4D97-AF65-F5344CB8AC3E}">
        <p14:creationId xmlns:p14="http://schemas.microsoft.com/office/powerpoint/2010/main" val="95009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6EF-3E88-750E-DD26-908C667E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EDF6-D79E-5034-2D52-E3464DD1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 for the model using an example in computational advertising – matching ads to consumers and for a social media recommendation system – matching users to other users</a:t>
            </a:r>
          </a:p>
          <a:p>
            <a:r>
              <a:rPr lang="en-US" dirty="0"/>
              <a:t>Model is simple and easy to interpret</a:t>
            </a:r>
          </a:p>
          <a:p>
            <a:r>
              <a:rPr lang="en-US" dirty="0"/>
              <a:t>Can be applied to similar two-sided matching problems</a:t>
            </a:r>
          </a:p>
        </p:txBody>
      </p:sp>
    </p:spTree>
    <p:extLst>
      <p:ext uri="{BB962C8B-B14F-4D97-AF65-F5344CB8AC3E}">
        <p14:creationId xmlns:p14="http://schemas.microsoft.com/office/powerpoint/2010/main" val="375721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9DDE-1B87-4311-510F-3A07473C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226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3B0-D6EE-7BAE-385D-D9D27C79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F8BB-92D6-423F-51A3-0320DB73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framework to model two-sided matching problems</a:t>
            </a:r>
          </a:p>
          <a:p>
            <a:r>
              <a:rPr lang="en-US" dirty="0"/>
              <a:t>Applications include matching consumers to ads, users on social media sites, recruiters to job candidates etc. </a:t>
            </a:r>
          </a:p>
          <a:p>
            <a:r>
              <a:rPr lang="en-US" dirty="0"/>
              <a:t>Framework considers 2 simpler problems </a:t>
            </a:r>
          </a:p>
          <a:p>
            <a:pPr marL="0" indent="0">
              <a:buNone/>
            </a:pPr>
            <a:r>
              <a:rPr lang="en-US" dirty="0"/>
              <a:t>e.g., in the context of matching consumers to ads, we model</a:t>
            </a:r>
          </a:p>
          <a:p>
            <a:pPr marL="457200" indent="-457200">
              <a:buAutoNum type="arabicParenBoth"/>
            </a:pPr>
            <a:r>
              <a:rPr lang="en-US" dirty="0"/>
              <a:t>Probability that consumer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likes ad </a:t>
            </a:r>
            <a:r>
              <a:rPr lang="en-US" i="1" dirty="0"/>
              <a:t>j</a:t>
            </a:r>
            <a:r>
              <a:rPr lang="en-US" dirty="0"/>
              <a:t>; and </a:t>
            </a:r>
          </a:p>
          <a:p>
            <a:pPr marL="457200" indent="-457200">
              <a:buAutoNum type="arabicParenBoth"/>
            </a:pPr>
            <a:r>
              <a:rPr lang="en-US" dirty="0"/>
              <a:t>Probability that the company bidding on ad space for ad </a:t>
            </a:r>
            <a:r>
              <a:rPr lang="en-US" i="1" dirty="0"/>
              <a:t>j </a:t>
            </a:r>
            <a:r>
              <a:rPr lang="en-US" dirty="0"/>
              <a:t>likes consumer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54C-2006-6704-6D26-AB5FE996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Choice &amp; </a:t>
            </a:r>
            <a:br>
              <a:rPr lang="en-US" dirty="0"/>
            </a:br>
            <a:r>
              <a:rPr lang="en-US" dirty="0"/>
              <a:t>Gale-Shapley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D9058-5B8D-5C84-E128-4EC2E4FDC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Discrete Choice: Decision maker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chooses from a set of </a:t>
                </a:r>
                <a:r>
                  <a:rPr lang="en-US" i="1" dirty="0"/>
                  <a:t>j </a:t>
                </a:r>
                <a:r>
                  <a:rPr lang="en-US" dirty="0"/>
                  <a:t>alternatives</a:t>
                </a:r>
              </a:p>
              <a:p>
                <a:r>
                  <a:rPr lang="en-US" dirty="0"/>
                  <a:t>Decision maker </a:t>
                </a:r>
                <a:r>
                  <a:rPr lang="en-US" i="1" dirty="0"/>
                  <a:t>i</a:t>
                </a:r>
                <a:r>
                  <a:rPr lang="en-US" dirty="0"/>
                  <a:t>’s utility can be written as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data for alternative </a:t>
                </a:r>
                <a:r>
                  <a:rPr lang="en-US" i="1" dirty="0"/>
                  <a:t>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individual-specific vector of coefficients which is allowed to have some distribution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an </a:t>
                </a:r>
                <a:r>
                  <a:rPr lang="en-US" dirty="0" err="1"/>
                  <a:t>i.i.d.</a:t>
                </a:r>
                <a:r>
                  <a:rPr lang="en-US" dirty="0"/>
                  <a:t> extreme value term</a:t>
                </a:r>
              </a:p>
              <a:p>
                <a:pPr>
                  <a:buSzPct val="150000"/>
                  <a:buFont typeface="Wingdings" pitchFamily="2" charset="2"/>
                  <a:buChar char="§"/>
                </a:pPr>
                <a:r>
                  <a:rPr lang="en-US" dirty="0"/>
                  <a:t>The unconditional probability that individual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chooses alternative </a:t>
                </a:r>
                <a:r>
                  <a:rPr lang="en-US" i="1" dirty="0"/>
                  <a:t>j </a:t>
                </a:r>
                <a:r>
                  <a:rPr lang="en-US" dirty="0"/>
                  <a:t>is given by the expression: </a:t>
                </a:r>
              </a:p>
              <a:p>
                <a:pPr marL="0" indent="0">
                  <a:buSzPct val="150000"/>
                  <a:buNone/>
                </a:pPr>
                <a:endParaRPr lang="en-US" dirty="0"/>
              </a:p>
              <a:p>
                <a:pPr>
                  <a:buSzPct val="150000"/>
                  <a:buFont typeface="Wingdings" pitchFamily="2" charset="2"/>
                  <a:buChar char="§"/>
                </a:pPr>
                <a:r>
                  <a:rPr lang="en-US" dirty="0"/>
                  <a:t>Gale-Shapley Algorithm – Stable marriage problem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D9058-5B8D-5C84-E128-4EC2E4FDC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940CF9C-A455-E24B-0A25-5849473F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137" y="4312313"/>
            <a:ext cx="1841500" cy="736600"/>
          </a:xfrm>
          <a:prstGeom prst="rect">
            <a:avLst/>
          </a:prstGeom>
        </p:spPr>
      </p:pic>
      <p:pic>
        <p:nvPicPr>
          <p:cNvPr id="9" name="Picture 8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75DBD96-5B67-1138-6733-0DC0FA933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91" t="52232" r="31087" b="6529"/>
          <a:stretch/>
        </p:blipFill>
        <p:spPr>
          <a:xfrm>
            <a:off x="6550210" y="2689705"/>
            <a:ext cx="3071812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A38D-3D6B-A6A9-7407-BFFCD15E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Outline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3152802-3390-AB0F-8254-EEDB64CA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41" t="14908" r="15565" b="14759"/>
          <a:stretch/>
        </p:blipFill>
        <p:spPr>
          <a:xfrm>
            <a:off x="3729038" y="4795157"/>
            <a:ext cx="4614862" cy="53593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1F9FB5-DEAC-A08E-24C6-53AD399DF79C}"/>
              </a:ext>
            </a:extLst>
          </p:cNvPr>
          <p:cNvSpPr txBox="1"/>
          <p:nvPr/>
        </p:nvSpPr>
        <p:spPr>
          <a:xfrm>
            <a:off x="1371600" y="2171700"/>
            <a:ext cx="1031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Imagine you run an advertising agency with access to many ads and the ability to purchase</a:t>
            </a:r>
          </a:p>
          <a:p>
            <a:r>
              <a:rPr lang="en-US" sz="2000" dirty="0"/>
              <a:t>ad space targeting many different consumers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A53CE-B55B-A0BE-2983-61FF3BE5ADEC}"/>
              </a:ext>
            </a:extLst>
          </p:cNvPr>
          <p:cNvSpPr txBox="1"/>
          <p:nvPr/>
        </p:nvSpPr>
        <p:spPr>
          <a:xfrm>
            <a:off x="1371600" y="3015408"/>
            <a:ext cx="11017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You choose which ads to show which consumers to maximize click-through rate (CTR) for example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121AE-D964-33FC-D0D1-8A437D3D889D}"/>
              </a:ext>
            </a:extLst>
          </p:cNvPr>
          <p:cNvSpPr txBox="1"/>
          <p:nvPr/>
        </p:nvSpPr>
        <p:spPr>
          <a:xfrm>
            <a:off x="1371599" y="3551340"/>
            <a:ext cx="934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One way to achieve this is to maximize the match between consumer and the 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F42B2-A77B-6C95-EBFE-5165CABEAB5C}"/>
              </a:ext>
            </a:extLst>
          </p:cNvPr>
          <p:cNvSpPr txBox="1"/>
          <p:nvPr/>
        </p:nvSpPr>
        <p:spPr>
          <a:xfrm>
            <a:off x="1371599" y="4148827"/>
            <a:ext cx="67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Define the following quantities: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04244-299D-09CA-CD78-A3EBF1026861}"/>
              </a:ext>
            </a:extLst>
          </p:cNvPr>
          <p:cNvSpPr txBox="1"/>
          <p:nvPr/>
        </p:nvSpPr>
        <p:spPr>
          <a:xfrm>
            <a:off x="1371599" y="5606947"/>
            <a:ext cx="1022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Match consumer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to ad </a:t>
            </a:r>
            <a:r>
              <a:rPr lang="en-US" sz="2000" i="1" dirty="0"/>
              <a:t>j </a:t>
            </a:r>
            <a:r>
              <a:rPr lang="en-US" sz="2000" dirty="0"/>
              <a:t>if the product of these probabilities is relatively large </a:t>
            </a:r>
          </a:p>
        </p:txBody>
      </p:sp>
    </p:spTree>
    <p:extLst>
      <p:ext uri="{BB962C8B-B14F-4D97-AF65-F5344CB8AC3E}">
        <p14:creationId xmlns:p14="http://schemas.microsoft.com/office/powerpoint/2010/main" val="25357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1AF-E917-E6A6-D80D-06000FB2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Example: Tesla Ads</a:t>
            </a:r>
          </a:p>
        </p:txBody>
      </p:sp>
      <p:pic>
        <p:nvPicPr>
          <p:cNvPr id="5" name="Content Placeholder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05713CC9-5E7F-4DF2-0AC3-94EAFBFC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4" b="97778" l="5455" r="90000">
                        <a14:foregroundMark x1="15455" y1="54444" x2="31212" y2="55556"/>
                        <a14:foregroundMark x1="31212" y1="55556" x2="47576" y2="52222"/>
                        <a14:foregroundMark x1="47576" y1="52222" x2="78788" y2="57778"/>
                        <a14:foregroundMark x1="5455" y1="35556" x2="20909" y2="37778"/>
                        <a14:foregroundMark x1="20909" y1="37778" x2="73939" y2="27778"/>
                        <a14:foregroundMark x1="73939" y1="27778" x2="89091" y2="27778"/>
                        <a14:foregroundMark x1="11212" y1="75556" x2="61212" y2="77778"/>
                        <a14:foregroundMark x1="61212" y1="77778" x2="76364" y2="72222"/>
                        <a14:foregroundMark x1="76364" y1="72222" x2="87273" y2="75556"/>
                        <a14:foregroundMark x1="14848" y1="32222" x2="60606" y2="34444"/>
                        <a14:foregroundMark x1="60606" y1="34444" x2="75758" y2="31111"/>
                        <a14:foregroundMark x1="75758" y1="31111" x2="88788" y2="31111"/>
                        <a14:foregroundMark x1="12727" y1="4444" x2="14545" y2="97778"/>
                        <a14:foregroundMark x1="12727" y1="37778" x2="56364" y2="38889"/>
                        <a14:foregroundMark x1="56364" y1="38889" x2="71818" y2="31111"/>
                        <a14:foregroundMark x1="71818" y1="31111" x2="55152" y2="14444"/>
                        <a14:foregroundMark x1="55152" y1="14444" x2="14545" y2="21111"/>
                        <a14:foregroundMark x1="14545" y1="21111" x2="15152" y2="78889"/>
                        <a14:foregroundMark x1="15152" y1="78889" x2="81212" y2="90000"/>
                        <a14:foregroundMark x1="81212" y1="90000" x2="85152" y2="35556"/>
                        <a14:foregroundMark x1="85152" y1="35556" x2="66667" y2="27778"/>
                        <a14:foregroundMark x1="66667" y1="27778" x2="12121" y2="45556"/>
                        <a14:foregroundMark x1="12121" y1="45556" x2="27879" y2="75556"/>
                        <a14:foregroundMark x1="27879" y1="75556" x2="72424" y2="82222"/>
                        <a14:foregroundMark x1="72424" y1="82222" x2="89091" y2="61111"/>
                        <a14:foregroundMark x1="89091" y1="61111" x2="70606" y2="38889"/>
                        <a14:foregroundMark x1="70606" y1="38889" x2="16364" y2="38889"/>
                      </a14:backgroundRemoval>
                    </a14:imgEffect>
                  </a14:imgLayer>
                </a14:imgProps>
              </a:ext>
            </a:extLst>
          </a:blip>
          <a:srcRect l="10232" t="26617" r="10119" b="26616"/>
          <a:stretch/>
        </p:blipFill>
        <p:spPr>
          <a:xfrm>
            <a:off x="4569658" y="2062717"/>
            <a:ext cx="2498651" cy="400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2BB81-2950-FBC0-5870-6802FD8BEC88}"/>
              </a:ext>
            </a:extLst>
          </p:cNvPr>
          <p:cNvSpPr txBox="1"/>
          <p:nvPr/>
        </p:nvSpPr>
        <p:spPr>
          <a:xfrm>
            <a:off x="1669312" y="206271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Consumer’s problem: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2105-60BB-EC4F-448A-C305D0521387}"/>
              </a:ext>
            </a:extLst>
          </p:cNvPr>
          <p:cNvSpPr txBox="1"/>
          <p:nvPr/>
        </p:nvSpPr>
        <p:spPr>
          <a:xfrm>
            <a:off x="1669312" y="2736111"/>
            <a:ext cx="77403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Covariates (at the consumer’s level):</a:t>
            </a:r>
          </a:p>
          <a:p>
            <a:pPr>
              <a:buSzPct val="150000"/>
            </a:pPr>
            <a:endParaRPr lang="en-US" sz="2000" dirty="0"/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Income (in tens of thousands)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Age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Gender (0 for male, 1 for female)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Car owner (0 = No, 1 = Yes)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Has a friend or family member who owns a Tesla (0 = No, 1 = Yes)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Lives close to a Tesla dealership (0 = No, 1 = Yes)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Is environmentally conscious (0 = No, 1 = Yes)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Works in the tech industry (0 = No, 1 = Yes)</a:t>
            </a:r>
          </a:p>
        </p:txBody>
      </p:sp>
    </p:spTree>
    <p:extLst>
      <p:ext uri="{BB962C8B-B14F-4D97-AF65-F5344CB8AC3E}">
        <p14:creationId xmlns:p14="http://schemas.microsoft.com/office/powerpoint/2010/main" val="9884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1AF-E917-E6A6-D80D-06000FB2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Example: Tesla 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2BB81-2950-FBC0-5870-6802FD8BEC88}"/>
              </a:ext>
            </a:extLst>
          </p:cNvPr>
          <p:cNvSpPr txBox="1"/>
          <p:nvPr/>
        </p:nvSpPr>
        <p:spPr>
          <a:xfrm>
            <a:off x="1669312" y="2062716"/>
            <a:ext cx="2880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Advertiser’s problem: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2105-60BB-EC4F-448A-C305D0521387}"/>
              </a:ext>
            </a:extLst>
          </p:cNvPr>
          <p:cNvSpPr txBox="1"/>
          <p:nvPr/>
        </p:nvSpPr>
        <p:spPr>
          <a:xfrm>
            <a:off x="1669312" y="2736111"/>
            <a:ext cx="875771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50000"/>
              <a:buFont typeface="Wingdings" pitchFamily="2" charset="2"/>
              <a:buChar char="§"/>
            </a:pPr>
            <a:r>
              <a:rPr lang="en-US" sz="2000" dirty="0"/>
              <a:t>Covariates (at the consumer’s level):</a:t>
            </a:r>
          </a:p>
          <a:p>
            <a:pPr>
              <a:buSzPct val="150000"/>
            </a:pPr>
            <a:endParaRPr lang="en-US" sz="2000" dirty="0"/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Income (in tens of thousands)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Age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Gender (0 for male, 1 for female)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Car owner (0 = No, 1 = Yes)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Consumer’s online activity score (1-10 where 1 = inactive, 10 = very active)</a:t>
            </a:r>
          </a:p>
          <a:p>
            <a:pPr marL="457200" indent="-457200">
              <a:buSzPct val="100000"/>
              <a:buAutoNum type="arabicParenBoth"/>
            </a:pPr>
            <a:r>
              <a:rPr lang="en-US" sz="2000" dirty="0"/>
              <a:t>Is environmentally conscious (0 = No, 1 = Yes)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6D542-6F2B-FCE1-74E4-6990023D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94" y="2062715"/>
            <a:ext cx="2185749" cy="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65D3-C803-489D-5A5F-ACD42C50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7F5A7C9-AEA8-B486-75C6-7840AF30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065" y="1428750"/>
            <a:ext cx="7827335" cy="2416264"/>
          </a:xfrm>
        </p:spPr>
      </p:pic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0EA9783-283E-157E-3A45-B3E920B32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065" y="3945875"/>
            <a:ext cx="7827334" cy="27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6158-F28B-91BB-9256-82F944FD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0CC2B4-8F7E-C90A-E95F-7A82324A3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079693"/>
              </p:ext>
            </p:extLst>
          </p:nvPr>
        </p:nvGraphicFramePr>
        <p:xfrm>
          <a:off x="1169575" y="1694565"/>
          <a:ext cx="272636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365">
                  <a:extLst>
                    <a:ext uri="{9D8B030D-6E8A-4147-A177-3AD203B41FA5}">
                      <a16:colId xmlns:a16="http://schemas.microsoft.com/office/drawing/2014/main" val="269850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Product of 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24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0.9828541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22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0.9790074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2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0.9773679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1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0.9744478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8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0.9649730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2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0.9631780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28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0.9588885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9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0.9442256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7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0.9388751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9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2260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F1D50-B093-78BB-0FF1-ACBAFEB1480B}"/>
                  </a:ext>
                </a:extLst>
              </p:cNvPr>
              <p:cNvSpPr txBox="1"/>
              <p:nvPr/>
            </p:nvSpPr>
            <p:spPr>
              <a:xfrm>
                <a:off x="1980568" y="5972145"/>
                <a:ext cx="1962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1000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1 vector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F1D50-B093-78BB-0FF1-ACBAFEB1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68" y="5972145"/>
                <a:ext cx="1962332" cy="400110"/>
              </a:xfrm>
              <a:prstGeom prst="rect">
                <a:avLst/>
              </a:prstGeom>
              <a:blipFill>
                <a:blip r:embed="rId2"/>
                <a:stretch>
                  <a:fillRect l="-3871" t="-9375" r="-193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87BAD4-2647-9647-CE9D-AD16568C4289}"/>
                  </a:ext>
                </a:extLst>
              </p:cNvPr>
              <p:cNvSpPr txBox="1"/>
              <p:nvPr/>
            </p:nvSpPr>
            <p:spPr>
              <a:xfrm>
                <a:off x="4401868" y="1694565"/>
                <a:ext cx="7404784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SzPct val="150000"/>
                  <a:buFont typeface="Wingdings" pitchFamily="2" charset="2"/>
                  <a:buChar char="§"/>
                </a:pPr>
                <a:r>
                  <a:rPr lang="en-US" sz="2000" dirty="0"/>
                  <a:t>No! This is sufficient only to fit a model for one particular ad </a:t>
                </a:r>
              </a:p>
              <a:p>
                <a:pPr>
                  <a:buSzPct val="150000"/>
                </a:pPr>
                <a:endParaRPr lang="en-US" sz="2000" dirty="0"/>
              </a:p>
              <a:p>
                <a:pPr marL="285750" indent="-285750">
                  <a:buSzPct val="150000"/>
                  <a:buFont typeface="Wingdings" pitchFamily="2" charset="2"/>
                  <a:buChar char="§"/>
                </a:pPr>
                <a:r>
                  <a:rPr lang="en-US" sz="2000" dirty="0"/>
                  <a:t>To operationalize, we need to consider multiple ads that the</a:t>
                </a:r>
              </a:p>
              <a:p>
                <a:pPr>
                  <a:buSzPct val="150000"/>
                </a:pPr>
                <a:r>
                  <a:rPr lang="en-US" sz="2000" dirty="0"/>
                  <a:t>agency could show and compute the probability of each consumer</a:t>
                </a:r>
              </a:p>
              <a:p>
                <a:pPr>
                  <a:buSzPct val="150000"/>
                </a:pPr>
                <a:r>
                  <a:rPr lang="en-US" sz="2000" dirty="0"/>
                  <a:t>being interested in each ad and each ad being “interested” in each</a:t>
                </a:r>
              </a:p>
              <a:p>
                <a:pPr>
                  <a:buSzPct val="150000"/>
                </a:pPr>
                <a:r>
                  <a:rPr lang="en-US" sz="2000" dirty="0"/>
                  <a:t>consumer</a:t>
                </a:r>
              </a:p>
              <a:p>
                <a:pPr>
                  <a:buSzPct val="150000"/>
                </a:pPr>
                <a:endParaRPr lang="en-US" sz="2000" dirty="0"/>
              </a:p>
              <a:p>
                <a:pPr marL="342900" indent="-342900">
                  <a:buSzPct val="150000"/>
                  <a:buFont typeface="Wingdings" pitchFamily="2" charset="2"/>
                  <a:buChar char="§"/>
                </a:pPr>
                <a:r>
                  <a:rPr lang="en-US" sz="2000" dirty="0"/>
                  <a:t>Suppose there are 100 possible ads that you could show. Then:</a:t>
                </a:r>
              </a:p>
              <a:p>
                <a:pPr>
                  <a:buSzPct val="150000"/>
                </a:pPr>
                <a:endParaRPr lang="en-US" sz="2000" dirty="0"/>
              </a:p>
              <a:p>
                <a:pPr marL="342900" indent="-342900">
                  <a:buSzPct val="150000"/>
                  <a:buFont typeface="Wingdings" pitchFamily="2" charset="2"/>
                  <a:buChar char="§"/>
                </a:pPr>
                <a:r>
                  <a:rPr lang="en-US" sz="2000" dirty="0"/>
                  <a:t>Compute product of all pairwise probabilities to get a </a:t>
                </a:r>
              </a:p>
              <a:p>
                <a:pPr>
                  <a:buSzPct val="150000"/>
                </a:pPr>
                <a:r>
                  <a:rPr lang="en-US" sz="2000" dirty="0"/>
                  <a:t>1000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100 matrix</a:t>
                </a:r>
              </a:p>
              <a:p>
                <a:pPr>
                  <a:buSzPct val="150000"/>
                </a:pPr>
                <a:endParaRPr lang="en-US" sz="2000" dirty="0"/>
              </a:p>
              <a:p>
                <a:pPr marL="342900" indent="-342900">
                  <a:buSzPct val="150000"/>
                  <a:buFont typeface="Wingdings" pitchFamily="2" charset="2"/>
                  <a:buChar char="§"/>
                </a:pPr>
                <a:r>
                  <a:rPr lang="en-US" sz="2000" dirty="0"/>
                  <a:t>Choose the (consumer, ad) pairs that have the highest product</a:t>
                </a:r>
              </a:p>
              <a:p>
                <a:pPr>
                  <a:buSzPct val="150000"/>
                </a:pPr>
                <a:r>
                  <a:rPr lang="en-US" sz="2000" dirty="0"/>
                  <a:t>of probabilities to purchase ad space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87BAD4-2647-9647-CE9D-AD16568C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68" y="1694565"/>
                <a:ext cx="7404784" cy="4401205"/>
              </a:xfrm>
              <a:prstGeom prst="rect">
                <a:avLst/>
              </a:prstGeom>
              <a:blipFill>
                <a:blip r:embed="rId3"/>
                <a:stretch>
                  <a:fillRect l="-1712" t="-3736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3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9D2-619B-BBB9-1668-53C2349D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Facebook Friend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80D0-F0B5-30D7-D49B-CE589A51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83973" cy="3806456"/>
          </a:xfrm>
        </p:spPr>
        <p:txBody>
          <a:bodyPr>
            <a:normAutofit/>
          </a:bodyPr>
          <a:lstStyle/>
          <a:p>
            <a:r>
              <a:rPr lang="en-US" dirty="0"/>
              <a:t>Imagine you are building a recommendation system for Facebook to recommend friends</a:t>
            </a:r>
          </a:p>
          <a:p>
            <a:r>
              <a:rPr lang="en-US" dirty="0"/>
              <a:t>You have information about users’ demographic information </a:t>
            </a:r>
          </a:p>
          <a:p>
            <a:r>
              <a:rPr lang="en-US" dirty="0"/>
              <a:t>Assume for simplicity that you do not make use of mutual friend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dirty="0"/>
              <a:t>Facebook friendship networks at Duke in September 2005</a:t>
            </a:r>
          </a:p>
          <a:p>
            <a:r>
              <a:rPr lang="en-US" dirty="0"/>
              <a:t>Consists of a data frame with demographic information (e.g., student/faculty status, gender, major, type of residence etc.)</a:t>
            </a:r>
          </a:p>
          <a:p>
            <a:r>
              <a:rPr lang="en-US" dirty="0"/>
              <a:t>And a sparse matrix encoding the connections between individuals</a:t>
            </a:r>
          </a:p>
        </p:txBody>
      </p:sp>
    </p:spTree>
    <p:extLst>
      <p:ext uri="{BB962C8B-B14F-4D97-AF65-F5344CB8AC3E}">
        <p14:creationId xmlns:p14="http://schemas.microsoft.com/office/powerpoint/2010/main" val="24536224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{1B2A2F7E-BD01-354A-847C-F241D003A787}tf10001072</Template>
  <TotalTime>375</TotalTime>
  <Words>1017</Words>
  <Application>Microsoft Macintosh PowerPoint</Application>
  <PresentationFormat>Widescreen</PresentationFormat>
  <Paragraphs>139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Franklin Gothic Book</vt:lpstr>
      <vt:lpstr>Wingdings</vt:lpstr>
      <vt:lpstr>Crop</vt:lpstr>
      <vt:lpstr>A Simple Matching Model</vt:lpstr>
      <vt:lpstr>Introduction</vt:lpstr>
      <vt:lpstr>Discrete Choice &amp;  Gale-Shapley Algorithm</vt:lpstr>
      <vt:lpstr>Model Outline</vt:lpstr>
      <vt:lpstr>Toy Example: Tesla Ads</vt:lpstr>
      <vt:lpstr>Toy Example: Tesla Ads</vt:lpstr>
      <vt:lpstr>Simulation Results </vt:lpstr>
      <vt:lpstr>Is that it?</vt:lpstr>
      <vt:lpstr>Application:  Facebook Friend Recommender System</vt:lpstr>
      <vt:lpstr>Methods –  Data Processing</vt:lpstr>
      <vt:lpstr>Methods –  Model Specification</vt:lpstr>
      <vt:lpstr>Methods –  Model Fitting</vt:lpstr>
      <vt:lpstr>Results</vt:lpstr>
      <vt:lpstr>Results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Jasprit Singh</dc:creator>
  <cp:lastModifiedBy>Jasprit Singh</cp:lastModifiedBy>
  <cp:revision>5</cp:revision>
  <dcterms:created xsi:type="dcterms:W3CDTF">2023-12-03T06:28:18Z</dcterms:created>
  <dcterms:modified xsi:type="dcterms:W3CDTF">2023-12-05T06:03:17Z</dcterms:modified>
</cp:coreProperties>
</file>