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CEA39B-C61B-46FC-98CA-48C988FD47C0}">
  <a:tblStyle styleId="{E3CEA39B-C61B-46FC-98CA-48C988FD47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646e8b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646e8b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646e8b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646e8b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646e8b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646e8b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646e8b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646e8b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646e8b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646e8b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65dcd3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65dcd3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646e8b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646e8b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646e8b9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646e8b9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646e8b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646e8b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646e8b9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646e8b9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98cf1a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98cf1a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646e8b9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646e8b9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bfd440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bfd440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646e8b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646e8b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646e8b9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646e8b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646e8b9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646e8b9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646e8b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646e8b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646e8b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646e8b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5426" y="167700"/>
            <a:ext cx="7205700" cy="12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Customer Sentiment Analysis for the Hotel’s UK Division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00" y="138630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Room Cleanliness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93675" y="1313775"/>
            <a:ext cx="17340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Service</a:t>
            </a:r>
            <a:endParaRPr b="1"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00" y="1649600"/>
            <a:ext cx="6417757" cy="32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Weaknesses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00375" y="422725"/>
            <a:ext cx="31668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Room Processing</a:t>
            </a:r>
            <a:endParaRPr b="1"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00" y="890125"/>
            <a:ext cx="6874155" cy="3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93675" y="422750"/>
            <a:ext cx="17340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Bathroom</a:t>
            </a:r>
            <a:endParaRPr b="1"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75" y="958650"/>
            <a:ext cx="6425281" cy="31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433750" y="583050"/>
            <a:ext cx="17340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Price</a:t>
            </a:r>
            <a:endParaRPr b="1"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0" y="1112500"/>
            <a:ext cx="7224625" cy="3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229950" y="1913850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Opportunity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94600" y="385475"/>
            <a:ext cx="80307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Opportunity: </a:t>
            </a:r>
            <a:r>
              <a:rPr lang="en" sz="2000"/>
              <a:t>Drill down deeper into particular market segment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Recommendation</a:t>
            </a:r>
            <a:r>
              <a:rPr b="1" lang="en" sz="2000"/>
              <a:t>: </a:t>
            </a:r>
            <a:r>
              <a:rPr lang="en" sz="2000"/>
              <a:t>Target </a:t>
            </a:r>
            <a:r>
              <a:rPr lang="en" sz="2000"/>
              <a:t>marketing material to those who most likely need easy access to locations in London i.e. business travelers, tourists interested predominantly in culture</a:t>
            </a:r>
            <a:endParaRPr sz="2000"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00" y="2430775"/>
            <a:ext cx="4777476" cy="243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Threats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401275" y="545800"/>
            <a:ext cx="8030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Prescription</a:t>
            </a:r>
            <a:r>
              <a:rPr lang="en" sz="2000"/>
              <a:t>: </a:t>
            </a:r>
            <a:r>
              <a:rPr lang="en" sz="2000"/>
              <a:t>Make</a:t>
            </a:r>
            <a:r>
              <a:rPr lang="en" sz="2000"/>
              <a:t> bathrooms a point of emphasis with cleaning staff</a:t>
            </a:r>
            <a:endParaRPr sz="200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00" y="2032875"/>
            <a:ext cx="3705725" cy="18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/>
          <p:nvPr/>
        </p:nvSpPr>
        <p:spPr>
          <a:xfrm>
            <a:off x="645350" y="3930250"/>
            <a:ext cx="1439100" cy="3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432400" y="1601125"/>
            <a:ext cx="1239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Clean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4949900" y="1601125"/>
            <a:ext cx="1497300" cy="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Bathroom</a:t>
            </a:r>
            <a:endParaRPr b="1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624" y="2007063"/>
            <a:ext cx="3965183" cy="1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94600" y="385475"/>
            <a:ext cx="8030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Prescriptions</a:t>
            </a:r>
            <a:r>
              <a:rPr lang="en" sz="2000"/>
              <a:t>: Examine booking process, potential solutions of customer discomfort</a:t>
            </a:r>
            <a:endParaRPr sz="2000"/>
          </a:p>
        </p:txBody>
      </p:sp>
      <p:sp>
        <p:nvSpPr>
          <p:cNvPr id="163" name="Google Shape;163;p31"/>
          <p:cNvSpPr/>
          <p:nvPr/>
        </p:nvSpPr>
        <p:spPr>
          <a:xfrm>
            <a:off x="645350" y="3930250"/>
            <a:ext cx="1439100" cy="3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1546400"/>
            <a:ext cx="4791026" cy="2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375" y="1546400"/>
            <a:ext cx="2483699" cy="24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430300" cy="4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Part 1 - Quantitative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Linear Regression: Identifying underlying assumptions to work with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Part 2 - Qualitative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SWOT Analysis: Breaking Down Strenghts Weaknesses, Opportunities, Threats of Business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QUANTITATIVE ANALYSIS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94600" y="385475"/>
            <a:ext cx="80307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Quantitative Analysis Methodology</a:t>
            </a:r>
            <a:r>
              <a:rPr lang="en" sz="2000"/>
              <a:t>: Customer Review data was analyzed through a Logistic Regression Model to determine the Top 3 words associated with positive and negative reviews respectively.</a:t>
            </a:r>
            <a:endParaRPr sz="20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0" y="1809600"/>
            <a:ext cx="3354925" cy="2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50" y="1809600"/>
            <a:ext cx="2221301" cy="22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78125" y="12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{E3CEA39B-C61B-46FC-98CA-48C988FD47C0}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Top 3 Most Positive Words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Top 3 Most Negative Words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‘Location’ :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 1.984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‘Room’ : - 0.761185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‘Comfortable’ : 0.975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‘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Bathroom’ :  - 0.738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‘Clean’ : 0.876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‘Expensive’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 : - 0.677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QUALITATIVE ANALYSIS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94600" y="385475"/>
            <a:ext cx="80307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Qualitative Analysis Methodology</a:t>
            </a:r>
            <a:r>
              <a:rPr lang="en" sz="2000"/>
              <a:t>: SWOT Analysis</a:t>
            </a:r>
            <a:endParaRPr sz="200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1078750"/>
            <a:ext cx="6410875" cy="33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Strengths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0" y="1184050"/>
            <a:ext cx="6006526" cy="30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