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bfd4403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bbfd4403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bfd4403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bfd4403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bfd440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bfd440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bfd4403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bfd4403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bfd4403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bfd4403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bfd4403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bfd4403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bfd440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bfd440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bfd4403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bfd4403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bbfd4403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bbfd4403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bbfd4403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bbfd4403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U.S. Zipcodes for Investment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Evaluation Methodology: Assessing Variability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152475"/>
            <a:ext cx="82134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Measurement Technique 1: Standard Deviation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much price fluctuates from mean on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statistically robust way to test for variability for normal 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Commonly used in investments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16450" y="2895550"/>
            <a:ext cx="82134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Measurement Technique 2: Interquartile Range (IQR)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the dispersion that takes place in the middle 50%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Statistically robust way to test for variability for non-normal distributions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Measurement Technique Assessment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562175" y="1733500"/>
            <a:ext cx="680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Unmet a</a:t>
            </a:r>
            <a:r>
              <a:rPr b="1" lang="en" sz="1400"/>
              <a:t>ssumption: </a:t>
            </a:r>
            <a:r>
              <a:rPr lang="en" sz="1400"/>
              <a:t>Housing price data is normally distributed</a:t>
            </a:r>
            <a:endParaRPr sz="14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2438213"/>
            <a:ext cx="2642225" cy="17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400" y="2440950"/>
            <a:ext cx="2642225" cy="174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9750" y="2464775"/>
            <a:ext cx="2546342" cy="16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562175" y="2183775"/>
            <a:ext cx="2286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Cook, IL</a:t>
            </a:r>
            <a:endParaRPr b="1"/>
          </a:p>
        </p:txBody>
      </p:sp>
      <p:sp>
        <p:nvSpPr>
          <p:cNvPr id="208" name="Google Shape;208;p23"/>
          <p:cNvSpPr txBox="1"/>
          <p:nvPr/>
        </p:nvSpPr>
        <p:spPr>
          <a:xfrm>
            <a:off x="3610175" y="2183775"/>
            <a:ext cx="2286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Collin, TX</a:t>
            </a:r>
            <a:endParaRPr b="1"/>
          </a:p>
        </p:txBody>
      </p:sp>
      <p:sp>
        <p:nvSpPr>
          <p:cNvPr id="209" name="Google Shape;209;p23"/>
          <p:cNvSpPr txBox="1"/>
          <p:nvPr/>
        </p:nvSpPr>
        <p:spPr>
          <a:xfrm>
            <a:off x="6340175" y="2200950"/>
            <a:ext cx="2286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Harris</a:t>
            </a:r>
            <a:r>
              <a:rPr b="1" lang="en"/>
              <a:t>, TX</a:t>
            </a:r>
            <a:endParaRPr b="1"/>
          </a:p>
        </p:txBody>
      </p:sp>
      <p:sp>
        <p:nvSpPr>
          <p:cNvPr id="210" name="Google Shape;210;p23"/>
          <p:cNvSpPr txBox="1"/>
          <p:nvPr/>
        </p:nvSpPr>
        <p:spPr>
          <a:xfrm>
            <a:off x="562175" y="4427700"/>
            <a:ext cx="8001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562175" y="1160800"/>
            <a:ext cx="33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Standard Deviation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562175" y="4389600"/>
            <a:ext cx="795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our data does not meet a fundamental assumption needed to use standard deviation, the Interquartile Range will be used to assess risk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9775" y="1873775"/>
            <a:ext cx="85206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Investment Strategy 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Assumption: Defensive Investment Strategy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algorithm favors conservative, steady gains over volatile high risk/high reward investments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2127813"/>
            <a:ext cx="2044150" cy="20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150" y="2307538"/>
            <a:ext cx="2760015" cy="16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4600" y="3944600"/>
            <a:ext cx="1151275" cy="11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9525" y="4072463"/>
            <a:ext cx="895549" cy="8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(basic)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651625" y="1762350"/>
            <a:ext cx="2050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Profitability</a:t>
            </a:r>
            <a:endParaRPr b="1" sz="2400"/>
          </a:p>
        </p:txBody>
      </p:sp>
      <p:sp>
        <p:nvSpPr>
          <p:cNvPr id="77" name="Google Shape;77;p16"/>
          <p:cNvSpPr txBox="1"/>
          <p:nvPr/>
        </p:nvSpPr>
        <p:spPr>
          <a:xfrm>
            <a:off x="5143700" y="59187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581375"/>
            <a:ext cx="1714701" cy="25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373563" y="2251875"/>
            <a:ext cx="1419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=</a:t>
            </a:r>
            <a:endParaRPr sz="3600"/>
          </a:p>
        </p:txBody>
      </p:sp>
      <p:cxnSp>
        <p:nvCxnSpPr>
          <p:cNvPr id="80" name="Google Shape;80;p16"/>
          <p:cNvCxnSpPr/>
          <p:nvPr/>
        </p:nvCxnSpPr>
        <p:spPr>
          <a:xfrm>
            <a:off x="5651625" y="2432850"/>
            <a:ext cx="17970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023100" y="2537200"/>
            <a:ext cx="2050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Risk</a:t>
            </a:r>
            <a:endParaRPr b="1" sz="2400"/>
          </a:p>
        </p:txBody>
      </p:sp>
      <p:sp>
        <p:nvSpPr>
          <p:cNvPr id="82" name="Google Shape;82;p16"/>
          <p:cNvSpPr txBox="1"/>
          <p:nvPr/>
        </p:nvSpPr>
        <p:spPr>
          <a:xfrm>
            <a:off x="1228925" y="1591050"/>
            <a:ext cx="971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Zipcode 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228925" y="2129850"/>
            <a:ext cx="971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Zipcode 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228925" y="2711350"/>
            <a:ext cx="971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Zipcode c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228925" y="3292850"/>
            <a:ext cx="971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Zipcode 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219400" y="3831650"/>
            <a:ext cx="971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Zipcode e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49775" y="1873775"/>
            <a:ext cx="85563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Profitability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438" y="1259319"/>
            <a:ext cx="2224713" cy="306353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169200" y="25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Profitability - Absolute vs. Percentage</a:t>
            </a:r>
            <a:endParaRPr sz="30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69200" y="1152738"/>
            <a:ext cx="20421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Absolute</a:t>
            </a:r>
            <a:endParaRPr b="1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5726750" y="1843900"/>
            <a:ext cx="32238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Investment 2: Kings, NY</a:t>
            </a:r>
            <a:endParaRPr b="1" sz="1600"/>
          </a:p>
        </p:txBody>
      </p:sp>
      <p:sp>
        <p:nvSpPr>
          <p:cNvPr id="100" name="Google Shape;100;p18"/>
          <p:cNvSpPr txBox="1"/>
          <p:nvPr/>
        </p:nvSpPr>
        <p:spPr>
          <a:xfrm>
            <a:off x="547000" y="1843900"/>
            <a:ext cx="767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47000" y="3193725"/>
            <a:ext cx="767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849000" y="4059700"/>
            <a:ext cx="29793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% Profit</a:t>
            </a:r>
            <a:r>
              <a:rPr lang="en" sz="1800">
                <a:solidFill>
                  <a:schemeClr val="dk1"/>
                </a:solidFill>
              </a:rPr>
              <a:t>: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1119.0%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Gross Profit: </a:t>
            </a:r>
            <a:r>
              <a:rPr lang="en" sz="1800">
                <a:solidFill>
                  <a:schemeClr val="dk1"/>
                </a:solidFill>
              </a:rPr>
              <a:t>1,490,500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5726750" y="1152750"/>
            <a:ext cx="15507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Percentage</a:t>
            </a:r>
            <a:endParaRPr b="1"/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726750" y="2277200"/>
            <a:ext cx="3417255" cy="692698"/>
            <a:chOff x="5726750" y="3308438"/>
            <a:chExt cx="3417255" cy="692698"/>
          </a:xfrm>
        </p:grpSpPr>
        <p:grpSp>
          <p:nvGrpSpPr>
            <p:cNvPr id="105" name="Google Shape;105;p18"/>
            <p:cNvGrpSpPr/>
            <p:nvPr/>
          </p:nvGrpSpPr>
          <p:grpSpPr>
            <a:xfrm>
              <a:off x="5726750" y="3308438"/>
              <a:ext cx="3417255" cy="692685"/>
              <a:chOff x="5680771" y="2352265"/>
              <a:chExt cx="3708764" cy="692685"/>
            </a:xfrm>
          </p:grpSpPr>
          <p:sp>
            <p:nvSpPr>
              <p:cNvPr id="106" name="Google Shape;106;p18"/>
              <p:cNvSpPr txBox="1"/>
              <p:nvPr/>
            </p:nvSpPr>
            <p:spPr>
              <a:xfrm>
                <a:off x="8358436" y="2393040"/>
                <a:ext cx="10311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$</a:t>
                </a:r>
                <a:r>
                  <a:rPr lang="en" sz="1000">
                    <a:solidFill>
                      <a:schemeClr val="dk1"/>
                    </a:solidFill>
                  </a:rPr>
                  <a:t>1,623,700</a:t>
                </a:r>
                <a:endParaRPr sz="1000"/>
              </a:p>
            </p:txBody>
          </p:sp>
          <p:sp>
            <p:nvSpPr>
              <p:cNvPr id="107" name="Google Shape;107;p18"/>
              <p:cNvSpPr txBox="1"/>
              <p:nvPr/>
            </p:nvSpPr>
            <p:spPr>
              <a:xfrm>
                <a:off x="5680771" y="2352265"/>
                <a:ext cx="8760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 $</a:t>
                </a:r>
                <a:r>
                  <a:rPr lang="en" sz="1000">
                    <a:solidFill>
                      <a:schemeClr val="dk1"/>
                    </a:solidFill>
                  </a:rPr>
                  <a:t>133,200</a:t>
                </a:r>
                <a:endParaRPr sz="1000"/>
              </a:p>
            </p:txBody>
          </p:sp>
          <p:grpSp>
            <p:nvGrpSpPr>
              <p:cNvPr id="108" name="Google Shape;108;p18"/>
              <p:cNvGrpSpPr/>
              <p:nvPr/>
            </p:nvGrpSpPr>
            <p:grpSpPr>
              <a:xfrm>
                <a:off x="6112425" y="2656938"/>
                <a:ext cx="2761550" cy="145813"/>
                <a:chOff x="5875750" y="4621638"/>
                <a:chExt cx="2761550" cy="145813"/>
              </a:xfrm>
            </p:grpSpPr>
            <p:cxnSp>
              <p:nvCxnSpPr>
                <p:cNvPr id="109" name="Google Shape;109;p18"/>
                <p:cNvCxnSpPr/>
                <p:nvPr/>
              </p:nvCxnSpPr>
              <p:spPr>
                <a:xfrm>
                  <a:off x="5875750" y="4745250"/>
                  <a:ext cx="2759400" cy="2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5875750" y="4621638"/>
                  <a:ext cx="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8637300" y="4643838"/>
                  <a:ext cx="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2" name="Google Shape;112;p18"/>
              <p:cNvSpPr txBox="1"/>
              <p:nvPr/>
            </p:nvSpPr>
            <p:spPr>
              <a:xfrm>
                <a:off x="5887711" y="2728750"/>
                <a:ext cx="7677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1996</a:t>
                </a:r>
                <a:endParaRPr b="1" sz="1000"/>
              </a:p>
            </p:txBody>
          </p:sp>
        </p:grpSp>
        <p:sp>
          <p:nvSpPr>
            <p:cNvPr id="113" name="Google Shape;113;p18"/>
            <p:cNvSpPr txBox="1"/>
            <p:nvPr/>
          </p:nvSpPr>
          <p:spPr>
            <a:xfrm>
              <a:off x="8436599" y="3684935"/>
              <a:ext cx="707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2018</a:t>
              </a:r>
              <a:endParaRPr b="1" sz="1000"/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169200" y="2277200"/>
            <a:ext cx="3276480" cy="692698"/>
            <a:chOff x="5867525" y="3308438"/>
            <a:chExt cx="3276480" cy="692698"/>
          </a:xfrm>
        </p:grpSpPr>
        <p:grpSp>
          <p:nvGrpSpPr>
            <p:cNvPr id="115" name="Google Shape;115;p18"/>
            <p:cNvGrpSpPr/>
            <p:nvPr/>
          </p:nvGrpSpPr>
          <p:grpSpPr>
            <a:xfrm>
              <a:off x="5867525" y="3308438"/>
              <a:ext cx="3276480" cy="692685"/>
              <a:chOff x="5833555" y="2352265"/>
              <a:chExt cx="3555980" cy="692685"/>
            </a:xfrm>
          </p:grpSpPr>
          <p:sp>
            <p:nvSpPr>
              <p:cNvPr id="116" name="Google Shape;116;p18"/>
              <p:cNvSpPr txBox="1"/>
              <p:nvPr/>
            </p:nvSpPr>
            <p:spPr>
              <a:xfrm>
                <a:off x="8358436" y="2393040"/>
                <a:ext cx="10311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$</a:t>
                </a:r>
                <a:r>
                  <a:rPr lang="en" sz="900">
                    <a:solidFill>
                      <a:schemeClr val="dk1"/>
                    </a:solidFill>
                  </a:rPr>
                  <a:t>7,386,600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</a:endParaRPr>
              </a:p>
            </p:txBody>
          </p:sp>
          <p:sp>
            <p:nvSpPr>
              <p:cNvPr id="117" name="Google Shape;117;p18"/>
              <p:cNvSpPr txBox="1"/>
              <p:nvPr/>
            </p:nvSpPr>
            <p:spPr>
              <a:xfrm>
                <a:off x="5833555" y="2352265"/>
                <a:ext cx="8760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1"/>
                    </a:solidFill>
                  </a:rPr>
                  <a:t>$</a:t>
                </a:r>
                <a:r>
                  <a:rPr lang="en" sz="900">
                    <a:solidFill>
                      <a:schemeClr val="dk1"/>
                    </a:solidFill>
                  </a:rPr>
                  <a:t>3,676,700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18" name="Google Shape;118;p18"/>
              <p:cNvGrpSpPr/>
              <p:nvPr/>
            </p:nvGrpSpPr>
            <p:grpSpPr>
              <a:xfrm>
                <a:off x="6112425" y="2656938"/>
                <a:ext cx="2761550" cy="145813"/>
                <a:chOff x="5875750" y="4621638"/>
                <a:chExt cx="2761550" cy="145813"/>
              </a:xfrm>
            </p:grpSpPr>
            <p:cxnSp>
              <p:nvCxnSpPr>
                <p:cNvPr id="119" name="Google Shape;119;p18"/>
                <p:cNvCxnSpPr/>
                <p:nvPr/>
              </p:nvCxnSpPr>
              <p:spPr>
                <a:xfrm>
                  <a:off x="5875750" y="4745250"/>
                  <a:ext cx="2759400" cy="2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5875750" y="4621638"/>
                  <a:ext cx="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8637300" y="4643838"/>
                  <a:ext cx="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2" name="Google Shape;122;p18"/>
              <p:cNvSpPr txBox="1"/>
              <p:nvPr/>
            </p:nvSpPr>
            <p:spPr>
              <a:xfrm>
                <a:off x="5887711" y="2728750"/>
                <a:ext cx="7677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1996</a:t>
                </a:r>
                <a:endParaRPr b="1" sz="1000"/>
              </a:p>
            </p:txBody>
          </p:sp>
        </p:grpSp>
        <p:sp>
          <p:nvSpPr>
            <p:cNvPr id="123" name="Google Shape;123;p18"/>
            <p:cNvSpPr txBox="1"/>
            <p:nvPr/>
          </p:nvSpPr>
          <p:spPr>
            <a:xfrm>
              <a:off x="8436599" y="3684935"/>
              <a:ext cx="707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2018</a:t>
              </a:r>
              <a:endParaRPr b="1" sz="1000"/>
            </a:p>
          </p:txBody>
        </p:sp>
      </p:grp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95525" y="1843900"/>
            <a:ext cx="32238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Investment 1: New York, NY</a:t>
            </a:r>
            <a:endParaRPr b="1" sz="1600"/>
          </a:p>
        </p:txBody>
      </p:sp>
      <p:sp>
        <p:nvSpPr>
          <p:cNvPr id="125" name="Google Shape;125;p18"/>
          <p:cNvSpPr txBox="1"/>
          <p:nvPr/>
        </p:nvSpPr>
        <p:spPr>
          <a:xfrm>
            <a:off x="73300" y="4059700"/>
            <a:ext cx="29793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% Profit</a:t>
            </a:r>
            <a:r>
              <a:rPr lang="en" sz="1800">
                <a:solidFill>
                  <a:schemeClr val="dk1"/>
                </a:solidFill>
              </a:rPr>
              <a:t>: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100.9%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Gross Profit: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3,709,000</a:t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Profitability - the case for % profit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066750"/>
            <a:ext cx="8520600" cy="1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Assumption: </a:t>
            </a:r>
            <a:r>
              <a:rPr lang="en"/>
              <a:t>Our defensive investor wants to grow his money 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2357763"/>
            <a:ext cx="8520600" cy="1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Scenario</a:t>
            </a:r>
            <a:r>
              <a:rPr b="1" lang="en"/>
              <a:t>: </a:t>
            </a:r>
            <a:r>
              <a:rPr lang="en"/>
              <a:t>The market takes a downturn and demand for housing falls. Housing prices in the area fall by 10%.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Profitability - the case for % profit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378750" y="1781900"/>
            <a:ext cx="3276480" cy="692698"/>
            <a:chOff x="5867525" y="3308438"/>
            <a:chExt cx="3276480" cy="692698"/>
          </a:xfrm>
        </p:grpSpPr>
        <p:grpSp>
          <p:nvGrpSpPr>
            <p:cNvPr id="139" name="Google Shape;139;p20"/>
            <p:cNvGrpSpPr/>
            <p:nvPr/>
          </p:nvGrpSpPr>
          <p:grpSpPr>
            <a:xfrm>
              <a:off x="5867525" y="3308438"/>
              <a:ext cx="3276480" cy="692685"/>
              <a:chOff x="5833555" y="2352265"/>
              <a:chExt cx="3555980" cy="692685"/>
            </a:xfrm>
          </p:grpSpPr>
          <p:sp>
            <p:nvSpPr>
              <p:cNvPr id="140" name="Google Shape;140;p20"/>
              <p:cNvSpPr txBox="1"/>
              <p:nvPr/>
            </p:nvSpPr>
            <p:spPr>
              <a:xfrm>
                <a:off x="8358436" y="2393040"/>
                <a:ext cx="10311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$</a:t>
                </a:r>
                <a:r>
                  <a:rPr lang="en" sz="900">
                    <a:solidFill>
                      <a:schemeClr val="dk1"/>
                    </a:solidFill>
                  </a:rPr>
                  <a:t>7,386,600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</a:endParaRPr>
              </a:p>
            </p:txBody>
          </p:sp>
          <p:sp>
            <p:nvSpPr>
              <p:cNvPr id="141" name="Google Shape;141;p20"/>
              <p:cNvSpPr txBox="1"/>
              <p:nvPr/>
            </p:nvSpPr>
            <p:spPr>
              <a:xfrm>
                <a:off x="5833555" y="2352265"/>
                <a:ext cx="8760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</a:rPr>
                  <a:t>$3,676,700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42" name="Google Shape;142;p20"/>
              <p:cNvGrpSpPr/>
              <p:nvPr/>
            </p:nvGrpSpPr>
            <p:grpSpPr>
              <a:xfrm>
                <a:off x="6112425" y="2656938"/>
                <a:ext cx="2761550" cy="145813"/>
                <a:chOff x="5875750" y="4621638"/>
                <a:chExt cx="2761550" cy="145813"/>
              </a:xfrm>
            </p:grpSpPr>
            <p:cxnSp>
              <p:nvCxnSpPr>
                <p:cNvPr id="143" name="Google Shape;143;p20"/>
                <p:cNvCxnSpPr/>
                <p:nvPr/>
              </p:nvCxnSpPr>
              <p:spPr>
                <a:xfrm>
                  <a:off x="5875750" y="4745250"/>
                  <a:ext cx="2759400" cy="2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4" name="Google Shape;144;p20"/>
                <p:cNvCxnSpPr/>
                <p:nvPr/>
              </p:nvCxnSpPr>
              <p:spPr>
                <a:xfrm>
                  <a:off x="5875750" y="4621638"/>
                  <a:ext cx="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5" name="Google Shape;145;p20"/>
                <p:cNvCxnSpPr/>
                <p:nvPr/>
              </p:nvCxnSpPr>
              <p:spPr>
                <a:xfrm>
                  <a:off x="8637300" y="4643838"/>
                  <a:ext cx="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6" name="Google Shape;146;p20"/>
              <p:cNvSpPr txBox="1"/>
              <p:nvPr/>
            </p:nvSpPr>
            <p:spPr>
              <a:xfrm>
                <a:off x="5887711" y="2728750"/>
                <a:ext cx="7677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1996</a:t>
                </a:r>
                <a:endParaRPr b="1" sz="1000"/>
              </a:p>
            </p:txBody>
          </p:sp>
        </p:grpSp>
        <p:sp>
          <p:nvSpPr>
            <p:cNvPr id="147" name="Google Shape;147;p20"/>
            <p:cNvSpPr txBox="1"/>
            <p:nvPr/>
          </p:nvSpPr>
          <p:spPr>
            <a:xfrm>
              <a:off x="8436599" y="3684935"/>
              <a:ext cx="707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2018</a:t>
              </a:r>
              <a:endParaRPr b="1" sz="1000"/>
            </a:p>
          </p:txBody>
        </p:sp>
      </p:grp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05075" y="1348600"/>
            <a:ext cx="32238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Investment 1: Original</a:t>
            </a:r>
            <a:endParaRPr b="1" sz="1600"/>
          </a:p>
        </p:txBody>
      </p:sp>
      <p:sp>
        <p:nvSpPr>
          <p:cNvPr id="149" name="Google Shape;149;p20"/>
          <p:cNvSpPr txBox="1"/>
          <p:nvPr/>
        </p:nvSpPr>
        <p:spPr>
          <a:xfrm>
            <a:off x="1329000" y="2285400"/>
            <a:ext cx="1176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$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</a:rPr>
              <a:t>3,709,000</a:t>
            </a:r>
            <a:endParaRPr>
              <a:solidFill>
                <a:srgbClr val="38761D"/>
              </a:solidFill>
              <a:highlight>
                <a:srgbClr val="FFFFFF"/>
              </a:highlight>
            </a:endParaRPr>
          </a:p>
        </p:txBody>
      </p:sp>
      <p:grpSp>
        <p:nvGrpSpPr>
          <p:cNvPr id="150" name="Google Shape;150;p20"/>
          <p:cNvGrpSpPr/>
          <p:nvPr/>
        </p:nvGrpSpPr>
        <p:grpSpPr>
          <a:xfrm>
            <a:off x="311700" y="3472075"/>
            <a:ext cx="3276480" cy="692698"/>
            <a:chOff x="5867525" y="3308438"/>
            <a:chExt cx="3276480" cy="692698"/>
          </a:xfrm>
        </p:grpSpPr>
        <p:grpSp>
          <p:nvGrpSpPr>
            <p:cNvPr id="151" name="Google Shape;151;p20"/>
            <p:cNvGrpSpPr/>
            <p:nvPr/>
          </p:nvGrpSpPr>
          <p:grpSpPr>
            <a:xfrm>
              <a:off x="5867525" y="3308438"/>
              <a:ext cx="3276480" cy="692685"/>
              <a:chOff x="5833555" y="2352265"/>
              <a:chExt cx="3555980" cy="692685"/>
            </a:xfrm>
          </p:grpSpPr>
          <p:sp>
            <p:nvSpPr>
              <p:cNvPr id="152" name="Google Shape;152;p20"/>
              <p:cNvSpPr txBox="1"/>
              <p:nvPr/>
            </p:nvSpPr>
            <p:spPr>
              <a:xfrm>
                <a:off x="8358436" y="2393040"/>
                <a:ext cx="10311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$</a:t>
                </a:r>
                <a:r>
                  <a:rPr lang="en" sz="900">
                    <a:solidFill>
                      <a:schemeClr val="dk1"/>
                    </a:solidFill>
                  </a:rPr>
                  <a:t>6</a:t>
                </a:r>
                <a:r>
                  <a:rPr lang="en" sz="900">
                    <a:solidFill>
                      <a:schemeClr val="dk1"/>
                    </a:solidFill>
                  </a:rPr>
                  <a:t>,647,940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</a:endParaRPr>
              </a:p>
            </p:txBody>
          </p:sp>
          <p:sp>
            <p:nvSpPr>
              <p:cNvPr id="153" name="Google Shape;153;p20"/>
              <p:cNvSpPr txBox="1"/>
              <p:nvPr/>
            </p:nvSpPr>
            <p:spPr>
              <a:xfrm>
                <a:off x="5833555" y="2352265"/>
                <a:ext cx="8760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</a:rPr>
                  <a:t>$3,676,700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54" name="Google Shape;154;p20"/>
              <p:cNvGrpSpPr/>
              <p:nvPr/>
            </p:nvGrpSpPr>
            <p:grpSpPr>
              <a:xfrm>
                <a:off x="6112425" y="2656938"/>
                <a:ext cx="2761550" cy="145813"/>
                <a:chOff x="5875750" y="4621638"/>
                <a:chExt cx="2761550" cy="145813"/>
              </a:xfrm>
            </p:grpSpPr>
            <p:cxnSp>
              <p:nvCxnSpPr>
                <p:cNvPr id="155" name="Google Shape;155;p20"/>
                <p:cNvCxnSpPr/>
                <p:nvPr/>
              </p:nvCxnSpPr>
              <p:spPr>
                <a:xfrm>
                  <a:off x="5875750" y="4745250"/>
                  <a:ext cx="2759400" cy="2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6" name="Google Shape;156;p20"/>
                <p:cNvCxnSpPr/>
                <p:nvPr/>
              </p:nvCxnSpPr>
              <p:spPr>
                <a:xfrm>
                  <a:off x="5875750" y="4621638"/>
                  <a:ext cx="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" name="Google Shape;157;p20"/>
                <p:cNvCxnSpPr/>
                <p:nvPr/>
              </p:nvCxnSpPr>
              <p:spPr>
                <a:xfrm>
                  <a:off x="8637300" y="4643838"/>
                  <a:ext cx="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8" name="Google Shape;158;p20"/>
              <p:cNvSpPr txBox="1"/>
              <p:nvPr/>
            </p:nvSpPr>
            <p:spPr>
              <a:xfrm>
                <a:off x="5887711" y="2728750"/>
                <a:ext cx="7677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1996</a:t>
                </a:r>
                <a:endParaRPr b="1" sz="1000"/>
              </a:p>
            </p:txBody>
          </p:sp>
        </p:grpSp>
        <p:sp>
          <p:nvSpPr>
            <p:cNvPr id="159" name="Google Shape;159;p20"/>
            <p:cNvSpPr txBox="1"/>
            <p:nvPr/>
          </p:nvSpPr>
          <p:spPr>
            <a:xfrm>
              <a:off x="8436599" y="3684935"/>
              <a:ext cx="707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2019</a:t>
              </a:r>
              <a:endParaRPr b="1" sz="1000"/>
            </a:p>
          </p:txBody>
        </p:sp>
      </p:grp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38025" y="3038775"/>
            <a:ext cx="32238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Investment 1: Post downturn</a:t>
            </a:r>
            <a:endParaRPr b="1" sz="1600"/>
          </a:p>
        </p:txBody>
      </p:sp>
      <p:sp>
        <p:nvSpPr>
          <p:cNvPr id="161" name="Google Shape;161;p20"/>
          <p:cNvSpPr txBox="1"/>
          <p:nvPr/>
        </p:nvSpPr>
        <p:spPr>
          <a:xfrm>
            <a:off x="1329000" y="4028125"/>
            <a:ext cx="1176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$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</a:rPr>
              <a:t>2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</a:rPr>
              <a:t>,971,240</a:t>
            </a:r>
            <a:endParaRPr>
              <a:solidFill>
                <a:srgbClr val="38761D"/>
              </a:solidFill>
              <a:highlight>
                <a:srgbClr val="FFFFFF"/>
              </a:highlight>
            </a:endParaRPr>
          </a:p>
        </p:txBody>
      </p:sp>
      <p:grpSp>
        <p:nvGrpSpPr>
          <p:cNvPr id="162" name="Google Shape;162;p20"/>
          <p:cNvGrpSpPr/>
          <p:nvPr/>
        </p:nvGrpSpPr>
        <p:grpSpPr>
          <a:xfrm>
            <a:off x="5226588" y="3598350"/>
            <a:ext cx="3276480" cy="692698"/>
            <a:chOff x="5867525" y="3308438"/>
            <a:chExt cx="3276480" cy="692698"/>
          </a:xfrm>
        </p:grpSpPr>
        <p:grpSp>
          <p:nvGrpSpPr>
            <p:cNvPr id="163" name="Google Shape;163;p20"/>
            <p:cNvGrpSpPr/>
            <p:nvPr/>
          </p:nvGrpSpPr>
          <p:grpSpPr>
            <a:xfrm>
              <a:off x="5867525" y="3308438"/>
              <a:ext cx="3276480" cy="692685"/>
              <a:chOff x="5833555" y="2352265"/>
              <a:chExt cx="3555980" cy="692685"/>
            </a:xfrm>
          </p:grpSpPr>
          <p:sp>
            <p:nvSpPr>
              <p:cNvPr id="164" name="Google Shape;164;p20"/>
              <p:cNvSpPr txBox="1"/>
              <p:nvPr/>
            </p:nvSpPr>
            <p:spPr>
              <a:xfrm>
                <a:off x="8358436" y="2393040"/>
                <a:ext cx="10311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$</a:t>
                </a:r>
                <a:r>
                  <a:rPr lang="en" sz="900">
                    <a:solidFill>
                      <a:schemeClr val="dk1"/>
                    </a:solidFill>
                  </a:rPr>
                  <a:t>1</a:t>
                </a:r>
                <a:r>
                  <a:rPr lang="en" sz="900">
                    <a:solidFill>
                      <a:schemeClr val="dk1"/>
                    </a:solidFill>
                  </a:rPr>
                  <a:t>,461,330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</a:endParaRPr>
              </a:p>
            </p:txBody>
          </p:sp>
          <p:sp>
            <p:nvSpPr>
              <p:cNvPr id="165" name="Google Shape;165;p20"/>
              <p:cNvSpPr txBox="1"/>
              <p:nvPr/>
            </p:nvSpPr>
            <p:spPr>
              <a:xfrm>
                <a:off x="5833555" y="2352265"/>
                <a:ext cx="8760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 $133,200</a:t>
                </a:r>
                <a:endParaRPr sz="10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66" name="Google Shape;166;p20"/>
              <p:cNvGrpSpPr/>
              <p:nvPr/>
            </p:nvGrpSpPr>
            <p:grpSpPr>
              <a:xfrm>
                <a:off x="6112425" y="2656938"/>
                <a:ext cx="2761550" cy="145813"/>
                <a:chOff x="5875750" y="4621638"/>
                <a:chExt cx="2761550" cy="145813"/>
              </a:xfrm>
            </p:grpSpPr>
            <p:cxnSp>
              <p:nvCxnSpPr>
                <p:cNvPr id="167" name="Google Shape;167;p20"/>
                <p:cNvCxnSpPr/>
                <p:nvPr/>
              </p:nvCxnSpPr>
              <p:spPr>
                <a:xfrm>
                  <a:off x="5875750" y="4745250"/>
                  <a:ext cx="2759400" cy="2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8" name="Google Shape;168;p20"/>
                <p:cNvCxnSpPr/>
                <p:nvPr/>
              </p:nvCxnSpPr>
              <p:spPr>
                <a:xfrm>
                  <a:off x="5875750" y="4621638"/>
                  <a:ext cx="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9" name="Google Shape;169;p20"/>
                <p:cNvCxnSpPr/>
                <p:nvPr/>
              </p:nvCxnSpPr>
              <p:spPr>
                <a:xfrm>
                  <a:off x="8637300" y="4643838"/>
                  <a:ext cx="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0" name="Google Shape;170;p20"/>
              <p:cNvSpPr txBox="1"/>
              <p:nvPr/>
            </p:nvSpPr>
            <p:spPr>
              <a:xfrm>
                <a:off x="5887711" y="2728750"/>
                <a:ext cx="7677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1996</a:t>
                </a:r>
                <a:endParaRPr b="1" sz="1000"/>
              </a:p>
            </p:txBody>
          </p:sp>
        </p:grpSp>
        <p:sp>
          <p:nvSpPr>
            <p:cNvPr id="171" name="Google Shape;171;p20"/>
            <p:cNvSpPr txBox="1"/>
            <p:nvPr/>
          </p:nvSpPr>
          <p:spPr>
            <a:xfrm>
              <a:off x="8436599" y="3684935"/>
              <a:ext cx="707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2019</a:t>
              </a:r>
              <a:endParaRPr b="1" sz="1000"/>
            </a:p>
          </p:txBody>
        </p:sp>
      </p:grp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5226600" y="3172125"/>
            <a:ext cx="32238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Investment 2: Post downturn</a:t>
            </a:r>
            <a:endParaRPr b="1" sz="1600"/>
          </a:p>
        </p:txBody>
      </p:sp>
      <p:sp>
        <p:nvSpPr>
          <p:cNvPr id="173" name="Google Shape;173;p20"/>
          <p:cNvSpPr txBox="1"/>
          <p:nvPr/>
        </p:nvSpPr>
        <p:spPr>
          <a:xfrm>
            <a:off x="6105225" y="4094800"/>
            <a:ext cx="1176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$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</a:rPr>
              <a:t>1,328,130</a:t>
            </a:r>
            <a:endParaRPr>
              <a:solidFill>
                <a:srgbClr val="38761D"/>
              </a:solidFill>
              <a:highlight>
                <a:srgbClr val="FFFFFF"/>
              </a:highlight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5226600" y="1781900"/>
            <a:ext cx="3276480" cy="692698"/>
            <a:chOff x="5867525" y="3308438"/>
            <a:chExt cx="3276480" cy="692698"/>
          </a:xfrm>
        </p:grpSpPr>
        <p:grpSp>
          <p:nvGrpSpPr>
            <p:cNvPr id="175" name="Google Shape;175;p20"/>
            <p:cNvGrpSpPr/>
            <p:nvPr/>
          </p:nvGrpSpPr>
          <p:grpSpPr>
            <a:xfrm>
              <a:off x="5867525" y="3308438"/>
              <a:ext cx="3276480" cy="692685"/>
              <a:chOff x="5833555" y="2352265"/>
              <a:chExt cx="3555980" cy="692685"/>
            </a:xfrm>
          </p:grpSpPr>
          <p:sp>
            <p:nvSpPr>
              <p:cNvPr id="176" name="Google Shape;176;p20"/>
              <p:cNvSpPr txBox="1"/>
              <p:nvPr/>
            </p:nvSpPr>
            <p:spPr>
              <a:xfrm>
                <a:off x="8358436" y="2393040"/>
                <a:ext cx="10311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$1,623,700</a:t>
                </a:r>
                <a:endParaRPr sz="10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</a:endParaRPr>
              </a:p>
            </p:txBody>
          </p:sp>
          <p:sp>
            <p:nvSpPr>
              <p:cNvPr id="177" name="Google Shape;177;p20"/>
              <p:cNvSpPr txBox="1"/>
              <p:nvPr/>
            </p:nvSpPr>
            <p:spPr>
              <a:xfrm>
                <a:off x="5833555" y="2352265"/>
                <a:ext cx="8760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 $133,200</a:t>
                </a:r>
                <a:endParaRPr sz="10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78" name="Google Shape;178;p20"/>
              <p:cNvGrpSpPr/>
              <p:nvPr/>
            </p:nvGrpSpPr>
            <p:grpSpPr>
              <a:xfrm>
                <a:off x="6112425" y="2656938"/>
                <a:ext cx="2761550" cy="145813"/>
                <a:chOff x="5875750" y="4621638"/>
                <a:chExt cx="2761550" cy="145813"/>
              </a:xfrm>
            </p:grpSpPr>
            <p:cxnSp>
              <p:nvCxnSpPr>
                <p:cNvPr id="179" name="Google Shape;179;p20"/>
                <p:cNvCxnSpPr/>
                <p:nvPr/>
              </p:nvCxnSpPr>
              <p:spPr>
                <a:xfrm>
                  <a:off x="5875750" y="4745250"/>
                  <a:ext cx="2759400" cy="2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0" name="Google Shape;180;p20"/>
                <p:cNvCxnSpPr/>
                <p:nvPr/>
              </p:nvCxnSpPr>
              <p:spPr>
                <a:xfrm>
                  <a:off x="5875750" y="4621638"/>
                  <a:ext cx="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1" name="Google Shape;181;p20"/>
                <p:cNvCxnSpPr/>
                <p:nvPr/>
              </p:nvCxnSpPr>
              <p:spPr>
                <a:xfrm>
                  <a:off x="8637300" y="4643838"/>
                  <a:ext cx="0" cy="12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2" name="Google Shape;182;p20"/>
              <p:cNvSpPr txBox="1"/>
              <p:nvPr/>
            </p:nvSpPr>
            <p:spPr>
              <a:xfrm>
                <a:off x="5887711" y="2728750"/>
                <a:ext cx="7677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1996</a:t>
                </a:r>
                <a:endParaRPr b="1" sz="1000"/>
              </a:p>
            </p:txBody>
          </p:sp>
        </p:grpSp>
        <p:sp>
          <p:nvSpPr>
            <p:cNvPr id="183" name="Google Shape;183;p20"/>
            <p:cNvSpPr txBox="1"/>
            <p:nvPr/>
          </p:nvSpPr>
          <p:spPr>
            <a:xfrm>
              <a:off x="8436599" y="3684935"/>
              <a:ext cx="707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2018</a:t>
              </a:r>
              <a:endParaRPr b="1" sz="1000"/>
            </a:p>
          </p:txBody>
        </p:sp>
      </p:grp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5252925" y="1348600"/>
            <a:ext cx="32238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Investment 2: Original</a:t>
            </a:r>
            <a:endParaRPr b="1" sz="1600"/>
          </a:p>
        </p:txBody>
      </p:sp>
      <p:sp>
        <p:nvSpPr>
          <p:cNvPr id="185" name="Google Shape;185;p20"/>
          <p:cNvSpPr txBox="1"/>
          <p:nvPr/>
        </p:nvSpPr>
        <p:spPr>
          <a:xfrm>
            <a:off x="6105225" y="2285400"/>
            <a:ext cx="1176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$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</a:rPr>
              <a:t>1,490,500</a:t>
            </a:r>
            <a:endParaRPr>
              <a:solidFill>
                <a:srgbClr val="38761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49775" y="1873775"/>
            <a:ext cx="85563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Risk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