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bbfd4403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bbfd4403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bbfd4403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bbfd4403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bbfd4403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bbfd4403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d7f1c3ee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d7f1c3ee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067119f95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6067119f95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bbfd440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bbfd440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067119f9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067119f9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067119f9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067119f9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067119f9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067119f9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659376" y="-359850"/>
            <a:ext cx="7205700" cy="121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All-Star Prediction Fan </a:t>
            </a:r>
            <a:r>
              <a:rPr lang="en" sz="4000"/>
              <a:t>Guide</a:t>
            </a:r>
            <a:endParaRPr sz="40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602" y="929825"/>
            <a:ext cx="6186701" cy="3480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Profitability - the case for % profit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066750"/>
            <a:ext cx="8520600" cy="1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Assumption: </a:t>
            </a:r>
            <a:r>
              <a:rPr lang="en"/>
              <a:t>Our defensive investor wants to grow his money 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2357763"/>
            <a:ext cx="8520600" cy="1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Scenario</a:t>
            </a:r>
            <a:r>
              <a:rPr b="1" lang="en"/>
              <a:t>: </a:t>
            </a:r>
            <a:r>
              <a:rPr lang="en"/>
              <a:t>The market takes a downturn and demand for housing falls. Housing prices in the area fall by 10%.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94600" y="385475"/>
            <a:ext cx="8030700" cy="16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Scenario</a:t>
            </a:r>
            <a:r>
              <a:rPr lang="en" sz="2400"/>
              <a:t>: You are having a fantasy draft with your friends for who will make this year’s NBA All-Star team and you are looking to gain a competitive advantage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143700" y="5918775"/>
            <a:ext cx="43956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1228925" y="1591050"/>
            <a:ext cx="971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Zipcode a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228925" y="2129850"/>
            <a:ext cx="9717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Zipcode b</a:t>
            </a:r>
            <a:endParaRPr sz="1000">
              <a:solidFill>
                <a:srgbClr val="FFFFFF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250" y="195100"/>
            <a:ext cx="5957100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/>
          <p:nvPr/>
        </p:nvCxnSpPr>
        <p:spPr>
          <a:xfrm flipH="1" rot="10800000">
            <a:off x="2776400" y="1526575"/>
            <a:ext cx="2926800" cy="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5"/>
          <p:cNvSpPr txBox="1"/>
          <p:nvPr/>
        </p:nvSpPr>
        <p:spPr>
          <a:xfrm>
            <a:off x="3427575" y="1547575"/>
            <a:ext cx="19248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Stats</a:t>
            </a:r>
            <a:endParaRPr/>
          </a:p>
        </p:txBody>
      </p:sp>
      <p:cxnSp>
        <p:nvCxnSpPr>
          <p:cNvPr id="71" name="Google Shape;71;p15"/>
          <p:cNvCxnSpPr/>
          <p:nvPr/>
        </p:nvCxnSpPr>
        <p:spPr>
          <a:xfrm>
            <a:off x="3147725" y="1928825"/>
            <a:ext cx="22404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5"/>
          <p:cNvSpPr txBox="1"/>
          <p:nvPr/>
        </p:nvSpPr>
        <p:spPr>
          <a:xfrm>
            <a:off x="3656925" y="1166400"/>
            <a:ext cx="9717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Narrative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732150" y="2013175"/>
            <a:ext cx="10329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Stats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149775" y="1873775"/>
            <a:ext cx="85563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Narrative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49775" y="1873775"/>
            <a:ext cx="85563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Counting Stats</a:t>
            </a:r>
            <a:endParaRPr sz="6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69200" y="258475"/>
            <a:ext cx="36726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Free Throws Made</a:t>
            </a:r>
            <a:endParaRPr sz="30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50" y="1720101"/>
            <a:ext cx="2804220" cy="2191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516350" y="1142850"/>
            <a:ext cx="34020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All-Star</a:t>
            </a:r>
            <a:endParaRPr sz="24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84375"/>
            <a:ext cx="2735250" cy="2127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>
            <p:ph type="title"/>
          </p:nvPr>
        </p:nvSpPr>
        <p:spPr>
          <a:xfrm>
            <a:off x="4572000" y="1142850"/>
            <a:ext cx="34020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Non </a:t>
            </a:r>
            <a:r>
              <a:rPr lang="en" sz="2400"/>
              <a:t>All-Star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Minutes Played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90975"/>
            <a:ext cx="295275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1482075"/>
            <a:ext cx="34020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All-Star</a:t>
            </a:r>
            <a:endParaRPr sz="2400"/>
          </a:p>
        </p:txBody>
      </p:sp>
      <p:sp>
        <p:nvSpPr>
          <p:cNvPr id="100" name="Google Shape;100;p19"/>
          <p:cNvSpPr txBox="1"/>
          <p:nvPr>
            <p:ph type="title"/>
          </p:nvPr>
        </p:nvSpPr>
        <p:spPr>
          <a:xfrm>
            <a:off x="4739825" y="1482075"/>
            <a:ext cx="34020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Non </a:t>
            </a:r>
            <a:r>
              <a:rPr lang="en" sz="2400"/>
              <a:t>All-Star</a:t>
            </a:r>
            <a:endParaRPr sz="2400"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90975"/>
            <a:ext cx="2812000" cy="21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Pointers Made</a:t>
            </a:r>
            <a:endParaRPr/>
          </a:p>
        </p:txBody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1316400"/>
            <a:ext cx="34020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All-Star</a:t>
            </a:r>
            <a:endParaRPr sz="2400"/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4739825" y="1316400"/>
            <a:ext cx="34020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Non All-Star</a:t>
            </a:r>
            <a:endParaRPr sz="2400"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25" y="1953850"/>
            <a:ext cx="2828925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175" y="1963375"/>
            <a:ext cx="28289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149775" y="1873775"/>
            <a:ext cx="8556300" cy="1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Advanced</a:t>
            </a:r>
            <a:r>
              <a:rPr lang="en" sz="6000"/>
              <a:t> Stats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