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4" r:id="rId4"/>
    <p:sldId id="259" r:id="rId5"/>
    <p:sldId id="265" r:id="rId6"/>
    <p:sldId id="260" r:id="rId7"/>
    <p:sldId id="263" r:id="rId8"/>
    <p:sldId id="266" r:id="rId9"/>
    <p:sldId id="268" r:id="rId10"/>
    <p:sldId id="267" r:id="rId11"/>
    <p:sldId id="270" r:id="rId12"/>
    <p:sldId id="271" r:id="rId13"/>
    <p:sldId id="258" r:id="rId14"/>
    <p:sldId id="26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EA91FE-AF61-4AAF-9CA7-64AF6F9DD2B9}" type="datetimeFigureOut">
              <a:rPr lang="en-US" smtClean="0"/>
              <a:t>12/14/2023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8B2C37A-4A1A-420B-9392-4AD1E99A18C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340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A91FE-AF61-4AAF-9CA7-64AF6F9DD2B9}"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2C37A-4A1A-420B-9392-4AD1E99A18C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02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A91FE-AF61-4AAF-9CA7-64AF6F9DD2B9}"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2C37A-4A1A-420B-9392-4AD1E99A18C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441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A91FE-AF61-4AAF-9CA7-64AF6F9DD2B9}"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2C37A-4A1A-420B-9392-4AD1E99A18C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90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A91FE-AF61-4AAF-9CA7-64AF6F9DD2B9}"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2C37A-4A1A-420B-9392-4AD1E99A18C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66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A91FE-AF61-4AAF-9CA7-64AF6F9DD2B9}"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2C37A-4A1A-420B-9392-4AD1E99A18C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411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A91FE-AF61-4AAF-9CA7-64AF6F9DD2B9}"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2C37A-4A1A-420B-9392-4AD1E99A18C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784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EA91FE-AF61-4AAF-9CA7-64AF6F9DD2B9}"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2C37A-4A1A-420B-9392-4AD1E99A18C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571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A91FE-AF61-4AAF-9CA7-64AF6F9DD2B9}"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2C37A-4A1A-420B-9392-4AD1E99A18C7}" type="slidenum">
              <a:rPr lang="en-US" smtClean="0"/>
              <a:t>‹#›</a:t>
            </a:fld>
            <a:endParaRPr lang="en-US"/>
          </a:p>
        </p:txBody>
      </p:sp>
    </p:spTree>
    <p:extLst>
      <p:ext uri="{BB962C8B-B14F-4D97-AF65-F5344CB8AC3E}">
        <p14:creationId xmlns:p14="http://schemas.microsoft.com/office/powerpoint/2010/main" val="393706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EA91FE-AF61-4AAF-9CA7-64AF6F9DD2B9}"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2C37A-4A1A-420B-9392-4AD1E99A18C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57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EA91FE-AF61-4AAF-9CA7-64AF6F9DD2B9}" type="datetimeFigureOut">
              <a:rPr lang="en-US" smtClean="0"/>
              <a:t>12/14/2023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8B2C37A-4A1A-420B-9392-4AD1E99A18C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78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EA91FE-AF61-4AAF-9CA7-64AF6F9DD2B9}" type="datetimeFigureOut">
              <a:rPr lang="en-US" smtClean="0"/>
              <a:t>12/14/2023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8B2C37A-4A1A-420B-9392-4AD1E99A18C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7411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l.icdst.org/pdfs/files3/6b0ed37cdf2cd9ce301f85f13182bb8b.pdf" TargetMode="External"/><Relationship Id="rId7" Type="http://schemas.openxmlformats.org/officeDocument/2006/relationships/image" Target="../media/image2.png"/><Relationship Id="rId2" Type="http://schemas.openxmlformats.org/officeDocument/2006/relationships/hyperlink" Target="http://www2.fiit.stuba.sk/~kvasnicka/Free%20books/Goldberg_Genetic_Algorithms_in_Search.pdf" TargetMode="External"/><Relationship Id="rId1" Type="http://schemas.openxmlformats.org/officeDocument/2006/relationships/slideLayout" Target="../slideLayouts/slideLayout2.xml"/><Relationship Id="rId6" Type="http://schemas.openxmlformats.org/officeDocument/2006/relationships/hyperlink" Target="https://dl.acm.org/doi/pdf/10.1145/3624975" TargetMode="External"/><Relationship Id="rId5" Type="http://schemas.openxmlformats.org/officeDocument/2006/relationships/hyperlink" Target="https://ieeexplore.ieee.org/document/9270430" TargetMode="External"/><Relationship Id="rId4" Type="http://schemas.openxmlformats.org/officeDocument/2006/relationships/hyperlink" Target="https://fuuu.be/polytech/INFOF408/Introduction-To-The-Theory-Of-Computation-Michael-Sipser.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51B4-8A4D-45F8-8492-20859F040C6F}"/>
              </a:ext>
            </a:extLst>
          </p:cNvPr>
          <p:cNvSpPr>
            <a:spLocks noGrp="1"/>
          </p:cNvSpPr>
          <p:nvPr>
            <p:ph type="ctrTitle"/>
          </p:nvPr>
        </p:nvSpPr>
        <p:spPr>
          <a:xfrm>
            <a:off x="523780" y="1384916"/>
            <a:ext cx="10981679" cy="838146"/>
          </a:xfrm>
        </p:spPr>
        <p:txBody>
          <a:bodyPr>
            <a:normAutofit/>
          </a:bodyPr>
          <a:lstStyle/>
          <a:p>
            <a:pPr algn="l"/>
            <a:r>
              <a:rPr lang="en-US" sz="2800" dirty="0">
                <a:latin typeface="Times New Roman" panose="02020603050405020304" pitchFamily="18" charset="0"/>
                <a:cs typeface="Times New Roman" panose="02020603050405020304" pitchFamily="18" charset="0"/>
              </a:rPr>
              <a:t>Advancing Optimization Efficiency with Parallelized Genetic Algorithms</a:t>
            </a:r>
          </a:p>
        </p:txBody>
      </p:sp>
      <p:sp>
        <p:nvSpPr>
          <p:cNvPr id="3" name="Subtitle 2">
            <a:extLst>
              <a:ext uri="{FF2B5EF4-FFF2-40B4-BE49-F238E27FC236}">
                <a16:creationId xmlns:a16="http://schemas.microsoft.com/office/drawing/2014/main" id="{5A29F009-5A36-4C21-8114-036F07BB999A}"/>
              </a:ext>
            </a:extLst>
          </p:cNvPr>
          <p:cNvSpPr>
            <a:spLocks noGrp="1"/>
          </p:cNvSpPr>
          <p:nvPr>
            <p:ph type="subTitle" idx="1"/>
          </p:nvPr>
        </p:nvSpPr>
        <p:spPr>
          <a:xfrm>
            <a:off x="1225119" y="3841298"/>
            <a:ext cx="4190260" cy="1995653"/>
          </a:xfrm>
        </p:spPr>
        <p:txBody>
          <a:bodyPr>
            <a:noAutofit/>
          </a:bodyPr>
          <a:lstStyle/>
          <a:p>
            <a:r>
              <a:rPr lang="en-US" sz="2400" dirty="0">
                <a:solidFill>
                  <a:schemeClr val="tx1"/>
                </a:solidFill>
              </a:rPr>
              <a:t>JAI SAXENA</a:t>
            </a:r>
          </a:p>
          <a:p>
            <a:r>
              <a:rPr lang="en-US" sz="2400" dirty="0">
                <a:solidFill>
                  <a:schemeClr val="tx1"/>
                </a:solidFill>
              </a:rPr>
              <a:t>Student ID: 02129249</a:t>
            </a:r>
          </a:p>
        </p:txBody>
      </p:sp>
      <p:pic>
        <p:nvPicPr>
          <p:cNvPr id="5" name="Picture 4">
            <a:extLst>
              <a:ext uri="{FF2B5EF4-FFF2-40B4-BE49-F238E27FC236}">
                <a16:creationId xmlns:a16="http://schemas.microsoft.com/office/drawing/2014/main" id="{7DDF4ECE-36F9-4C47-BB0E-0A599601F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32" y="421454"/>
            <a:ext cx="4779147" cy="838146"/>
          </a:xfrm>
          <a:prstGeom prst="rect">
            <a:avLst/>
          </a:prstGeom>
        </p:spPr>
      </p:pic>
      <p:pic>
        <p:nvPicPr>
          <p:cNvPr id="11" name="Picture 10">
            <a:extLst>
              <a:ext uri="{FF2B5EF4-FFF2-40B4-BE49-F238E27FC236}">
                <a16:creationId xmlns:a16="http://schemas.microsoft.com/office/drawing/2014/main" id="{1BD03F74-3126-4D09-A2E6-11035125F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532" y="1926454"/>
            <a:ext cx="7513469" cy="4931546"/>
          </a:xfrm>
          <a:prstGeom prst="rect">
            <a:avLst/>
          </a:prstGeom>
        </p:spPr>
      </p:pic>
    </p:spTree>
    <p:extLst>
      <p:ext uri="{BB962C8B-B14F-4D97-AF65-F5344CB8AC3E}">
        <p14:creationId xmlns:p14="http://schemas.microsoft.com/office/powerpoint/2010/main" val="191168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38200" y="1222375"/>
            <a:ext cx="10515600" cy="857250"/>
          </a:xfrm>
        </p:spPr>
        <p:txBody>
          <a:bodyPr>
            <a:noAutofit/>
          </a:bodyPr>
          <a:lstStyle/>
          <a:p>
            <a:r>
              <a:rPr lang="en-US" u="sng" dirty="0">
                <a:latin typeface="Times New Roman" panose="02020603050405020304" pitchFamily="18" charset="0"/>
                <a:cs typeface="Times New Roman" panose="02020603050405020304" pitchFamily="18" charset="0"/>
              </a:rPr>
              <a:t>Analysis of Core Counts</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554113" y="1944209"/>
            <a:ext cx="11226553" cy="4154750"/>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2 Cores</a:t>
            </a:r>
            <a:r>
              <a:rPr lang="en-US" dirty="0">
                <a:latin typeface="Times New Roman" panose="02020603050405020304" pitchFamily="18" charset="0"/>
                <a:cs typeface="Times New Roman" panose="02020603050405020304" pitchFamily="18" charset="0"/>
              </a:rPr>
              <a:t>:  The execution time of 80.5493 seconds demonstrates the baseline performance for the genetic algorithm running on a dual-core setup. While offering parallel processing, the overhead or potential resource limitations might have impacted its efficiency. </a:t>
            </a:r>
          </a:p>
          <a:p>
            <a:r>
              <a:rPr lang="en-US" b="1" dirty="0">
                <a:latin typeface="Times New Roman" panose="02020603050405020304" pitchFamily="18" charset="0"/>
                <a:cs typeface="Times New Roman" panose="02020603050405020304" pitchFamily="18" charset="0"/>
              </a:rPr>
              <a:t>4 Cores</a:t>
            </a:r>
            <a:r>
              <a:rPr lang="en-US" dirty="0">
                <a:latin typeface="Times New Roman" panose="02020603050405020304" pitchFamily="18" charset="0"/>
                <a:cs typeface="Times New Roman" panose="02020603050405020304" pitchFamily="18" charset="0"/>
              </a:rPr>
              <a:t>:  With an execution time of 35.7826 seconds, the algorithm showcases substantial improvement in efficiency compared to the 2-core setup. The increased speedup and efficiency indicate effective utilization of resources. </a:t>
            </a:r>
          </a:p>
          <a:p>
            <a:r>
              <a:rPr lang="en-US" b="1" dirty="0">
                <a:latin typeface="Times New Roman" panose="02020603050405020304" pitchFamily="18" charset="0"/>
                <a:cs typeface="Times New Roman" panose="02020603050405020304" pitchFamily="18" charset="0"/>
              </a:rPr>
              <a:t>6 Cores</a:t>
            </a:r>
            <a:r>
              <a:rPr lang="en-US" dirty="0">
                <a:latin typeface="Times New Roman" panose="02020603050405020304" pitchFamily="18" charset="0"/>
                <a:cs typeface="Times New Roman" panose="02020603050405020304" pitchFamily="18" charset="0"/>
              </a:rPr>
              <a:t>: Execution time slightly increased to 39.7006 seconds, deviating from the expected linear reduction in execution time. This observation suggests the presence of overhead or system constraints impacting the algorithm's efficiency.</a:t>
            </a:r>
          </a:p>
          <a:p>
            <a:r>
              <a:rPr lang="en-US" b="1" dirty="0">
                <a:latin typeface="Times New Roman" panose="02020603050405020304" pitchFamily="18" charset="0"/>
                <a:cs typeface="Times New Roman" panose="02020603050405020304" pitchFamily="18" charset="0"/>
              </a:rPr>
              <a:t>8 Cores</a:t>
            </a:r>
            <a:r>
              <a:rPr lang="en-US" dirty="0">
                <a:latin typeface="Times New Roman" panose="02020603050405020304" pitchFamily="18" charset="0"/>
                <a:cs typeface="Times New Roman" panose="02020603050405020304" pitchFamily="18" charset="0"/>
              </a:rPr>
              <a:t>: Further scaling to 8 cores resulted in an execution time of 41.9951 seconds. The efficiency dropped, indicating diminishing returns per additional core, likely due to increased overhead.</a:t>
            </a:r>
          </a:p>
          <a:p>
            <a:r>
              <a:rPr lang="en-US" b="1" dirty="0">
                <a:latin typeface="Times New Roman" panose="02020603050405020304" pitchFamily="18" charset="0"/>
                <a:cs typeface="Times New Roman" panose="02020603050405020304" pitchFamily="18" charset="0"/>
              </a:rPr>
              <a:t>10 Cores</a:t>
            </a:r>
            <a:r>
              <a:rPr lang="en-US" dirty="0">
                <a:latin typeface="Times New Roman" panose="02020603050405020304" pitchFamily="18" charset="0"/>
                <a:cs typeface="Times New Roman" panose="02020603050405020304" pitchFamily="18" charset="0"/>
              </a:rPr>
              <a:t>:  The execution time remained similar to that of 6 cores at 39.8404 seconds, with comparable efficiency, showcasing limitations in leveraging additional cores for speedup.</a:t>
            </a:r>
          </a:p>
          <a:p>
            <a:r>
              <a:rPr lang="en-US" b="1" dirty="0">
                <a:latin typeface="Times New Roman" panose="02020603050405020304" pitchFamily="18" charset="0"/>
                <a:cs typeface="Times New Roman" panose="02020603050405020304" pitchFamily="18" charset="0"/>
              </a:rPr>
              <a:t>12 Cores</a:t>
            </a:r>
            <a:r>
              <a:rPr lang="en-US" dirty="0">
                <a:latin typeface="Times New Roman" panose="02020603050405020304" pitchFamily="18" charset="0"/>
                <a:cs typeface="Times New Roman" panose="02020603050405020304" pitchFamily="18" charset="0"/>
              </a:rPr>
              <a:t>: Despite utilizing 12 cores, the execution time of 39.1971 seconds remained consistent with the 10-core scenario. The efficiency continued to decrease, reflecting challenges in efficiently using the additional cores.</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272088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12307" y="1311152"/>
            <a:ext cx="10515600" cy="857250"/>
          </a:xfrm>
        </p:spPr>
        <p:txBody>
          <a:bodyPr>
            <a:noAutofit/>
          </a:bodyPr>
          <a:lstStyle/>
          <a:p>
            <a:r>
              <a:rPr lang="en-US" sz="2400" b="1" u="sng" dirty="0">
                <a:latin typeface="Times New Roman" panose="02020603050405020304" pitchFamily="18" charset="0"/>
                <a:cs typeface="Times New Roman" panose="02020603050405020304" pitchFamily="18" charset="0"/>
              </a:rPr>
              <a:t>Challenges in Utilizing Additional Cores:</a:t>
            </a:r>
            <a:endParaRPr lang="en-US" sz="24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554113" y="1944209"/>
            <a:ext cx="11226553" cy="4154750"/>
          </a:xfrm>
        </p:spPr>
        <p:txBody>
          <a:bodyPr>
            <a:normAutofit/>
          </a:bodyPr>
          <a:lstStyle/>
          <a:p>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Diminishing Returns</a:t>
            </a:r>
            <a:r>
              <a:rPr lang="en-US" sz="1800" dirty="0">
                <a:latin typeface="Times New Roman" panose="02020603050405020304" pitchFamily="18" charset="0"/>
                <a:cs typeface="Times New Roman" panose="02020603050405020304" pitchFamily="18" charset="0"/>
              </a:rPr>
              <a:t>: The execution times don't consistently decrease with an increase in core count. For instance, moving from 4 to 6 cores shows a slight increase in execution time (35.7826 to 39.7006 seconds). This suggests diminishing returns per additional core, indicating challenges in efficiently utilizing these additional resources.</a:t>
            </a:r>
          </a:p>
          <a:p>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Consistent Execution Time</a:t>
            </a:r>
            <a:r>
              <a:rPr lang="en-US" sz="1800" dirty="0">
                <a:latin typeface="Times New Roman" panose="02020603050405020304" pitchFamily="18" charset="0"/>
                <a:cs typeface="Times New Roman" panose="02020603050405020304" pitchFamily="18" charset="0"/>
              </a:rPr>
              <a:t>: The execution time doesn't significantly decrease after a certain point (between 6 to 12 cores). Despite using more cores, the execution time remains relatively stable around 39 seconds, indicating limited efficiency gains beyond a certain core count.</a:t>
            </a: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319615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12307" y="1311152"/>
            <a:ext cx="10515600" cy="857250"/>
          </a:xfrm>
        </p:spPr>
        <p:txBody>
          <a:bodyPr>
            <a:noAutofit/>
          </a:bodyPr>
          <a:lstStyle/>
          <a:p>
            <a:r>
              <a:rPr lang="en-US" sz="2400" b="1" u="sng" dirty="0">
                <a:latin typeface="Times New Roman" panose="02020603050405020304" pitchFamily="18" charset="0"/>
                <a:cs typeface="Times New Roman" panose="02020603050405020304" pitchFamily="18" charset="0"/>
              </a:rPr>
              <a:t>Potential Scope for Improvement:</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554113" y="1846554"/>
            <a:ext cx="11226553" cy="4154750"/>
          </a:xfrm>
        </p:spPr>
        <p:txBody>
          <a:bodyPr>
            <a:noAutofit/>
          </a:bodyPr>
          <a:lstStyle/>
          <a:p>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Algorithm Optimization</a:t>
            </a:r>
            <a:r>
              <a:rPr lang="en-US" sz="1400" dirty="0">
                <a:latin typeface="Times New Roman" panose="02020603050405020304" pitchFamily="18" charset="0"/>
                <a:cs typeface="Times New Roman" panose="02020603050405020304" pitchFamily="18" charset="0"/>
              </a:rPr>
              <a:t>: Review and optimize the Genetic Algorithm parameters for parallel execution. This includes adjusting population size, selection strategies, crossover, and mutation rates tailored specifically for parallel processing. Fine-tuning these parameters could potentially enhance efficiency across varying core counts.</a:t>
            </a:r>
          </a:p>
          <a:p>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Load Balancing</a:t>
            </a:r>
            <a:r>
              <a:rPr lang="en-US" sz="1400" dirty="0">
                <a:latin typeface="Times New Roman" panose="02020603050405020304" pitchFamily="18" charset="0"/>
                <a:cs typeface="Times New Roman" panose="02020603050405020304" pitchFamily="18" charset="0"/>
              </a:rPr>
              <a:t>: Ensure efficient load balancing among cores. Imbalances in task allocation across cores might lead to underutilization of certain cores while overloading others, impacting overall efficiency. Implementing better load-balancing strategies could improve resource utilization.</a:t>
            </a:r>
          </a:p>
          <a:p>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Profiling and Debugging</a:t>
            </a:r>
            <a:r>
              <a:rPr lang="en-US" sz="1400" dirty="0">
                <a:latin typeface="Times New Roman" panose="02020603050405020304" pitchFamily="18" charset="0"/>
                <a:cs typeface="Times New Roman" panose="02020603050405020304" pitchFamily="18" charset="0"/>
              </a:rPr>
              <a:t>: Conduct thorough profiling and debugging to identify and address bottlenecks or inefficiencies in the parallelized algorithm. Profiling tools can help pinpoint areas where computation is inefficient or where parallelization overhead is high.</a:t>
            </a:r>
          </a:p>
          <a:p>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Parallelization Overhead</a:t>
            </a:r>
            <a:r>
              <a:rPr lang="en-US" sz="1400" dirty="0">
                <a:latin typeface="Times New Roman" panose="02020603050405020304" pitchFamily="18" charset="0"/>
                <a:cs typeface="Times New Roman" panose="02020603050405020304" pitchFamily="18" charset="0"/>
              </a:rPr>
              <a:t>: Evaluate and minimize parallelization overhead. Overheads associated with parallelism, such as communication costs between processes or synchronization delays, might be impacting overall efficiency. Optimizing communication patterns and minimizing synchronization overhead could improve efficiency.</a:t>
            </a:r>
          </a:p>
          <a:p>
            <a:r>
              <a:rPr lang="en-US" sz="1400" dirty="0">
                <a:latin typeface="Times New Roman" panose="02020603050405020304" pitchFamily="18" charset="0"/>
                <a:cs typeface="Times New Roman" panose="02020603050405020304" pitchFamily="18" charset="0"/>
              </a:rPr>
              <a:t>5. </a:t>
            </a:r>
            <a:r>
              <a:rPr lang="en-US" sz="1400" b="1" dirty="0">
                <a:latin typeface="Times New Roman" panose="02020603050405020304" pitchFamily="18" charset="0"/>
                <a:cs typeface="Times New Roman" panose="02020603050405020304" pitchFamily="18" charset="0"/>
              </a:rPr>
              <a:t>Optimized Task Decomposition</a:t>
            </a:r>
            <a:r>
              <a:rPr lang="en-US" sz="1400" dirty="0">
                <a:latin typeface="Times New Roman" panose="02020603050405020304" pitchFamily="18" charset="0"/>
                <a:cs typeface="Times New Roman" panose="02020603050405020304" pitchFamily="18" charset="0"/>
              </a:rPr>
              <a:t>: Assesses how tasks are decomposed and distributed among the cores. Fine-tuning the task decomposition strategy to match the nature of the problem and the available resources could lead to more efficient parallel execution.</a:t>
            </a:r>
          </a:p>
          <a:p>
            <a:r>
              <a:rPr lang="en-US" sz="1400" dirty="0">
                <a:latin typeface="Times New Roman" panose="02020603050405020304" pitchFamily="18" charset="0"/>
                <a:cs typeface="Times New Roman" panose="02020603050405020304" pitchFamily="18" charset="0"/>
              </a:rPr>
              <a:t>6. </a:t>
            </a:r>
            <a:r>
              <a:rPr lang="en-US" sz="1400" b="1" dirty="0">
                <a:latin typeface="Times New Roman" panose="02020603050405020304" pitchFamily="18" charset="0"/>
                <a:cs typeface="Times New Roman" panose="02020603050405020304" pitchFamily="18" charset="0"/>
              </a:rPr>
              <a:t>Parallel Framework Selection</a:t>
            </a:r>
            <a:r>
              <a:rPr lang="en-US" sz="1400" dirty="0">
                <a:latin typeface="Times New Roman" panose="02020603050405020304" pitchFamily="18" charset="0"/>
                <a:cs typeface="Times New Roman" panose="02020603050405020304" pitchFamily="18" charset="0"/>
              </a:rPr>
              <a:t>: Explore alternative parallel computing frameworks or techniques. Depending on the nature of the problem and available resources, different parallelization approaches (e.g., different profiles, parallelization libraries, or frameworks) might yield better efficiency.</a:t>
            </a: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286946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38200" y="1280650"/>
            <a:ext cx="10515600" cy="857250"/>
          </a:xfrm>
        </p:spPr>
        <p:txBody>
          <a:bodyPr>
            <a:normAutofit fontScale="90000"/>
          </a:bodyPr>
          <a:lstStyle/>
          <a:p>
            <a:r>
              <a:rPr lang="en-US" u="sng" dirty="0">
                <a:latin typeface="Times New Roman" panose="02020603050405020304" pitchFamily="18" charset="0"/>
                <a:cs typeface="Times New Roman" panose="02020603050405020304" pitchFamily="18" charset="0"/>
              </a:rPr>
              <a:t>Advantages of Parallelized Genetic Algorithms</a:t>
            </a: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38200" y="2148396"/>
            <a:ext cx="10515600" cy="4028567"/>
          </a:xfrm>
        </p:spPr>
        <p:txBody>
          <a:bodyPr>
            <a:normAutofit/>
          </a:bodyPr>
          <a:lstStyle/>
          <a:p>
            <a:pPr lvl="0"/>
            <a:r>
              <a:rPr lang="en-US" sz="1800" b="1" dirty="0">
                <a:latin typeface="Times New Roman" panose="02020603050405020304" pitchFamily="18" charset="0"/>
                <a:cs typeface="Times New Roman" panose="02020603050405020304" pitchFamily="18" charset="0"/>
              </a:rPr>
              <a:t>Faster Optimization: </a:t>
            </a:r>
            <a:r>
              <a:rPr lang="en-US" sz="1800" dirty="0">
                <a:latin typeface="Times New Roman" panose="02020603050405020304" pitchFamily="18" charset="0"/>
                <a:cs typeface="Times New Roman" panose="02020603050405020304" pitchFamily="18" charset="0"/>
              </a:rPr>
              <a:t>Parallelized genetic algorithms can significantly speed up optimization tasks by distributing the computation workload across multiple processors or machines.</a:t>
            </a:r>
          </a:p>
          <a:p>
            <a:pPr lvl="0"/>
            <a:r>
              <a:rPr lang="en-US" sz="1800" b="1" dirty="0">
                <a:latin typeface="Times New Roman" panose="02020603050405020304" pitchFamily="18" charset="0"/>
                <a:cs typeface="Times New Roman" panose="02020603050405020304" pitchFamily="18" charset="0"/>
              </a:rPr>
              <a:t>Improved Solution Quality &amp; Convergence: </a:t>
            </a:r>
            <a:r>
              <a:rPr lang="en-US" sz="1800" dirty="0">
                <a:latin typeface="Times New Roman" panose="02020603050405020304" pitchFamily="18" charset="0"/>
                <a:cs typeface="Times New Roman" panose="02020603050405020304" pitchFamily="18" charset="0"/>
              </a:rPr>
              <a:t>Parallelization allows for the exploration of a larger search space, increasing the chances of finding better quality solutions to optimization problems and improving convergence.</a:t>
            </a:r>
          </a:p>
          <a:p>
            <a:pPr lvl="0"/>
            <a:r>
              <a:rPr lang="en-US" sz="1800" b="1" dirty="0">
                <a:latin typeface="Times New Roman" panose="02020603050405020304" pitchFamily="18" charset="0"/>
                <a:cs typeface="Times New Roman" panose="02020603050405020304" pitchFamily="18" charset="0"/>
              </a:rPr>
              <a:t>Scalability: </a:t>
            </a:r>
            <a:r>
              <a:rPr lang="en-US" sz="1800" dirty="0">
                <a:latin typeface="Times New Roman" panose="02020603050405020304" pitchFamily="18" charset="0"/>
                <a:cs typeface="Times New Roman" panose="02020603050405020304" pitchFamily="18" charset="0"/>
              </a:rPr>
              <a:t>Parallelized genetic algorithms can easily scale to handle larger optimization problems by adding more processors or machines to the computation.</a:t>
            </a: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152694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38200" y="1222375"/>
            <a:ext cx="10515600" cy="857250"/>
          </a:xfrm>
        </p:spPr>
        <p:txBody>
          <a:bodyPr/>
          <a:lstStyle/>
          <a:p>
            <a:r>
              <a:rPr lang="en-US"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38200" y="2041863"/>
            <a:ext cx="10515600" cy="4028567"/>
          </a:xfrm>
        </p:spPr>
        <p:txBody>
          <a:bodyPr>
            <a:normAutofit fontScale="77500" lnSpcReduction="20000"/>
          </a:bodyPr>
          <a:lstStyle/>
          <a:p>
            <a:pPr lvl="0"/>
            <a:r>
              <a:rPr lang="en-US" dirty="0"/>
              <a:t>In conclusion, the key points discussed highlight the potential of parallelized genetic algorithms in advancing optimization efficiency. By leveraging parallel processing capabilities, genetic algorithms can solve complex optimization problems faster and more effectively even large-scale problems that were previously infeasible.</a:t>
            </a:r>
          </a:p>
          <a:p>
            <a:pPr lvl="0"/>
            <a:r>
              <a:rPr lang="en-US" dirty="0"/>
              <a:t>The demonstrated potential of parallelized Genetic Algorithms highlights their capacity to accelerate optimization tasks by harnessing parallel processing capabilities. It showcases the ability to explore multiple solutions concurrently, aiding in improved convergence and enhanced optimization outcomes.</a:t>
            </a:r>
          </a:p>
          <a:p>
            <a:pPr lvl="0"/>
            <a:r>
              <a:rPr lang="en-US" dirty="0"/>
              <a:t>Optimization in algorithmic parameters, load balancing strategies, and minimizing parallelization overheads presents an avenue to maximize the efficiency of parallelized GAs across diverse core configurations.</a:t>
            </a:r>
          </a:p>
          <a:p>
            <a:pPr lvl="0"/>
            <a:r>
              <a:rPr lang="en-US" dirty="0"/>
              <a:t>The parallelization of genetic algorithms allows for the exploration of multiple solutions simultaneously, enables the utilization of distributed computing resources leading to improved convergence and better optimization results of large-scale problems that were previously infeasible.</a:t>
            </a:r>
          </a:p>
          <a:p>
            <a:pPr lvl="0"/>
            <a:r>
              <a:rPr lang="en-US" dirty="0"/>
              <a:t>In summary, Parallelized Genetic Algorithms possess transformative potential in addressing optimization problems more effectively. While challenges exist, their utilization of distributed computing resources and ability to tackle large-scale problems indicate a paradigm shift in optimization processes, offering scalability, efficiency, and enhanced solution quality.</a:t>
            </a: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389105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C186-6C85-4DD9-A816-53798FF0543E}"/>
              </a:ext>
            </a:extLst>
          </p:cNvPr>
          <p:cNvSpPr>
            <a:spLocks noGrp="1"/>
          </p:cNvSpPr>
          <p:nvPr>
            <p:ph type="title"/>
          </p:nvPr>
        </p:nvSpPr>
        <p:spPr>
          <a:xfrm>
            <a:off x="1451579" y="1154097"/>
            <a:ext cx="9603275" cy="585461"/>
          </a:xfrm>
        </p:spPr>
        <p:txBody>
          <a:bodyPr/>
          <a:lstStyle/>
          <a:p>
            <a:r>
              <a:rPr lang="en-US" b="1" u="sng"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CB8CC8-01E8-4E8D-940D-67B7CA834470}"/>
              </a:ext>
            </a:extLst>
          </p:cNvPr>
          <p:cNvSpPr>
            <a:spLocks noGrp="1"/>
          </p:cNvSpPr>
          <p:nvPr>
            <p:ph idx="1"/>
          </p:nvPr>
        </p:nvSpPr>
        <p:spPr>
          <a:xfrm>
            <a:off x="1451579" y="1864312"/>
            <a:ext cx="10266945" cy="3977195"/>
          </a:xfrm>
        </p:spPr>
        <p:txBody>
          <a:bodyPr>
            <a:normAutofit fontScale="62500" lnSpcReduction="20000"/>
          </a:bodyPr>
          <a:lstStyle/>
          <a:p>
            <a:pPr marL="0" indent="0">
              <a:buNone/>
            </a:pPr>
            <a:r>
              <a:rPr lang="en-US" sz="2600" b="1" u="sng" dirty="0">
                <a:latin typeface="Times New Roman" panose="02020603050405020304" pitchFamily="18" charset="0"/>
                <a:cs typeface="Times New Roman" panose="02020603050405020304" pitchFamily="18" charset="0"/>
              </a:rPr>
              <a:t>1. Books:</a:t>
            </a:r>
          </a:p>
          <a:p>
            <a:r>
              <a:rPr lang="en-US" sz="2600" dirty="0">
                <a:latin typeface="Times New Roman" panose="02020603050405020304" pitchFamily="18" charset="0"/>
                <a:cs typeface="Times New Roman" panose="02020603050405020304" pitchFamily="18" charset="0"/>
              </a:rPr>
              <a:t> ["Genetic Algorithms in Search, Optimization, and Machine Learning" by David E. Goldberg]  (</a:t>
            </a:r>
            <a:r>
              <a:rPr lang="en-US" sz="2600" u="sng" dirty="0">
                <a:latin typeface="Times New Roman" panose="02020603050405020304" pitchFamily="18" charset="0"/>
                <a:cs typeface="Times New Roman" panose="02020603050405020304" pitchFamily="18" charset="0"/>
                <a:hlinkClick r:id="rId2"/>
              </a:rPr>
              <a:t>http://www2.fiit.stuba.sk/~kvasnicka/Free%20books/Goldberg_Genetic_Algorithms_in_Search.pdf</a:t>
            </a:r>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["Parallel Programming: Techniques and Applications Using Networked Workstations and Parallel Computers" by Barry Wilkinson and Michael Allen]( </a:t>
            </a:r>
            <a:r>
              <a:rPr lang="en-US" sz="2600" u="sng" dirty="0">
                <a:latin typeface="Times New Roman" panose="02020603050405020304" pitchFamily="18" charset="0"/>
                <a:cs typeface="Times New Roman" panose="02020603050405020304" pitchFamily="18" charset="0"/>
                <a:hlinkClick r:id="rId3"/>
              </a:rPr>
              <a:t>https://dl.icdst.org/pdfs/files3/6b0ed37cdf2cd9ce301f85f13182bb8b.pdf</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["Introduction to the Theory of Computation" by Michael </a:t>
            </a:r>
            <a:r>
              <a:rPr lang="en-US" sz="2600" dirty="0" err="1">
                <a:latin typeface="Times New Roman" panose="02020603050405020304" pitchFamily="18" charset="0"/>
                <a:cs typeface="Times New Roman" panose="02020603050405020304" pitchFamily="18" charset="0"/>
              </a:rPr>
              <a:t>Sipser</a:t>
            </a:r>
            <a:r>
              <a:rPr lang="en-US" sz="2600" dirty="0">
                <a:latin typeface="Times New Roman" panose="02020603050405020304" pitchFamily="18" charset="0"/>
                <a:cs typeface="Times New Roman" panose="02020603050405020304" pitchFamily="18" charset="0"/>
              </a:rPr>
              <a:t>]( </a:t>
            </a:r>
            <a:r>
              <a:rPr lang="en-US" sz="2600" u="sng" dirty="0">
                <a:latin typeface="Times New Roman" panose="02020603050405020304" pitchFamily="18" charset="0"/>
                <a:cs typeface="Times New Roman" panose="02020603050405020304" pitchFamily="18" charset="0"/>
                <a:hlinkClick r:id="rId4"/>
              </a:rPr>
              <a:t>https://fuuu.be/polytech/INFOF408/Introduction-To-The-Theory-Of-Computation-Michael-Sipser.pdf</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a:t>
            </a:r>
            <a:r>
              <a:rPr lang="en-US" sz="2600" b="1" u="sng" dirty="0">
                <a:latin typeface="Times New Roman" panose="02020603050405020304" pitchFamily="18" charset="0"/>
                <a:cs typeface="Times New Roman" panose="02020603050405020304" pitchFamily="18" charset="0"/>
              </a:rPr>
              <a:t>2.  Research Papers and Journals:</a:t>
            </a:r>
          </a:p>
          <a:p>
            <a:r>
              <a:rPr lang="en-US" sz="2600" dirty="0">
                <a:latin typeface="Times New Roman" panose="02020603050405020304" pitchFamily="18" charset="0"/>
                <a:cs typeface="Times New Roman" panose="02020603050405020304" pitchFamily="18" charset="0"/>
              </a:rPr>
              <a:t>Intelligent Frequency Assignment Algorithm Based on Hybrid Genetic Algorithm (</a:t>
            </a:r>
            <a:r>
              <a:rPr lang="en-US" sz="2600" u="sng" dirty="0">
                <a:latin typeface="Times New Roman" panose="02020603050405020304" pitchFamily="18" charset="0"/>
                <a:cs typeface="Times New Roman" panose="02020603050405020304" pitchFamily="18" charset="0"/>
                <a:hlinkClick r:id="rId5"/>
              </a:rPr>
              <a:t>https://ieeexplore.ieee.org/document/9270430</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ACM Transactions on Parallel Computing: Found on the [ACM Digital Library] (</a:t>
            </a:r>
            <a:r>
              <a:rPr lang="en-US" sz="2600" u="sng" dirty="0">
                <a:latin typeface="Times New Roman" panose="02020603050405020304" pitchFamily="18" charset="0"/>
                <a:cs typeface="Times New Roman" panose="02020603050405020304" pitchFamily="18" charset="0"/>
                <a:hlinkClick r:id="rId6"/>
              </a:rPr>
              <a:t>https://dl.acm.org/doi/pdf/10.1145/3624975</a:t>
            </a:r>
            <a:r>
              <a:rPr lang="en-US" sz="2600" dirty="0">
                <a:latin typeface="Times New Roman" panose="02020603050405020304" pitchFamily="18" charset="0"/>
                <a:cs typeface="Times New Roman" panose="02020603050405020304" pitchFamily="18" charset="0"/>
              </a:rPr>
              <a:t>)</a:t>
            </a:r>
          </a:p>
          <a:p>
            <a:endParaRPr lang="en-US" dirty="0"/>
          </a:p>
        </p:txBody>
      </p:sp>
      <p:pic>
        <p:nvPicPr>
          <p:cNvPr id="4" name="Picture 3">
            <a:extLst>
              <a:ext uri="{FF2B5EF4-FFF2-40B4-BE49-F238E27FC236}">
                <a16:creationId xmlns:a16="http://schemas.microsoft.com/office/drawing/2014/main" id="{E635D57D-55A4-434F-9EFC-09367EB8D0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093" y="234703"/>
            <a:ext cx="5231907" cy="857250"/>
          </a:xfrm>
          <a:prstGeom prst="rect">
            <a:avLst/>
          </a:prstGeom>
        </p:spPr>
      </p:pic>
    </p:spTree>
    <p:extLst>
      <p:ext uri="{BB962C8B-B14F-4D97-AF65-F5344CB8AC3E}">
        <p14:creationId xmlns:p14="http://schemas.microsoft.com/office/powerpoint/2010/main" val="149146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12307" y="1297280"/>
            <a:ext cx="10515600" cy="857250"/>
          </a:xfrm>
        </p:spPr>
        <p:txBody>
          <a:bodyPr>
            <a:normAutofit/>
          </a:bodyPr>
          <a:lstStyle/>
          <a:p>
            <a:r>
              <a:rPr lang="en-US" sz="2800"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12307" y="2229435"/>
            <a:ext cx="10214499" cy="3420447"/>
          </a:xfrm>
        </p:spPr>
        <p:txBody>
          <a:bodyPr>
            <a:normAutofit/>
          </a:bodyPr>
          <a:lstStyle/>
          <a:p>
            <a:r>
              <a:rPr lang="en-US" dirty="0">
                <a:latin typeface="Times New Roman" panose="02020603050405020304" pitchFamily="18" charset="0"/>
                <a:cs typeface="Times New Roman" panose="02020603050405020304" pitchFamily="18" charset="0"/>
              </a:rPr>
              <a:t>Genetic algorithms are search and optimization algorithms inspired by the process of natural selection and genetics. They are used to find approximate solutions to optimization problems.</a:t>
            </a:r>
          </a:p>
          <a:p>
            <a:r>
              <a:rPr lang="en-US" dirty="0">
                <a:latin typeface="Times New Roman" panose="02020603050405020304" pitchFamily="18" charset="0"/>
                <a:cs typeface="Times New Roman" panose="02020603050405020304" pitchFamily="18" charset="0"/>
              </a:rPr>
              <a:t>Genetic algorithm (GA) is one of the most popular stochastic optimization algorithm often used to solve complex large scale optimization problems in various fields.</a:t>
            </a:r>
          </a:p>
          <a:p>
            <a:r>
              <a:rPr lang="en-US" dirty="0">
                <a:latin typeface="Times New Roman" panose="02020603050405020304" pitchFamily="18" charset="0"/>
                <a:cs typeface="Times New Roman" panose="02020603050405020304" pitchFamily="18" charset="0"/>
              </a:rPr>
              <a:t>Genetic Algorithms (GAs) emulate the process of natural selection to solve complex optimization problems.</a:t>
            </a:r>
          </a:p>
          <a:p>
            <a:r>
              <a:rPr lang="en-US" dirty="0">
                <a:latin typeface="Times New Roman" panose="02020603050405020304" pitchFamily="18" charset="0"/>
                <a:cs typeface="Times New Roman" panose="02020603050405020304" pitchFamily="18" charset="0"/>
              </a:rPr>
              <a:t> Parallelizing GAs leverages multiple cores, aiming to expedite the convergence of solutions.</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373199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38200" y="1291146"/>
            <a:ext cx="10515600" cy="857250"/>
          </a:xfrm>
        </p:spPr>
        <p:txBody>
          <a:bodyPr>
            <a:normAutofit fontScale="90000"/>
          </a:bodyPr>
          <a:lstStyle/>
          <a:p>
            <a:r>
              <a:rPr lang="en-US" u="sng" dirty="0">
                <a:latin typeface="Times New Roman" panose="02020603050405020304" pitchFamily="18" charset="0"/>
                <a:cs typeface="Times New Roman" panose="02020603050405020304" pitchFamily="18" charset="0"/>
              </a:rPr>
              <a:t>PURPOSE &amp; SIGNIFICANCE</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38200" y="2148396"/>
            <a:ext cx="10515600" cy="4028567"/>
          </a:xfrm>
        </p:spPr>
        <p:txBody>
          <a:bodyPr>
            <a:normAutofit/>
          </a:bodyPr>
          <a:lstStyle/>
          <a:p>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This study investigates the impact of parallelization on Genetic Algorithms by examining execution times across different core counts, aiming to enhance the efficiency of optimization processes.</a:t>
            </a:r>
          </a:p>
          <a:p>
            <a:r>
              <a:rPr lang="en-US" b="1" dirty="0">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Optimization problems are prevalent in various fields, demanding efficient solutions. Parallelizing GAs could potentially offer substantial time savings and resource optimization.</a:t>
            </a:r>
          </a:p>
          <a:p>
            <a:r>
              <a:rPr lang="en-US" b="1" dirty="0">
                <a:latin typeface="Times New Roman" panose="02020603050405020304" pitchFamily="18" charset="0"/>
                <a:cs typeface="Times New Roman" panose="02020603050405020304" pitchFamily="18" charset="0"/>
              </a:rPr>
              <a:t>Relevance</a:t>
            </a:r>
            <a:r>
              <a:rPr lang="en-US" dirty="0">
                <a:latin typeface="Times New Roman" panose="02020603050405020304" pitchFamily="18" charset="0"/>
                <a:cs typeface="Times New Roman" panose="02020603050405020304" pitchFamily="18" charset="0"/>
              </a:rPr>
              <a:t>: In the era of multi-core processors, harnessing parallel computing capabilities becomes pivotal. Understanding the relationship between core counts and performance aids in optimizing algorithms for speed and efficiency.</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168006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38200" y="1222376"/>
            <a:ext cx="10515600" cy="857250"/>
          </a:xfrm>
        </p:spPr>
        <p:txBody>
          <a:bodyPr/>
          <a:lstStyle/>
          <a:p>
            <a:r>
              <a:rPr lang="en-US" u="sng" dirty="0">
                <a:latin typeface="Times New Roman" panose="02020603050405020304" pitchFamily="18" charset="0"/>
                <a:cs typeface="Times New Roman" panose="02020603050405020304" pitchFamily="18" charset="0"/>
              </a:rPr>
              <a:t>APPLICATION OF Genetic algorithms</a:t>
            </a: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12307" y="2206166"/>
            <a:ext cx="10515600" cy="3615890"/>
          </a:xfrm>
        </p:spPr>
        <p:txBody>
          <a:bodyPr>
            <a:normAutofit/>
          </a:bodyPr>
          <a:lstStyle/>
          <a:p>
            <a:r>
              <a:rPr lang="en-US" b="1" dirty="0">
                <a:latin typeface="Times New Roman" panose="02020603050405020304" pitchFamily="18" charset="0"/>
                <a:cs typeface="Times New Roman" panose="02020603050405020304" pitchFamily="18" charset="0"/>
              </a:rPr>
              <a:t>Engineering Design</a:t>
            </a:r>
            <a:r>
              <a:rPr lang="en-US" dirty="0">
                <a:latin typeface="Times New Roman" panose="02020603050405020304" pitchFamily="18" charset="0"/>
                <a:cs typeface="Times New Roman" panose="02020603050405020304" pitchFamily="18" charset="0"/>
              </a:rPr>
              <a:t>: Genetic algorithms can be used to optimize parameters in engineering design problems, such as finding the optimal shape of an airplane wing.</a:t>
            </a:r>
          </a:p>
          <a:p>
            <a:r>
              <a:rPr lang="en-US" b="1" dirty="0">
                <a:latin typeface="Times New Roman" panose="02020603050405020304" pitchFamily="18" charset="0"/>
                <a:cs typeface="Times New Roman" panose="02020603050405020304" pitchFamily="18" charset="0"/>
              </a:rPr>
              <a:t>Data Mining</a:t>
            </a:r>
            <a:r>
              <a:rPr lang="en-US" dirty="0">
                <a:latin typeface="Times New Roman" panose="02020603050405020304" pitchFamily="18" charset="0"/>
                <a:cs typeface="Times New Roman" panose="02020603050405020304" pitchFamily="18" charset="0"/>
              </a:rPr>
              <a:t>: Genetic algorithms can be applied to data mining tasks, such as feature selection and clustering.</a:t>
            </a:r>
          </a:p>
          <a:p>
            <a:r>
              <a:rPr lang="en-US" b="1" dirty="0">
                <a:latin typeface="Times New Roman" panose="02020603050405020304" pitchFamily="18" charset="0"/>
                <a:cs typeface="Times New Roman" panose="02020603050405020304" pitchFamily="18" charset="0"/>
              </a:rPr>
              <a:t>Robotics</a:t>
            </a:r>
            <a:r>
              <a:rPr lang="en-US" dirty="0">
                <a:latin typeface="Times New Roman" panose="02020603050405020304" pitchFamily="18" charset="0"/>
                <a:cs typeface="Times New Roman" panose="02020603050405020304" pitchFamily="18" charset="0"/>
              </a:rPr>
              <a:t>: Genetic algorithms can be used to optimize the control parameters of robots, such as finding the optimal gait for a walking robot.</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67443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38200" y="1284519"/>
            <a:ext cx="10515600" cy="857250"/>
          </a:xfrm>
        </p:spPr>
        <p:txBody>
          <a:bodyPr>
            <a:normAutofit fontScale="90000"/>
          </a:bodyPr>
          <a:lstStyle/>
          <a:p>
            <a:r>
              <a:rPr lang="en-US" u="sng" dirty="0">
                <a:latin typeface="Times New Roman" panose="02020603050405020304" pitchFamily="18" charset="0"/>
                <a:cs typeface="Times New Roman" panose="02020603050405020304" pitchFamily="18" charset="0"/>
              </a:rPr>
              <a:t> HYPOTHESIS, METHODS, AND TERMINOLOGIES</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38200" y="1926456"/>
            <a:ext cx="10515600" cy="4206120"/>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Hypothesis</a:t>
            </a:r>
            <a:r>
              <a:rPr lang="en-US" dirty="0">
                <a:latin typeface="Times New Roman" panose="02020603050405020304" pitchFamily="18" charset="0"/>
                <a:cs typeface="Times New Roman" panose="02020603050405020304" pitchFamily="18" charset="0"/>
              </a:rPr>
              <a:t>: The hypothesis section states the anticipated outcome or expected relationship that the study aims to verify or refute.  The hypothesis posits a direct correlation between increased core counts and reduced execution times in GAs. It anticipates a linear relationship where more cores lead to faster convergence, reflecting the study's anticipated results.</a:t>
            </a:r>
          </a:p>
          <a:p>
            <a:r>
              <a:rPr lang="en-US" b="1" dirty="0">
                <a:latin typeface="Times New Roman" panose="02020603050405020304" pitchFamily="18" charset="0"/>
                <a:cs typeface="Times New Roman" panose="02020603050405020304" pitchFamily="18" charset="0"/>
              </a:rPr>
              <a:t>Methods</a:t>
            </a:r>
            <a:r>
              <a:rPr lang="en-US" dirty="0">
                <a:latin typeface="Times New Roman" panose="02020603050405020304" pitchFamily="18" charset="0"/>
                <a:cs typeface="Times New Roman" panose="02020603050405020304" pitchFamily="18" charset="0"/>
              </a:rPr>
              <a:t>: The methods section details the approach, tools, and techniques employed to conduct the study or experiment. This segment elaborates on the utilization of MATLAB's Parallel Computing Toolbox to implement the GA. It emphasizes the GA's structure, encompassing selection, crossover, and mutation operations across multiple generations. </a:t>
            </a:r>
          </a:p>
          <a:p>
            <a:r>
              <a:rPr lang="en-US" b="1" dirty="0">
                <a:latin typeface="Times New Roman" panose="02020603050405020304" pitchFamily="18" charset="0"/>
                <a:cs typeface="Times New Roman" panose="02020603050405020304" pitchFamily="18" charset="0"/>
              </a:rPr>
              <a:t>Terminologies</a:t>
            </a:r>
            <a:r>
              <a:rPr lang="en-US" dirty="0">
                <a:latin typeface="Times New Roman" panose="02020603050405020304" pitchFamily="18" charset="0"/>
                <a:cs typeface="Times New Roman" panose="02020603050405020304" pitchFamily="18" charset="0"/>
              </a:rPr>
              <a:t>:  The algorithms and terminologies section clarifies the foundational concepts and specialized terms relevant to the study. This part delves into the specifics of GAs, elucidating concepts like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Populations (sets of potential solutions),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Fitness Functions (evaluating solution quality), and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Genetic Operations (selection, crossover, and mutation) employed in GAs.</a:t>
            </a: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220151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12307" y="1302275"/>
            <a:ext cx="10515600" cy="857250"/>
          </a:xfrm>
        </p:spPr>
        <p:txBody>
          <a:bodyPr>
            <a:normAutofit fontScale="90000"/>
          </a:bodyPr>
          <a:lstStyle/>
          <a:p>
            <a:r>
              <a:rPr lang="en-US" u="sng" dirty="0">
                <a:latin typeface="Times New Roman" panose="02020603050405020304" pitchFamily="18" charset="0"/>
                <a:cs typeface="Times New Roman" panose="02020603050405020304" pitchFamily="18" charset="0"/>
              </a:rPr>
              <a:t>Parallelization Techniques</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38200" y="1944210"/>
            <a:ext cx="10515600" cy="4028567"/>
          </a:xfrm>
        </p:spPr>
        <p:txBody>
          <a:bodyPr/>
          <a:lstStyle/>
          <a:p>
            <a:r>
              <a:rPr lang="en-US" b="1" dirty="0">
                <a:latin typeface="Times New Roman" panose="02020603050405020304" pitchFamily="18" charset="0"/>
                <a:cs typeface="Times New Roman" panose="02020603050405020304" pitchFamily="18" charset="0"/>
              </a:rPr>
              <a:t>Multithreading</a:t>
            </a:r>
          </a:p>
          <a:p>
            <a:pPr marL="0" indent="0">
              <a:buNone/>
            </a:pPr>
            <a:r>
              <a:rPr lang="en-US" dirty="0">
                <a:latin typeface="Times New Roman" panose="02020603050405020304" pitchFamily="18" charset="0"/>
                <a:cs typeface="Times New Roman" panose="02020603050405020304" pitchFamily="18" charset="0"/>
              </a:rPr>
              <a:t>Multithreading involves dividing the genetic algorithm into multiple threads, each of which can be executed concurrently. This allows for parallel processing within a single machine, improving optimization efficiency.</a:t>
            </a:r>
          </a:p>
          <a:p>
            <a:r>
              <a:rPr lang="en-US" b="1" dirty="0">
                <a:latin typeface="Times New Roman" panose="02020603050405020304" pitchFamily="18" charset="0"/>
                <a:cs typeface="Times New Roman" panose="02020603050405020304" pitchFamily="18" charset="0"/>
              </a:rPr>
              <a:t>Distributed Computing</a:t>
            </a:r>
          </a:p>
          <a:p>
            <a:pPr marL="0" indent="0">
              <a:buNone/>
            </a:pPr>
            <a:r>
              <a:rPr lang="en-US" dirty="0">
                <a:latin typeface="Times New Roman" panose="02020603050405020304" pitchFamily="18" charset="0"/>
                <a:cs typeface="Times New Roman" panose="02020603050405020304" pitchFamily="18" charset="0"/>
              </a:rPr>
              <a:t>Distributed computing involves running multiple instances of the genetic algorithm on different machines or processors. This allows for parallel execution and can significantly reduce the optimization time.</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149067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38200" y="1284521"/>
            <a:ext cx="10515600" cy="857250"/>
          </a:xfrm>
        </p:spPr>
        <p:txBody>
          <a:bodyPr>
            <a:normAutofit fontScale="90000"/>
          </a:bodyPr>
          <a:lstStyle/>
          <a:p>
            <a:r>
              <a:rPr lang="en-US" u="sng" dirty="0">
                <a:latin typeface="Times New Roman" panose="02020603050405020304" pitchFamily="18" charset="0"/>
                <a:cs typeface="Times New Roman" panose="02020603050405020304" pitchFamily="18" charset="0"/>
              </a:rPr>
              <a:t>Results and Analysis:</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38200" y="1951391"/>
            <a:ext cx="10515600" cy="3684233"/>
          </a:xfrm>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Execution Times:</a:t>
            </a:r>
          </a:p>
          <a:p>
            <a:r>
              <a:rPr lang="en-US" dirty="0">
                <a:latin typeface="Times New Roman" panose="02020603050405020304" pitchFamily="18" charset="0"/>
                <a:cs typeface="Times New Roman" panose="02020603050405020304" pitchFamily="18" charset="0"/>
              </a:rPr>
              <a:t>2 cores: Execution time: 80.5493s</a:t>
            </a:r>
          </a:p>
          <a:p>
            <a:r>
              <a:rPr lang="en-US" dirty="0">
                <a:latin typeface="Times New Roman" panose="02020603050405020304" pitchFamily="18" charset="0"/>
                <a:cs typeface="Times New Roman" panose="02020603050405020304" pitchFamily="18" charset="0"/>
              </a:rPr>
              <a:t>4 cores: Execution time: 35.7826s</a:t>
            </a:r>
          </a:p>
          <a:p>
            <a:r>
              <a:rPr lang="en-US" dirty="0">
                <a:latin typeface="Times New Roman" panose="02020603050405020304" pitchFamily="18" charset="0"/>
                <a:cs typeface="Times New Roman" panose="02020603050405020304" pitchFamily="18" charset="0"/>
              </a:rPr>
              <a:t>6 cores: Execution time: 39.7006s</a:t>
            </a:r>
          </a:p>
          <a:p>
            <a:r>
              <a:rPr lang="en-US" dirty="0">
                <a:latin typeface="Times New Roman" panose="02020603050405020304" pitchFamily="18" charset="0"/>
                <a:cs typeface="Times New Roman" panose="02020603050405020304" pitchFamily="18" charset="0"/>
              </a:rPr>
              <a:t>8 cores: Execution time: 41.9951s</a:t>
            </a:r>
          </a:p>
          <a:p>
            <a:r>
              <a:rPr lang="en-US" dirty="0">
                <a:latin typeface="Times New Roman" panose="02020603050405020304" pitchFamily="18" charset="0"/>
                <a:cs typeface="Times New Roman" panose="02020603050405020304" pitchFamily="18" charset="0"/>
              </a:rPr>
              <a:t>10 cores: Execution time: 39.8404s</a:t>
            </a:r>
          </a:p>
          <a:p>
            <a:r>
              <a:rPr lang="en-US" dirty="0">
                <a:latin typeface="Times New Roman" panose="02020603050405020304" pitchFamily="18" charset="0"/>
                <a:cs typeface="Times New Roman" panose="02020603050405020304" pitchFamily="18" charset="0"/>
              </a:rPr>
              <a:t>12 cores: Execution time: 39.1971s</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pic>
        <p:nvPicPr>
          <p:cNvPr id="6" name="Picture 5">
            <a:extLst>
              <a:ext uri="{FF2B5EF4-FFF2-40B4-BE49-F238E27FC236}">
                <a16:creationId xmlns:a16="http://schemas.microsoft.com/office/drawing/2014/main" id="{0CB7116A-5101-494B-A179-FC3BF6436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251" y="1958573"/>
            <a:ext cx="6375598" cy="4024978"/>
          </a:xfrm>
          <a:prstGeom prst="rect">
            <a:avLst/>
          </a:prstGeom>
        </p:spPr>
      </p:pic>
    </p:spTree>
    <p:extLst>
      <p:ext uri="{BB962C8B-B14F-4D97-AF65-F5344CB8AC3E}">
        <p14:creationId xmlns:p14="http://schemas.microsoft.com/office/powerpoint/2010/main" val="260803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38200" y="1284521"/>
            <a:ext cx="10515600" cy="857250"/>
          </a:xfrm>
        </p:spPr>
        <p:txBody>
          <a:bodyPr>
            <a:normAutofit fontScale="90000"/>
          </a:bodyPr>
          <a:lstStyle/>
          <a:p>
            <a:r>
              <a:rPr lang="en-US" u="sng" dirty="0">
                <a:latin typeface="Times New Roman" panose="02020603050405020304" pitchFamily="18" charset="0"/>
                <a:cs typeface="Times New Roman" panose="02020603050405020304" pitchFamily="18" charset="0"/>
              </a:rPr>
              <a:t>Efficiency and Speedup Analysis:</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38200" y="1855433"/>
            <a:ext cx="10214499" cy="3968319"/>
          </a:xfrm>
        </p:spPr>
        <p:txBody>
          <a:bodyPr>
            <a:normAutofit/>
          </a:bodyPr>
          <a:lstStyle/>
          <a:p>
            <a:pPr marL="0" indent="0">
              <a:buNone/>
            </a:pPr>
            <a:r>
              <a:rPr lang="en-US" sz="2800" u="sng" dirty="0">
                <a:latin typeface="Times New Roman" panose="02020603050405020304" pitchFamily="18" charset="0"/>
                <a:cs typeface="Times New Roman" panose="02020603050405020304" pitchFamily="18" charset="0"/>
              </a:rPr>
              <a:t>Speedup</a:t>
            </a:r>
            <a:r>
              <a:rPr lang="en-US" dirty="0">
                <a:latin typeface="Times New Roman" panose="02020603050405020304" pitchFamily="18" charset="0"/>
                <a:cs typeface="Times New Roman" panose="02020603050405020304" pitchFamily="18" charset="0"/>
              </a:rPr>
              <a:t>: Speedup measures the relative performance improvement gained by using multiple cores compared to a single core execution.</a:t>
            </a:r>
          </a:p>
          <a:p>
            <a:r>
              <a:rPr lang="en-US" dirty="0">
                <a:latin typeface="Times New Roman" panose="02020603050405020304" pitchFamily="18" charset="0"/>
                <a:cs typeface="Times New Roman" panose="02020603050405020304" pitchFamily="18" charset="0"/>
              </a:rPr>
              <a:t>Speedup (2 cores): 1x (baseline)</a:t>
            </a:r>
          </a:p>
          <a:p>
            <a:r>
              <a:rPr lang="en-US" dirty="0">
                <a:latin typeface="Times New Roman" panose="02020603050405020304" pitchFamily="18" charset="0"/>
                <a:cs typeface="Times New Roman" panose="02020603050405020304" pitchFamily="18" charset="0"/>
              </a:rPr>
              <a:t>Speedup (4 cores): 2.25x</a:t>
            </a:r>
          </a:p>
          <a:p>
            <a:r>
              <a:rPr lang="en-US" dirty="0">
                <a:latin typeface="Times New Roman" panose="02020603050405020304" pitchFamily="18" charset="0"/>
                <a:cs typeface="Times New Roman" panose="02020603050405020304" pitchFamily="18" charset="0"/>
              </a:rPr>
              <a:t>Speedup (6 cores): 2.03x</a:t>
            </a:r>
          </a:p>
          <a:p>
            <a:r>
              <a:rPr lang="en-US" dirty="0">
                <a:latin typeface="Times New Roman" panose="02020603050405020304" pitchFamily="18" charset="0"/>
                <a:cs typeface="Times New Roman" panose="02020603050405020304" pitchFamily="18" charset="0"/>
              </a:rPr>
              <a:t>Speedup (8 cores): 1.92x</a:t>
            </a:r>
          </a:p>
          <a:p>
            <a:r>
              <a:rPr lang="en-US" dirty="0">
                <a:latin typeface="Times New Roman" panose="02020603050405020304" pitchFamily="18" charset="0"/>
                <a:cs typeface="Times New Roman" panose="02020603050405020304" pitchFamily="18" charset="0"/>
              </a:rPr>
              <a:t>Speedup (10 cores): 2.02x</a:t>
            </a:r>
          </a:p>
          <a:p>
            <a:r>
              <a:rPr lang="en-US" dirty="0">
                <a:latin typeface="Times New Roman" panose="02020603050405020304" pitchFamily="18" charset="0"/>
                <a:cs typeface="Times New Roman" panose="02020603050405020304" pitchFamily="18" charset="0"/>
              </a:rPr>
              <a:t>Speedup (12 cores): 2.05x</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181685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53FB-27AB-495E-A0B3-D35F8BCFC412}"/>
              </a:ext>
            </a:extLst>
          </p:cNvPr>
          <p:cNvSpPr>
            <a:spLocks noGrp="1"/>
          </p:cNvSpPr>
          <p:nvPr>
            <p:ph type="title"/>
          </p:nvPr>
        </p:nvSpPr>
        <p:spPr>
          <a:xfrm>
            <a:off x="838200" y="1222375"/>
            <a:ext cx="10515600" cy="857250"/>
          </a:xfrm>
        </p:spPr>
        <p:txBody>
          <a:bodyPr>
            <a:normAutofit fontScale="90000"/>
          </a:bodyPr>
          <a:lstStyle/>
          <a:p>
            <a:r>
              <a:rPr lang="en-US" u="sng" dirty="0">
                <a:latin typeface="Times New Roman" panose="02020603050405020304" pitchFamily="18" charset="0"/>
                <a:cs typeface="Times New Roman" panose="02020603050405020304" pitchFamily="18" charset="0"/>
              </a:rPr>
              <a:t>Efficiency</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B23E5-A313-467D-B533-AD4FAA02850B}"/>
              </a:ext>
            </a:extLst>
          </p:cNvPr>
          <p:cNvSpPr>
            <a:spLocks noGrp="1"/>
          </p:cNvSpPr>
          <p:nvPr>
            <p:ph idx="1"/>
          </p:nvPr>
        </p:nvSpPr>
        <p:spPr>
          <a:xfrm>
            <a:off x="838200" y="1935086"/>
            <a:ext cx="10515600" cy="4172750"/>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Efficiency reflects the ratio of speedup achieved per added core and is calculated as Speedup divided by the number of cores used.</a:t>
            </a:r>
          </a:p>
          <a:p>
            <a:r>
              <a:rPr lang="en-US" sz="2200" dirty="0">
                <a:latin typeface="Times New Roman" panose="02020603050405020304" pitchFamily="18" charset="0"/>
                <a:cs typeface="Times New Roman" panose="02020603050405020304" pitchFamily="18" charset="0"/>
              </a:rPr>
              <a:t>Efficiency (2 cores): 50%</a:t>
            </a:r>
          </a:p>
          <a:p>
            <a:r>
              <a:rPr lang="en-US" sz="2200" dirty="0">
                <a:latin typeface="Times New Roman" panose="02020603050405020304" pitchFamily="18" charset="0"/>
                <a:cs typeface="Times New Roman" panose="02020603050405020304" pitchFamily="18" charset="0"/>
              </a:rPr>
              <a:t>Efficiency (4 cores): 56.25%</a:t>
            </a:r>
          </a:p>
          <a:p>
            <a:r>
              <a:rPr lang="en-US" sz="2200" dirty="0">
                <a:latin typeface="Times New Roman" panose="02020603050405020304" pitchFamily="18" charset="0"/>
                <a:cs typeface="Times New Roman" panose="02020603050405020304" pitchFamily="18" charset="0"/>
              </a:rPr>
              <a:t>Efficiency (6 cores): 33.83%</a:t>
            </a:r>
          </a:p>
          <a:p>
            <a:r>
              <a:rPr lang="en-US" sz="2200" dirty="0">
                <a:latin typeface="Times New Roman" panose="02020603050405020304" pitchFamily="18" charset="0"/>
                <a:cs typeface="Times New Roman" panose="02020603050405020304" pitchFamily="18" charset="0"/>
              </a:rPr>
              <a:t>Efficiency (8 cores): 24%</a:t>
            </a:r>
          </a:p>
          <a:p>
            <a:r>
              <a:rPr lang="en-US" sz="2200" dirty="0">
                <a:latin typeface="Times New Roman" panose="02020603050405020304" pitchFamily="18" charset="0"/>
                <a:cs typeface="Times New Roman" panose="02020603050405020304" pitchFamily="18" charset="0"/>
              </a:rPr>
              <a:t>Efficiency (10 cores): 20.2%</a:t>
            </a:r>
          </a:p>
          <a:p>
            <a:r>
              <a:rPr lang="en-US" sz="2200" dirty="0">
                <a:latin typeface="Times New Roman" panose="02020603050405020304" pitchFamily="18" charset="0"/>
                <a:cs typeface="Times New Roman" panose="02020603050405020304" pitchFamily="18" charset="0"/>
              </a:rPr>
              <a:t>Efficiency (12 cores): 17.08%</a:t>
            </a:r>
          </a:p>
          <a:p>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BFA859-0ED3-4A6B-9700-C66EA0932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5231907" cy="857250"/>
          </a:xfrm>
          <a:prstGeom prst="rect">
            <a:avLst/>
          </a:prstGeom>
        </p:spPr>
      </p:pic>
    </p:spTree>
    <p:extLst>
      <p:ext uri="{BB962C8B-B14F-4D97-AF65-F5344CB8AC3E}">
        <p14:creationId xmlns:p14="http://schemas.microsoft.com/office/powerpoint/2010/main" val="36832423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281</TotalTime>
  <Words>1756</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Times New Roman</vt:lpstr>
      <vt:lpstr>Gallery</vt:lpstr>
      <vt:lpstr>Advancing Optimization Efficiency with Parallelized Genetic Algorithms</vt:lpstr>
      <vt:lpstr>Introduction</vt:lpstr>
      <vt:lpstr>PURPOSE &amp; SIGNIFICANCE </vt:lpstr>
      <vt:lpstr>APPLICATION OF Genetic algorithms</vt:lpstr>
      <vt:lpstr> HYPOTHESIS, METHODS, AND TERMINOLOGIES </vt:lpstr>
      <vt:lpstr>Parallelization Techniques </vt:lpstr>
      <vt:lpstr>Results and Analysis: </vt:lpstr>
      <vt:lpstr>Efficiency and Speedup Analysis: </vt:lpstr>
      <vt:lpstr>Efficiency </vt:lpstr>
      <vt:lpstr>Analysis of Core Counts </vt:lpstr>
      <vt:lpstr>Challenges in Utilizing Additional Cores:</vt:lpstr>
      <vt:lpstr>Potential Scope for Improvement:</vt:lpstr>
      <vt:lpstr>Advantages of Parallelized Genetic Algorithms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Optimization Efficiency with Parallelized Genetic Algorithms</dc:title>
  <dc:creator>User1</dc:creator>
  <cp:lastModifiedBy>User1</cp:lastModifiedBy>
  <cp:revision>20</cp:revision>
  <dcterms:created xsi:type="dcterms:W3CDTF">2023-12-14T04:42:15Z</dcterms:created>
  <dcterms:modified xsi:type="dcterms:W3CDTF">2023-12-15T04:51:39Z</dcterms:modified>
</cp:coreProperties>
</file>