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ce450e378f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ce450e378f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e36b91a4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e36b91a4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e36b91a4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e36b91a4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e36b91a49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e36b91a49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e36b91a4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ce36b91a4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e36b91a49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e36b91a4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450e378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450e378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e3762ed5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e3762ed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e3762ed5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e3762ed5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e450e378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e450e378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e450e378f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e450e378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e450e378f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e450e378f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e450e378f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e450e378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e450e378f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e450e378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69775" y="806325"/>
            <a:ext cx="5017500" cy="1929000"/>
          </a:xfrm>
          <a:prstGeom prst="rect">
            <a:avLst/>
          </a:prstGeom>
          <a:solidFill>
            <a:srgbClr val="0D0D0D"/>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00" b="1" u="sng"/>
              <a:t>Movie Recommendation System</a:t>
            </a:r>
            <a:endParaRPr sz="4000" b="1" u="sng"/>
          </a:p>
        </p:txBody>
      </p:sp>
      <p:sp>
        <p:nvSpPr>
          <p:cNvPr id="135" name="Google Shape;135;p13"/>
          <p:cNvSpPr txBox="1"/>
          <p:nvPr/>
        </p:nvSpPr>
        <p:spPr>
          <a:xfrm>
            <a:off x="5828575" y="3360125"/>
            <a:ext cx="3000000" cy="1368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800" u="sng">
                <a:solidFill>
                  <a:srgbClr val="FFFFFF"/>
                </a:solidFill>
              </a:rPr>
              <a:t>GROUP 30</a:t>
            </a:r>
            <a:endParaRPr sz="1800" u="sng">
              <a:solidFill>
                <a:srgbClr val="FFFFFF"/>
              </a:solidFill>
            </a:endParaRPr>
          </a:p>
          <a:p>
            <a:pPr marL="457200" lvl="0" indent="-317500" algn="l" rtl="0">
              <a:lnSpc>
                <a:spcPct val="115000"/>
              </a:lnSpc>
              <a:spcBef>
                <a:spcPts val="1200"/>
              </a:spcBef>
              <a:spcAft>
                <a:spcPts val="0"/>
              </a:spcAft>
              <a:buClr>
                <a:srgbClr val="FFFFFF"/>
              </a:buClr>
              <a:buSzPts val="1400"/>
              <a:buAutoNum type="arabicPeriod"/>
            </a:pPr>
            <a:r>
              <a:rPr lang="en">
                <a:solidFill>
                  <a:srgbClr val="FFFFFF"/>
                </a:solidFill>
              </a:rPr>
              <a:t>PRERAK PANWAR</a:t>
            </a:r>
            <a:endParaRPr>
              <a:solidFill>
                <a:srgbClr val="FFFFFF"/>
              </a:solidFill>
            </a:endParaRPr>
          </a:p>
          <a:p>
            <a:pPr marL="457200" lvl="0" indent="-317500" algn="l" rtl="0">
              <a:lnSpc>
                <a:spcPct val="115000"/>
              </a:lnSpc>
              <a:spcBef>
                <a:spcPts val="0"/>
              </a:spcBef>
              <a:spcAft>
                <a:spcPts val="0"/>
              </a:spcAft>
              <a:buClr>
                <a:srgbClr val="FFFFFF"/>
              </a:buClr>
              <a:buSzPts val="1400"/>
              <a:buAutoNum type="arabicPeriod"/>
            </a:pPr>
            <a:r>
              <a:rPr lang="en">
                <a:solidFill>
                  <a:srgbClr val="FFFFFF"/>
                </a:solidFill>
              </a:rPr>
              <a:t>JAI SAXENA</a:t>
            </a:r>
            <a:endParaRPr>
              <a:solidFill>
                <a:srgbClr val="FFFFFF"/>
              </a:solidFill>
            </a:endParaRPr>
          </a:p>
          <a:p>
            <a:pPr marL="457200" lvl="0" indent="-317500" algn="l" rtl="0">
              <a:lnSpc>
                <a:spcPct val="115000"/>
              </a:lnSpc>
              <a:spcBef>
                <a:spcPts val="0"/>
              </a:spcBef>
              <a:spcAft>
                <a:spcPts val="0"/>
              </a:spcAft>
              <a:buClr>
                <a:srgbClr val="FFFFFF"/>
              </a:buClr>
              <a:buSzPts val="1400"/>
              <a:buAutoNum type="arabicPeriod"/>
            </a:pPr>
            <a:r>
              <a:rPr lang="en">
                <a:solidFill>
                  <a:srgbClr val="FFFFFF"/>
                </a:solidFill>
              </a:rPr>
              <a:t>Yi Hsiang Hung</a:t>
            </a:r>
            <a:endParaRPr>
              <a:solidFill>
                <a:srgbClr val="FFFFFF"/>
              </a:solidFill>
            </a:endParaRPr>
          </a:p>
        </p:txBody>
      </p:sp>
      <p:pic>
        <p:nvPicPr>
          <p:cNvPr id="3" name="Picture 2" descr="A black background with red text&#10;&#10;Description automatically generated">
            <a:extLst>
              <a:ext uri="{FF2B5EF4-FFF2-40B4-BE49-F238E27FC236}">
                <a16:creationId xmlns:a16="http://schemas.microsoft.com/office/drawing/2014/main" id="{62DBE9B5-0838-0B8D-C30F-2130DF6DA5D5}"/>
              </a:ext>
            </a:extLst>
          </p:cNvPr>
          <p:cNvPicPr>
            <a:picLocks noChangeAspect="1"/>
          </p:cNvPicPr>
          <p:nvPr/>
        </p:nvPicPr>
        <p:blipFill>
          <a:blip r:embed="rId3"/>
          <a:stretch>
            <a:fillRect/>
          </a:stretch>
        </p:blipFill>
        <p:spPr>
          <a:xfrm>
            <a:off x="315425" y="2946296"/>
            <a:ext cx="2677413" cy="1506757"/>
          </a:xfrm>
          <a:prstGeom prst="rect">
            <a:avLst/>
          </a:prstGeom>
        </p:spPr>
      </p:pic>
      <p:pic>
        <p:nvPicPr>
          <p:cNvPr id="5" name="Picture 4" descr="A blue text on a black background&#10;&#10;Description automatically generated">
            <a:extLst>
              <a:ext uri="{FF2B5EF4-FFF2-40B4-BE49-F238E27FC236}">
                <a16:creationId xmlns:a16="http://schemas.microsoft.com/office/drawing/2014/main" id="{8316C995-0785-FDD9-D907-D0EBD3FDA1CB}"/>
              </a:ext>
            </a:extLst>
          </p:cNvPr>
          <p:cNvPicPr>
            <a:picLocks noChangeAspect="1"/>
          </p:cNvPicPr>
          <p:nvPr/>
        </p:nvPicPr>
        <p:blipFill>
          <a:blip r:embed="rId4"/>
          <a:stretch>
            <a:fillRect/>
          </a:stretch>
        </p:blipFill>
        <p:spPr>
          <a:xfrm>
            <a:off x="3129555" y="3011758"/>
            <a:ext cx="2562302" cy="1441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pic>
        <p:nvPicPr>
          <p:cNvPr id="194" name="Google Shape;194;p22"/>
          <p:cNvPicPr preferRelativeResize="0"/>
          <p:nvPr/>
        </p:nvPicPr>
        <p:blipFill>
          <a:blip r:embed="rId3">
            <a:alphaModFix/>
          </a:blip>
          <a:stretch>
            <a:fillRect/>
          </a:stretch>
        </p:blipFill>
        <p:spPr>
          <a:xfrm>
            <a:off x="245790" y="1307850"/>
            <a:ext cx="8652425" cy="301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01225" y="355250"/>
            <a:ext cx="2958900" cy="1031400"/>
          </a:xfrm>
          <a:prstGeom prst="rect">
            <a:avLst/>
          </a:pr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b="1" u="sng"/>
              <a:t>Text Vectorization:</a:t>
            </a:r>
            <a:endParaRPr sz="3000" b="1" u="sng"/>
          </a:p>
        </p:txBody>
      </p:sp>
      <p:sp>
        <p:nvSpPr>
          <p:cNvPr id="200" name="Google Shape;200;p23"/>
          <p:cNvSpPr txBox="1">
            <a:spLocks noGrp="1"/>
          </p:cNvSpPr>
          <p:nvPr>
            <p:ph type="body" idx="1"/>
          </p:nvPr>
        </p:nvSpPr>
        <p:spPr>
          <a:xfrm>
            <a:off x="406175" y="1678650"/>
            <a:ext cx="7930200" cy="327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US" sz="1250" dirty="0">
                <a:solidFill>
                  <a:srgbClr val="0D0D0D"/>
                </a:solidFill>
                <a:highlight>
                  <a:srgbClr val="FFFFFF"/>
                </a:highlight>
                <a:latin typeface="Roboto"/>
                <a:ea typeface="Roboto"/>
                <a:cs typeface="Roboto"/>
                <a:sym typeface="Roboto"/>
              </a:rPr>
              <a:t>Text Vectorization: Text vectorization is the process of converting text data into numerical vectors that machine learning algorithms can understand. It's a crucial step in natural language processing (NLP) tasks where textual data needs to be transformed into a format suitable for mathematical analysis and modeling.</a:t>
            </a:r>
          </a:p>
          <a:p>
            <a:pPr marL="0" lvl="0" indent="0" algn="l" rtl="0">
              <a:lnSpc>
                <a:spcPct val="95000"/>
              </a:lnSpc>
              <a:spcBef>
                <a:spcPts val="0"/>
              </a:spcBef>
              <a:spcAft>
                <a:spcPts val="0"/>
              </a:spcAft>
              <a:buNone/>
            </a:pPr>
            <a:endParaRPr lang="en-US" sz="1250" dirty="0">
              <a:solidFill>
                <a:srgbClr val="0D0D0D"/>
              </a:solidFill>
              <a:highlight>
                <a:srgbClr val="FFFFFF"/>
              </a:highlight>
              <a:latin typeface="Roboto"/>
              <a:ea typeface="Roboto"/>
              <a:cs typeface="Roboto"/>
              <a:sym typeface="Roboto"/>
            </a:endParaRPr>
          </a:p>
          <a:p>
            <a:pPr marL="457200" lvl="0" indent="-307975" algn="l" rtl="0">
              <a:lnSpc>
                <a:spcPct val="95000"/>
              </a:lnSpc>
              <a:spcBef>
                <a:spcPts val="0"/>
              </a:spcBef>
              <a:spcAft>
                <a:spcPts val="0"/>
              </a:spcAft>
              <a:buClr>
                <a:srgbClr val="0D0D0D"/>
              </a:buClr>
              <a:buSzPts val="1250"/>
              <a:buFont typeface="Roboto"/>
              <a:buAutoNum type="arabicPeriod"/>
            </a:pPr>
            <a:r>
              <a:rPr lang="en-US" sz="1250" b="1" u="sng" dirty="0">
                <a:solidFill>
                  <a:srgbClr val="0D0D0D"/>
                </a:solidFill>
                <a:highlight>
                  <a:srgbClr val="FFFFFF"/>
                </a:highlight>
                <a:latin typeface="Roboto"/>
                <a:ea typeface="Roboto"/>
                <a:cs typeface="Roboto"/>
                <a:sym typeface="Roboto"/>
              </a:rPr>
              <a:t>Bag of Words (</a:t>
            </a:r>
            <a:r>
              <a:rPr lang="en-US" sz="1250" b="1" u="sng" dirty="0" err="1">
                <a:solidFill>
                  <a:srgbClr val="0D0D0D"/>
                </a:solidFill>
                <a:highlight>
                  <a:srgbClr val="FFFFFF"/>
                </a:highlight>
                <a:latin typeface="Roboto"/>
                <a:ea typeface="Roboto"/>
                <a:cs typeface="Roboto"/>
                <a:sym typeface="Roboto"/>
              </a:rPr>
              <a:t>BoW</a:t>
            </a:r>
            <a:r>
              <a:rPr lang="en-US" sz="1250" b="1" u="sng" dirty="0">
                <a:solidFill>
                  <a:srgbClr val="0D0D0D"/>
                </a:solidFill>
                <a:highlight>
                  <a:srgbClr val="FFFFFF"/>
                </a:highlight>
                <a:latin typeface="Roboto"/>
                <a:ea typeface="Roboto"/>
                <a:cs typeface="Roboto"/>
                <a:sym typeface="Roboto"/>
              </a:rPr>
              <a:t>):</a:t>
            </a:r>
          </a:p>
          <a:p>
            <a:pPr marL="914400" lvl="1" indent="-307975" algn="l" rtl="0">
              <a:lnSpc>
                <a:spcPct val="95000"/>
              </a:lnSpc>
              <a:spcBef>
                <a:spcPts val="0"/>
              </a:spcBef>
              <a:spcAft>
                <a:spcPts val="0"/>
              </a:spcAft>
              <a:buClr>
                <a:srgbClr val="0D0D0D"/>
              </a:buClr>
              <a:buSzPts val="1250"/>
              <a:buFont typeface="Roboto"/>
              <a:buChar char="●"/>
            </a:pPr>
            <a:r>
              <a:rPr lang="en-US" sz="1250" dirty="0">
                <a:solidFill>
                  <a:srgbClr val="0D0D0D"/>
                </a:solidFill>
                <a:highlight>
                  <a:srgbClr val="FFFFFF"/>
                </a:highlight>
                <a:latin typeface="Roboto"/>
                <a:ea typeface="Roboto"/>
                <a:cs typeface="Roboto"/>
                <a:sym typeface="Roboto"/>
              </a:rPr>
              <a:t>Represents text as a collection of words, disregarding grammar and word order.</a:t>
            </a:r>
          </a:p>
          <a:p>
            <a:pPr marL="914400" lvl="1" indent="-307975" algn="l" rtl="0">
              <a:lnSpc>
                <a:spcPct val="95000"/>
              </a:lnSpc>
              <a:spcBef>
                <a:spcPts val="0"/>
              </a:spcBef>
              <a:spcAft>
                <a:spcPts val="0"/>
              </a:spcAft>
              <a:buClr>
                <a:srgbClr val="0D0D0D"/>
              </a:buClr>
              <a:buSzPts val="1250"/>
              <a:buFont typeface="Roboto"/>
              <a:buChar char="●"/>
            </a:pPr>
            <a:r>
              <a:rPr lang="en-US" sz="1250" dirty="0">
                <a:solidFill>
                  <a:srgbClr val="0D0D0D"/>
                </a:solidFill>
                <a:highlight>
                  <a:srgbClr val="FFFFFF"/>
                </a:highlight>
                <a:latin typeface="Roboto"/>
                <a:ea typeface="Roboto"/>
                <a:cs typeface="Roboto"/>
                <a:sym typeface="Roboto"/>
              </a:rPr>
              <a:t>Each document is represented by a vector where each element corresponds to the frequency of a word in the vocabulary.</a:t>
            </a:r>
          </a:p>
          <a:p>
            <a:pPr marL="914400" lvl="1" indent="-307975" algn="l" rtl="0">
              <a:lnSpc>
                <a:spcPct val="95000"/>
              </a:lnSpc>
              <a:spcBef>
                <a:spcPts val="0"/>
              </a:spcBef>
              <a:spcAft>
                <a:spcPts val="0"/>
              </a:spcAft>
              <a:buClr>
                <a:srgbClr val="0D0D0D"/>
              </a:buClr>
              <a:buSzPts val="1250"/>
              <a:buFont typeface="Roboto"/>
              <a:buChar char="●"/>
            </a:pPr>
            <a:r>
              <a:rPr lang="en-US" sz="1250" dirty="0">
                <a:solidFill>
                  <a:srgbClr val="0D0D0D"/>
                </a:solidFill>
                <a:highlight>
                  <a:srgbClr val="FFFFFF"/>
                </a:highlight>
                <a:latin typeface="Roboto"/>
                <a:ea typeface="Roboto"/>
                <a:cs typeface="Roboto"/>
                <a:sym typeface="Roboto"/>
              </a:rPr>
              <a:t>Widely used for text classification, sentiment analysis, and document similarity tasks.</a:t>
            </a:r>
          </a:p>
          <a:p>
            <a:pPr marL="457200" lvl="0" indent="-307975" algn="l" rtl="0">
              <a:lnSpc>
                <a:spcPct val="95000"/>
              </a:lnSpc>
              <a:spcBef>
                <a:spcPts val="0"/>
              </a:spcBef>
              <a:spcAft>
                <a:spcPts val="0"/>
              </a:spcAft>
              <a:buClr>
                <a:srgbClr val="0D0D0D"/>
              </a:buClr>
              <a:buSzPts val="1250"/>
              <a:buFont typeface="Roboto"/>
              <a:buAutoNum type="arabicPeriod"/>
            </a:pPr>
            <a:r>
              <a:rPr lang="en-US" sz="1250" b="1" u="sng" dirty="0">
                <a:solidFill>
                  <a:srgbClr val="0D0D0D"/>
                </a:solidFill>
                <a:highlight>
                  <a:srgbClr val="FFFFFF"/>
                </a:highlight>
                <a:latin typeface="Roboto"/>
                <a:ea typeface="Roboto"/>
                <a:cs typeface="Roboto"/>
                <a:sym typeface="Roboto"/>
              </a:rPr>
              <a:t>TF-IDF:</a:t>
            </a:r>
          </a:p>
          <a:p>
            <a:pPr marL="914400" lvl="1" indent="-307975" algn="l" rtl="0">
              <a:lnSpc>
                <a:spcPct val="95000"/>
              </a:lnSpc>
              <a:spcBef>
                <a:spcPts val="0"/>
              </a:spcBef>
              <a:spcAft>
                <a:spcPts val="0"/>
              </a:spcAft>
              <a:buClr>
                <a:srgbClr val="0D0D0D"/>
              </a:buClr>
              <a:buSzPts val="1250"/>
              <a:buFont typeface="Roboto"/>
              <a:buChar char="●"/>
            </a:pPr>
            <a:r>
              <a:rPr lang="en-US" sz="1250" dirty="0">
                <a:solidFill>
                  <a:srgbClr val="0D0D0D"/>
                </a:solidFill>
                <a:highlight>
                  <a:srgbClr val="FFFFFF"/>
                </a:highlight>
                <a:latin typeface="Roboto"/>
                <a:ea typeface="Roboto"/>
                <a:cs typeface="Roboto"/>
                <a:sym typeface="Roboto"/>
              </a:rPr>
              <a:t>Measures word importance by considering frequency in a document and rarity across the corpus.</a:t>
            </a:r>
          </a:p>
          <a:p>
            <a:pPr marL="914400" lvl="1" indent="-307975" algn="l" rtl="0">
              <a:lnSpc>
                <a:spcPct val="95000"/>
              </a:lnSpc>
              <a:spcBef>
                <a:spcPts val="0"/>
              </a:spcBef>
              <a:spcAft>
                <a:spcPts val="0"/>
              </a:spcAft>
              <a:buClr>
                <a:srgbClr val="0D0D0D"/>
              </a:buClr>
              <a:buSzPts val="1250"/>
              <a:buFont typeface="Roboto"/>
              <a:buChar char="●"/>
            </a:pPr>
            <a:r>
              <a:rPr lang="en-US" sz="1250" dirty="0">
                <a:solidFill>
                  <a:srgbClr val="0D0D0D"/>
                </a:solidFill>
                <a:highlight>
                  <a:srgbClr val="FFFFFF"/>
                </a:highlight>
                <a:latin typeface="Roboto"/>
                <a:ea typeface="Roboto"/>
                <a:cs typeface="Roboto"/>
                <a:sym typeface="Roboto"/>
              </a:rPr>
              <a:t>Emphasizes words specific to a document while downplaying common words.</a:t>
            </a:r>
          </a:p>
          <a:p>
            <a:pPr marL="457200" lvl="0" indent="-307975" algn="l" rtl="0">
              <a:lnSpc>
                <a:spcPct val="95000"/>
              </a:lnSpc>
              <a:spcBef>
                <a:spcPts val="0"/>
              </a:spcBef>
              <a:spcAft>
                <a:spcPts val="0"/>
              </a:spcAft>
              <a:buClr>
                <a:srgbClr val="0D0D0D"/>
              </a:buClr>
              <a:buSzPts val="1250"/>
              <a:buFont typeface="Roboto"/>
              <a:buAutoNum type="arabicPeriod"/>
            </a:pPr>
            <a:r>
              <a:rPr lang="en-US" sz="1250" b="1" u="sng" dirty="0">
                <a:solidFill>
                  <a:srgbClr val="0D0D0D"/>
                </a:solidFill>
                <a:highlight>
                  <a:srgbClr val="FFFFFF"/>
                </a:highlight>
                <a:latin typeface="Roboto"/>
                <a:ea typeface="Roboto"/>
                <a:cs typeface="Roboto"/>
                <a:sym typeface="Roboto"/>
              </a:rPr>
              <a:t>Word Embeddings:</a:t>
            </a:r>
          </a:p>
          <a:p>
            <a:pPr marL="914400" lvl="1" indent="-307975" algn="l" rtl="0">
              <a:lnSpc>
                <a:spcPct val="95000"/>
              </a:lnSpc>
              <a:spcBef>
                <a:spcPts val="0"/>
              </a:spcBef>
              <a:spcAft>
                <a:spcPts val="0"/>
              </a:spcAft>
              <a:buClr>
                <a:srgbClr val="0D0D0D"/>
              </a:buClr>
              <a:buSzPts val="1250"/>
              <a:buFont typeface="Roboto"/>
              <a:buChar char="●"/>
            </a:pPr>
            <a:r>
              <a:rPr lang="en-US" sz="1250" dirty="0">
                <a:solidFill>
                  <a:srgbClr val="0D0D0D"/>
                </a:solidFill>
                <a:highlight>
                  <a:srgbClr val="FFFFFF"/>
                </a:highlight>
                <a:latin typeface="Roboto"/>
                <a:ea typeface="Roboto"/>
                <a:cs typeface="Roboto"/>
                <a:sym typeface="Roboto"/>
              </a:rPr>
              <a:t>Maps words to dense vectors capturing semantic relationships.</a:t>
            </a:r>
          </a:p>
          <a:p>
            <a:pPr marL="914400" lvl="1" indent="-307975" algn="l" rtl="0">
              <a:lnSpc>
                <a:spcPct val="95000"/>
              </a:lnSpc>
              <a:spcBef>
                <a:spcPts val="0"/>
              </a:spcBef>
              <a:spcAft>
                <a:spcPts val="0"/>
              </a:spcAft>
              <a:buClr>
                <a:srgbClr val="0D0D0D"/>
              </a:buClr>
              <a:buSzPts val="1250"/>
              <a:buFont typeface="Roboto"/>
              <a:buChar char="●"/>
            </a:pPr>
            <a:r>
              <a:rPr lang="en-US" sz="1250" dirty="0">
                <a:solidFill>
                  <a:srgbClr val="0D0D0D"/>
                </a:solidFill>
                <a:highlight>
                  <a:srgbClr val="FFFFFF"/>
                </a:highlight>
                <a:latin typeface="Roboto"/>
                <a:ea typeface="Roboto"/>
                <a:cs typeface="Roboto"/>
                <a:sym typeface="Roboto"/>
              </a:rPr>
              <a:t>Represents words in a continuous vector space for NLP tasks like sentiment analysis and language understanding.</a:t>
            </a:r>
          </a:p>
          <a:p>
            <a:pPr marL="0" lvl="0" indent="0" algn="l" rtl="0">
              <a:lnSpc>
                <a:spcPct val="95000"/>
              </a:lnSpc>
              <a:spcBef>
                <a:spcPts val="0"/>
              </a:spcBef>
              <a:spcAft>
                <a:spcPts val="1200"/>
              </a:spcAft>
              <a:buNone/>
            </a:pPr>
            <a:endParaRPr sz="1250" dirty="0"/>
          </a:p>
        </p:txBody>
      </p:sp>
      <p:pic>
        <p:nvPicPr>
          <p:cNvPr id="201" name="Google Shape;201;p23"/>
          <p:cNvPicPr preferRelativeResize="0"/>
          <p:nvPr/>
        </p:nvPicPr>
        <p:blipFill>
          <a:blip r:embed="rId3">
            <a:alphaModFix/>
          </a:blip>
          <a:stretch>
            <a:fillRect/>
          </a:stretch>
        </p:blipFill>
        <p:spPr>
          <a:xfrm>
            <a:off x="4572000" y="165050"/>
            <a:ext cx="3764374" cy="151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59000" y="605500"/>
            <a:ext cx="2467800" cy="659100"/>
          </a:xfrm>
          <a:prstGeom prst="rect">
            <a:avLst/>
          </a:prstGeom>
          <a:solidFill>
            <a:srgbClr val="0D0D0D"/>
          </a:solidFill>
        </p:spPr>
        <p:txBody>
          <a:bodyPr spcFirstLastPara="1" wrap="square" lIns="91425" tIns="91425" rIns="91425" bIns="91425" anchor="t" anchorCtr="0">
            <a:normAutofit/>
          </a:bodyPr>
          <a:lstStyle/>
          <a:p>
            <a:pPr marL="0" lvl="0" indent="0" algn="l" rtl="0">
              <a:spcBef>
                <a:spcPts val="0"/>
              </a:spcBef>
              <a:spcAft>
                <a:spcPts val="0"/>
              </a:spcAft>
              <a:buNone/>
            </a:pPr>
            <a:r>
              <a:rPr lang="en" sz="3000" b="1" u="sng"/>
              <a:t>Stemming:</a:t>
            </a:r>
            <a:endParaRPr sz="3000" b="1" u="sng"/>
          </a:p>
        </p:txBody>
      </p:sp>
      <p:sp>
        <p:nvSpPr>
          <p:cNvPr id="207" name="Google Shape;207;p24"/>
          <p:cNvSpPr txBox="1">
            <a:spLocks noGrp="1"/>
          </p:cNvSpPr>
          <p:nvPr>
            <p:ph type="body" idx="1"/>
          </p:nvPr>
        </p:nvSpPr>
        <p:spPr>
          <a:xfrm>
            <a:off x="311700" y="1720375"/>
            <a:ext cx="8520600" cy="3163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018"/>
              <a:buFont typeface="Arial"/>
              <a:buNone/>
            </a:pPr>
            <a:r>
              <a:rPr lang="en" sz="1400">
                <a:solidFill>
                  <a:srgbClr val="0D0D0D"/>
                </a:solidFill>
                <a:highlight>
                  <a:srgbClr val="FFFFFF"/>
                </a:highlight>
                <a:latin typeface="Roboto"/>
                <a:ea typeface="Roboto"/>
                <a:cs typeface="Roboto"/>
                <a:sym typeface="Roboto"/>
              </a:rPr>
              <a:t>Stemming is like simplifying words down to their basic form, called the "stem." It chops off the ends of words to get to the root or base form. For example, if you have words like "running," "ran," and "runs," stemming will reduce them all to "run."</a:t>
            </a:r>
            <a:endParaRPr sz="1400">
              <a:solidFill>
                <a:srgbClr val="0D0D0D"/>
              </a:solidFill>
              <a:highlight>
                <a:srgbClr val="FFFFFF"/>
              </a:highlight>
              <a:latin typeface="Roboto"/>
              <a:ea typeface="Roboto"/>
              <a:cs typeface="Roboto"/>
              <a:sym typeface="Roboto"/>
            </a:endParaRPr>
          </a:p>
          <a:p>
            <a:pPr marL="0" lvl="0" indent="0" algn="l" rtl="0">
              <a:lnSpc>
                <a:spcPct val="95000"/>
              </a:lnSpc>
              <a:spcBef>
                <a:spcPts val="1500"/>
              </a:spcBef>
              <a:spcAft>
                <a:spcPts val="0"/>
              </a:spcAft>
              <a:buClr>
                <a:schemeClr val="dk1"/>
              </a:buClr>
              <a:buSzPts val="1018"/>
              <a:buFont typeface="Arial"/>
              <a:buNone/>
            </a:pPr>
            <a:r>
              <a:rPr lang="en" sz="1400">
                <a:solidFill>
                  <a:srgbClr val="0D0D0D"/>
                </a:solidFill>
                <a:highlight>
                  <a:srgbClr val="FFFFFF"/>
                </a:highlight>
                <a:latin typeface="Roboto"/>
                <a:ea typeface="Roboto"/>
                <a:cs typeface="Roboto"/>
                <a:sym typeface="Roboto"/>
              </a:rPr>
              <a:t>Here’s a simple example:</a:t>
            </a:r>
            <a:endParaRPr sz="1400">
              <a:solidFill>
                <a:srgbClr val="0D0D0D"/>
              </a:solidFill>
              <a:highlight>
                <a:srgbClr val="FFFFFF"/>
              </a:highlight>
              <a:latin typeface="Roboto"/>
              <a:ea typeface="Roboto"/>
              <a:cs typeface="Roboto"/>
              <a:sym typeface="Roboto"/>
            </a:endParaRPr>
          </a:p>
          <a:p>
            <a:pPr marL="457200" lvl="0" indent="-317500" algn="l" rtl="0">
              <a:lnSpc>
                <a:spcPct val="95000"/>
              </a:lnSpc>
              <a:spcBef>
                <a:spcPts val="150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Original Words: running, ran, runs</a:t>
            </a:r>
            <a:endParaRPr sz="1400">
              <a:solidFill>
                <a:srgbClr val="0D0D0D"/>
              </a:solidFill>
              <a:highlight>
                <a:srgbClr val="FFFFFF"/>
              </a:highlight>
              <a:latin typeface="Roboto"/>
              <a:ea typeface="Roboto"/>
              <a:cs typeface="Roboto"/>
              <a:sym typeface="Roboto"/>
            </a:endParaRPr>
          </a:p>
          <a:p>
            <a:pPr marL="457200" lvl="0" indent="-317500" algn="l" rtl="0">
              <a:lnSpc>
                <a:spcPct val="95000"/>
              </a:lnSpc>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Stemmed Words: run, run, run</a:t>
            </a:r>
            <a:endParaRPr sz="1400">
              <a:solidFill>
                <a:srgbClr val="0D0D0D"/>
              </a:solidFill>
              <a:highlight>
                <a:srgbClr val="FFFFFF"/>
              </a:highlight>
              <a:latin typeface="Roboto"/>
              <a:ea typeface="Roboto"/>
              <a:cs typeface="Roboto"/>
              <a:sym typeface="Roboto"/>
            </a:endParaRPr>
          </a:p>
          <a:p>
            <a:pPr marL="457200" lvl="0" indent="0" algn="l" rtl="0">
              <a:lnSpc>
                <a:spcPct val="95000"/>
              </a:lnSpc>
              <a:spcBef>
                <a:spcPts val="1200"/>
              </a:spcBef>
              <a:spcAft>
                <a:spcPts val="0"/>
              </a:spcAft>
              <a:buNone/>
            </a:pPr>
            <a:endParaRPr sz="1400">
              <a:solidFill>
                <a:srgbClr val="0D0D0D"/>
              </a:solidFill>
              <a:highlight>
                <a:srgbClr val="FFFFFF"/>
              </a:highlight>
              <a:latin typeface="Roboto"/>
              <a:ea typeface="Roboto"/>
              <a:cs typeface="Roboto"/>
              <a:sym typeface="Roboto"/>
            </a:endParaRPr>
          </a:p>
          <a:p>
            <a:pPr marL="0" lvl="0" indent="0" algn="l" rtl="0">
              <a:lnSpc>
                <a:spcPct val="95000"/>
              </a:lnSpc>
              <a:spcBef>
                <a:spcPts val="1500"/>
              </a:spcBef>
              <a:spcAft>
                <a:spcPts val="0"/>
              </a:spcAft>
              <a:buClr>
                <a:schemeClr val="dk1"/>
              </a:buClr>
              <a:buSzPts val="1018"/>
              <a:buFont typeface="Arial"/>
              <a:buNone/>
            </a:pPr>
            <a:r>
              <a:rPr lang="en" sz="1400">
                <a:solidFill>
                  <a:srgbClr val="0D0D0D"/>
                </a:solidFill>
                <a:highlight>
                  <a:srgbClr val="FFFFFF"/>
                </a:highlight>
                <a:latin typeface="Roboto"/>
                <a:ea typeface="Roboto"/>
                <a:cs typeface="Roboto"/>
                <a:sym typeface="Roboto"/>
              </a:rPr>
              <a:t>Stemming is handy because it reduces different forms of the same word to a common base, which can help in tasks like text analysis, where you want to treat similar words the same way.</a:t>
            </a:r>
            <a:endParaRPr sz="140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1200"/>
              </a:spcAft>
              <a:buSzPts val="1018"/>
              <a:buNone/>
            </a:pPr>
            <a:endParaRPr sz="1400"/>
          </a:p>
        </p:txBody>
      </p:sp>
      <p:pic>
        <p:nvPicPr>
          <p:cNvPr id="208" name="Google Shape;208;p24"/>
          <p:cNvPicPr preferRelativeResize="0"/>
          <p:nvPr/>
        </p:nvPicPr>
        <p:blipFill>
          <a:blip r:embed="rId3">
            <a:alphaModFix/>
          </a:blip>
          <a:stretch>
            <a:fillRect/>
          </a:stretch>
        </p:blipFill>
        <p:spPr>
          <a:xfrm>
            <a:off x="4448798" y="172913"/>
            <a:ext cx="3685475" cy="1524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547775"/>
            <a:ext cx="3507300" cy="717000"/>
          </a:xfrm>
          <a:prstGeom prst="rect">
            <a:avLst/>
          </a:prstGeom>
          <a:solidFill>
            <a:srgbClr val="0D0D0D"/>
          </a:solidFill>
        </p:spPr>
        <p:txBody>
          <a:bodyPr spcFirstLastPara="1" wrap="square" lIns="91425" tIns="91425" rIns="91425" bIns="91425" anchor="t" anchorCtr="0">
            <a:normAutofit/>
          </a:bodyPr>
          <a:lstStyle/>
          <a:p>
            <a:pPr marL="0" lvl="0" indent="0" algn="l" rtl="0">
              <a:spcBef>
                <a:spcPts val="0"/>
              </a:spcBef>
              <a:spcAft>
                <a:spcPts val="0"/>
              </a:spcAft>
              <a:buNone/>
            </a:pPr>
            <a:r>
              <a:rPr lang="en" sz="3000" b="1" u="sng"/>
              <a:t>Cosine Distance:</a:t>
            </a:r>
            <a:endParaRPr sz="3000" b="1" u="sng"/>
          </a:p>
        </p:txBody>
      </p:sp>
      <p:sp>
        <p:nvSpPr>
          <p:cNvPr id="214" name="Google Shape;214;p25"/>
          <p:cNvSpPr txBox="1">
            <a:spLocks noGrp="1"/>
          </p:cNvSpPr>
          <p:nvPr>
            <p:ph type="body" idx="1"/>
          </p:nvPr>
        </p:nvSpPr>
        <p:spPr>
          <a:xfrm>
            <a:off x="1297500" y="1567550"/>
            <a:ext cx="7038900" cy="1004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400">
                <a:solidFill>
                  <a:srgbClr val="0D0D0D"/>
                </a:solidFill>
                <a:highlight>
                  <a:srgbClr val="FFFFFF"/>
                </a:highlight>
                <a:latin typeface="Roboto"/>
                <a:ea typeface="Roboto"/>
                <a:cs typeface="Roboto"/>
                <a:sym typeface="Roboto"/>
              </a:rPr>
              <a:t>The cosine distance formula measures the similarity between two vectors by calculating the cosine of the angle between them. It's commonly used in various fields such as text analysis, recommendation systems, and image processing.</a:t>
            </a:r>
            <a:endParaRPr sz="1500"/>
          </a:p>
        </p:txBody>
      </p:sp>
      <p:pic>
        <p:nvPicPr>
          <p:cNvPr id="215" name="Google Shape;215;p25"/>
          <p:cNvPicPr preferRelativeResize="0"/>
          <p:nvPr/>
        </p:nvPicPr>
        <p:blipFill>
          <a:blip r:embed="rId3">
            <a:alphaModFix/>
          </a:blip>
          <a:stretch>
            <a:fillRect/>
          </a:stretch>
        </p:blipFill>
        <p:spPr>
          <a:xfrm>
            <a:off x="637175" y="2571750"/>
            <a:ext cx="4052249" cy="2321725"/>
          </a:xfrm>
          <a:prstGeom prst="rect">
            <a:avLst/>
          </a:prstGeom>
          <a:noFill/>
          <a:ln>
            <a:noFill/>
          </a:ln>
        </p:spPr>
      </p:pic>
      <p:pic>
        <p:nvPicPr>
          <p:cNvPr id="216" name="Google Shape;216;p25"/>
          <p:cNvPicPr preferRelativeResize="0"/>
          <p:nvPr/>
        </p:nvPicPr>
        <p:blipFill>
          <a:blip r:embed="rId4">
            <a:alphaModFix/>
          </a:blip>
          <a:stretch>
            <a:fillRect/>
          </a:stretch>
        </p:blipFill>
        <p:spPr>
          <a:xfrm>
            <a:off x="4841825" y="2571750"/>
            <a:ext cx="4149775" cy="232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1201125" y="509225"/>
            <a:ext cx="3796200" cy="688200"/>
          </a:xfrm>
          <a:prstGeom prst="rect">
            <a:avLst/>
          </a:prstGeom>
          <a:solidFill>
            <a:srgbClr val="0D0D0D"/>
          </a:solidFill>
        </p:spPr>
        <p:txBody>
          <a:bodyPr spcFirstLastPara="1" wrap="square" lIns="91425" tIns="91425" rIns="91425" bIns="91425" anchor="t" anchorCtr="0">
            <a:normAutofit/>
          </a:bodyPr>
          <a:lstStyle/>
          <a:p>
            <a:pPr marL="0" lvl="0" indent="0" algn="l" rtl="0">
              <a:spcBef>
                <a:spcPts val="0"/>
              </a:spcBef>
              <a:spcAft>
                <a:spcPts val="0"/>
              </a:spcAft>
              <a:buNone/>
            </a:pPr>
            <a:r>
              <a:rPr lang="en" sz="3000" b="1" u="sng"/>
              <a:t>Website Creation:</a:t>
            </a:r>
            <a:endParaRPr sz="3000" b="1" u="sng"/>
          </a:p>
        </p:txBody>
      </p:sp>
      <p:sp>
        <p:nvSpPr>
          <p:cNvPr id="222" name="Google Shape;222;p26"/>
          <p:cNvSpPr txBox="1">
            <a:spLocks noGrp="1"/>
          </p:cNvSpPr>
          <p:nvPr>
            <p:ph type="body" idx="1"/>
          </p:nvPr>
        </p:nvSpPr>
        <p:spPr>
          <a:xfrm>
            <a:off x="367675" y="1442425"/>
            <a:ext cx="7968600" cy="35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solidFill>
                  <a:srgbClr val="0D0D0D"/>
                </a:solidFill>
                <a:highlight>
                  <a:srgbClr val="FFFFFF"/>
                </a:highlight>
                <a:latin typeface="Roboto"/>
                <a:ea typeface="Roboto"/>
                <a:cs typeface="Roboto"/>
                <a:sym typeface="Roboto"/>
              </a:rPr>
              <a:t>Pickle and .pkl files:</a:t>
            </a:r>
            <a:endParaRPr sz="1400" b="1" u="sng">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400" b="1" u="sng">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0D0D0D"/>
                </a:solidFill>
                <a:highlight>
                  <a:srgbClr val="FFFFFF"/>
                </a:highlight>
                <a:latin typeface="Roboto"/>
                <a:ea typeface="Roboto"/>
                <a:cs typeface="Roboto"/>
                <a:sym typeface="Roboto"/>
              </a:rPr>
              <a:t>1-Serialization: Pickle serializes Python objects into .pkl files for storage or transmission.</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0D0D0D"/>
                </a:solidFill>
                <a:highlight>
                  <a:srgbClr val="FFFFFF"/>
                </a:highlight>
                <a:latin typeface="Roboto"/>
                <a:ea typeface="Roboto"/>
                <a:cs typeface="Roboto"/>
                <a:sym typeface="Roboto"/>
              </a:rPr>
              <a:t>2-Usage: Commonly used for saving/loading machine learning models and complex data structures.</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400">
                <a:solidFill>
                  <a:srgbClr val="0D0D0D"/>
                </a:solidFill>
                <a:highlight>
                  <a:srgbClr val="FFFFFF"/>
                </a:highlight>
                <a:latin typeface="Roboto"/>
                <a:ea typeface="Roboto"/>
                <a:cs typeface="Roboto"/>
                <a:sym typeface="Roboto"/>
              </a:rPr>
              <a:t>3-File Format: When you save an object using Pickle, it creates a binary file with the .pkl </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0D0D0D"/>
                </a:solidFill>
                <a:highlight>
                  <a:srgbClr val="FFFFFF"/>
                </a:highlight>
                <a:latin typeface="Roboto"/>
                <a:ea typeface="Roboto"/>
                <a:cs typeface="Roboto"/>
                <a:sym typeface="Roboto"/>
              </a:rPr>
              <a:t>extension, which contains the serialized data of the object.</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400" b="1" u="sng">
                <a:solidFill>
                  <a:srgbClr val="0D0D0D"/>
                </a:solidFill>
                <a:highlight>
                  <a:srgbClr val="FFFFFF"/>
                </a:highlight>
                <a:latin typeface="Roboto"/>
                <a:ea typeface="Roboto"/>
                <a:cs typeface="Roboto"/>
                <a:sym typeface="Roboto"/>
              </a:rPr>
              <a:t>Streamlit:</a:t>
            </a:r>
            <a:endParaRPr sz="1400" b="1" u="sng">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400" b="1" u="sng">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0D0D0D"/>
                </a:solidFill>
                <a:highlight>
                  <a:srgbClr val="FFFFFF"/>
                </a:highlight>
                <a:latin typeface="Roboto"/>
                <a:ea typeface="Roboto"/>
                <a:cs typeface="Roboto"/>
                <a:sym typeface="Roboto"/>
              </a:rPr>
              <a:t>1-Web Apps: Streamlit creates interactive web apps directly from Python scripts.</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0D0D0D"/>
                </a:solidFill>
                <a:highlight>
                  <a:srgbClr val="FFFFFF"/>
                </a:highlight>
                <a:latin typeface="Roboto"/>
                <a:ea typeface="Roboto"/>
                <a:cs typeface="Roboto"/>
                <a:sym typeface="Roboto"/>
              </a:rPr>
              <a:t>2-Simplicity: Easy web app development without needing HTML/CSS/JS knowledge.</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0D0D0D"/>
                </a:solidFill>
                <a:highlight>
                  <a:srgbClr val="FFFFFF"/>
                </a:highlight>
                <a:latin typeface="Roboto"/>
                <a:ea typeface="Roboto"/>
                <a:cs typeface="Roboto"/>
                <a:sym typeface="Roboto"/>
              </a:rPr>
              <a:t>3-Widgets: Provides widgets for interactive elements like sliders, buttons, and plots.</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0D0D0D"/>
                </a:solidFill>
                <a:highlight>
                  <a:srgbClr val="FFFFFF"/>
                </a:highlight>
                <a:latin typeface="Roboto"/>
                <a:ea typeface="Roboto"/>
                <a:cs typeface="Roboto"/>
                <a:sym typeface="Roboto"/>
              </a:rPr>
              <a:t>4-Deployment: Apps can be deployed locally, on cloud services, or via Streamlit Sharing.</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sz="1400"/>
          </a:p>
        </p:txBody>
      </p:sp>
      <p:pic>
        <p:nvPicPr>
          <p:cNvPr id="223" name="Google Shape;223;p26"/>
          <p:cNvPicPr preferRelativeResize="0"/>
          <p:nvPr/>
        </p:nvPicPr>
        <p:blipFill>
          <a:blip r:embed="rId3">
            <a:alphaModFix/>
          </a:blip>
          <a:stretch>
            <a:fillRect/>
          </a:stretch>
        </p:blipFill>
        <p:spPr>
          <a:xfrm>
            <a:off x="6951350" y="509225"/>
            <a:ext cx="1645925" cy="1313800"/>
          </a:xfrm>
          <a:prstGeom prst="rect">
            <a:avLst/>
          </a:prstGeom>
          <a:noFill/>
          <a:ln>
            <a:noFill/>
          </a:ln>
        </p:spPr>
      </p:pic>
      <p:pic>
        <p:nvPicPr>
          <p:cNvPr id="224" name="Google Shape;224;p26"/>
          <p:cNvPicPr preferRelativeResize="0"/>
          <p:nvPr/>
        </p:nvPicPr>
        <p:blipFill>
          <a:blip r:embed="rId4">
            <a:alphaModFix/>
          </a:blip>
          <a:stretch>
            <a:fillRect/>
          </a:stretch>
        </p:blipFill>
        <p:spPr>
          <a:xfrm>
            <a:off x="5286175" y="509225"/>
            <a:ext cx="1371563" cy="131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2079144" y="834550"/>
            <a:ext cx="3712056" cy="914100"/>
          </a:xfrm>
          <a:prstGeom prst="rect">
            <a:avLst/>
          </a:prstGeom>
          <a:solidFill>
            <a:srgbClr val="0D0D0D"/>
          </a:solidFill>
        </p:spPr>
        <p:txBody>
          <a:bodyPr spcFirstLastPara="1" wrap="square" lIns="91425" tIns="91425" rIns="91425" bIns="91425" anchor="t" anchorCtr="0">
            <a:normAutofit/>
          </a:bodyPr>
          <a:lstStyle/>
          <a:p>
            <a:pPr marL="0" lvl="0" indent="0" algn="l" rtl="0">
              <a:spcBef>
                <a:spcPts val="0"/>
              </a:spcBef>
              <a:spcAft>
                <a:spcPts val="0"/>
              </a:spcAft>
              <a:buNone/>
            </a:pPr>
            <a:r>
              <a:rPr lang="en" sz="4500" b="1" u="sng" dirty="0"/>
              <a:t>Questions?</a:t>
            </a:r>
            <a:endParaRPr sz="4500" b="1" u="sng" dirty="0"/>
          </a:p>
        </p:txBody>
      </p:sp>
      <p:pic>
        <p:nvPicPr>
          <p:cNvPr id="230" name="Google Shape;230;p27"/>
          <p:cNvPicPr preferRelativeResize="0"/>
          <p:nvPr/>
        </p:nvPicPr>
        <p:blipFill>
          <a:blip r:embed="rId3">
            <a:alphaModFix/>
          </a:blip>
          <a:stretch>
            <a:fillRect/>
          </a:stretch>
        </p:blipFill>
        <p:spPr>
          <a:xfrm>
            <a:off x="1677699" y="1871150"/>
            <a:ext cx="4790008" cy="29610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104050" y="132150"/>
            <a:ext cx="4935900" cy="84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AGENDA</a:t>
            </a:r>
            <a:endParaRPr u="sng"/>
          </a:p>
        </p:txBody>
      </p:sp>
      <p:sp>
        <p:nvSpPr>
          <p:cNvPr id="141" name="Google Shape;141;p14"/>
          <p:cNvSpPr txBox="1">
            <a:spLocks noGrp="1"/>
          </p:cNvSpPr>
          <p:nvPr>
            <p:ph type="subTitle" idx="1"/>
          </p:nvPr>
        </p:nvSpPr>
        <p:spPr>
          <a:xfrm>
            <a:off x="3028725" y="1119375"/>
            <a:ext cx="5151000" cy="34413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AutoNum type="arabicPeriod"/>
            </a:pPr>
            <a:r>
              <a:rPr lang="en" sz="2500"/>
              <a:t>INTRODUCTION</a:t>
            </a:r>
            <a:endParaRPr sz="2500"/>
          </a:p>
          <a:p>
            <a:pPr marL="457200" lvl="0" indent="-387350" algn="l" rtl="0">
              <a:spcBef>
                <a:spcPts val="0"/>
              </a:spcBef>
              <a:spcAft>
                <a:spcPts val="0"/>
              </a:spcAft>
              <a:buSzPts val="2500"/>
              <a:buAutoNum type="arabicPeriod"/>
            </a:pPr>
            <a:r>
              <a:rPr lang="en" sz="2500"/>
              <a:t>PROJECT FLOW</a:t>
            </a:r>
            <a:endParaRPr sz="2500"/>
          </a:p>
          <a:p>
            <a:pPr marL="457200" lvl="0" indent="-387350" algn="l" rtl="0">
              <a:spcBef>
                <a:spcPts val="0"/>
              </a:spcBef>
              <a:spcAft>
                <a:spcPts val="0"/>
              </a:spcAft>
              <a:buSzPts val="2500"/>
              <a:buAutoNum type="arabicPeriod"/>
            </a:pPr>
            <a:r>
              <a:rPr lang="en" sz="2500"/>
              <a:t>DATASET</a:t>
            </a:r>
            <a:endParaRPr sz="2500"/>
          </a:p>
          <a:p>
            <a:pPr marL="457200" lvl="0" indent="-387350" algn="l" rtl="0">
              <a:spcBef>
                <a:spcPts val="0"/>
              </a:spcBef>
              <a:spcAft>
                <a:spcPts val="0"/>
              </a:spcAft>
              <a:buSzPts val="2500"/>
              <a:buAutoNum type="arabicPeriod"/>
            </a:pPr>
            <a:r>
              <a:rPr lang="en" sz="2500"/>
              <a:t>DATA PREPROCESSING</a:t>
            </a:r>
            <a:endParaRPr sz="2500"/>
          </a:p>
          <a:p>
            <a:pPr marL="457200" lvl="0" indent="-387350" algn="l" rtl="0">
              <a:spcBef>
                <a:spcPts val="0"/>
              </a:spcBef>
              <a:spcAft>
                <a:spcPts val="0"/>
              </a:spcAft>
              <a:buSzPts val="2500"/>
              <a:buAutoNum type="arabicPeriod"/>
            </a:pPr>
            <a:r>
              <a:rPr lang="en" sz="2500"/>
              <a:t>MODEL EXPLANATION</a:t>
            </a:r>
            <a:endParaRPr sz="2500"/>
          </a:p>
          <a:p>
            <a:pPr marL="457200" lvl="0" indent="-387350" algn="l" rtl="0">
              <a:spcBef>
                <a:spcPts val="0"/>
              </a:spcBef>
              <a:spcAft>
                <a:spcPts val="0"/>
              </a:spcAft>
              <a:buSzPts val="2500"/>
              <a:buAutoNum type="arabicPeriod"/>
            </a:pPr>
            <a:r>
              <a:rPr lang="en" sz="2500"/>
              <a:t>WEBSITE (MODEL DEMO)</a:t>
            </a:r>
            <a:endParaRPr sz="2500"/>
          </a:p>
        </p:txBody>
      </p:sp>
      <p:pic>
        <p:nvPicPr>
          <p:cNvPr id="2" name="Picture 1" descr="A black background with red text&#10;&#10;Description automatically generated">
            <a:extLst>
              <a:ext uri="{FF2B5EF4-FFF2-40B4-BE49-F238E27FC236}">
                <a16:creationId xmlns:a16="http://schemas.microsoft.com/office/drawing/2014/main" id="{7BEA9442-B182-4A24-5A0B-C38E1E2B005B}"/>
              </a:ext>
            </a:extLst>
          </p:cNvPr>
          <p:cNvPicPr>
            <a:picLocks noChangeAspect="1"/>
          </p:cNvPicPr>
          <p:nvPr/>
        </p:nvPicPr>
        <p:blipFill>
          <a:blip r:embed="rId3"/>
          <a:stretch>
            <a:fillRect/>
          </a:stretch>
        </p:blipFill>
        <p:spPr>
          <a:xfrm>
            <a:off x="293122" y="2923993"/>
            <a:ext cx="2677413" cy="1506757"/>
          </a:xfrm>
          <a:prstGeom prst="rect">
            <a:avLst/>
          </a:prstGeom>
        </p:spPr>
      </p:pic>
      <p:pic>
        <p:nvPicPr>
          <p:cNvPr id="3" name="Picture 2" descr="A blue text on a black background&#10;&#10;Description automatically generated">
            <a:extLst>
              <a:ext uri="{FF2B5EF4-FFF2-40B4-BE49-F238E27FC236}">
                <a16:creationId xmlns:a16="http://schemas.microsoft.com/office/drawing/2014/main" id="{0BBE040A-FB3E-6F67-57DE-DC9E8E4E7B7C}"/>
              </a:ext>
            </a:extLst>
          </p:cNvPr>
          <p:cNvPicPr>
            <a:picLocks noChangeAspect="1"/>
          </p:cNvPicPr>
          <p:nvPr/>
        </p:nvPicPr>
        <p:blipFill>
          <a:blip r:embed="rId4"/>
          <a:stretch>
            <a:fillRect/>
          </a:stretch>
        </p:blipFill>
        <p:spPr>
          <a:xfrm>
            <a:off x="6251896" y="52968"/>
            <a:ext cx="2562302" cy="1441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38080" y="11527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56250"/>
              <a:buFont typeface="Arial"/>
              <a:buNone/>
            </a:pPr>
            <a:r>
              <a:rPr lang="en" sz="1955" b="1" u="sng" dirty="0"/>
              <a:t>INTRODUCTION</a:t>
            </a:r>
            <a:endParaRPr sz="1955" b="1" u="sng" dirty="0"/>
          </a:p>
          <a:p>
            <a:pPr marL="0" lvl="0" indent="0" algn="l" rtl="0">
              <a:spcBef>
                <a:spcPts val="1200"/>
              </a:spcBef>
              <a:spcAft>
                <a:spcPts val="0"/>
              </a:spcAft>
              <a:buNone/>
            </a:pPr>
            <a:endParaRPr dirty="0"/>
          </a:p>
        </p:txBody>
      </p:sp>
      <p:sp>
        <p:nvSpPr>
          <p:cNvPr id="147" name="Google Shape;147;p15"/>
          <p:cNvSpPr txBox="1">
            <a:spLocks noGrp="1"/>
          </p:cNvSpPr>
          <p:nvPr>
            <p:ph type="body" idx="1"/>
          </p:nvPr>
        </p:nvSpPr>
        <p:spPr>
          <a:xfrm>
            <a:off x="311700" y="613425"/>
            <a:ext cx="8520600" cy="44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Arial"/>
              <a:buAutoNum type="arabicPeriod"/>
            </a:pPr>
            <a:r>
              <a:rPr lang="en" sz="1500" b="1">
                <a:solidFill>
                  <a:srgbClr val="FFFFFF"/>
                </a:solidFill>
                <a:latin typeface="Arial"/>
                <a:ea typeface="Arial"/>
                <a:cs typeface="Arial"/>
                <a:sym typeface="Arial"/>
              </a:rPr>
              <a:t>End-to-End Project</a:t>
            </a:r>
            <a:r>
              <a:rPr lang="en">
                <a:solidFill>
                  <a:srgbClr val="FFFFFF"/>
                </a:solidFill>
                <a:latin typeface="Arial"/>
                <a:ea typeface="Arial"/>
                <a:cs typeface="Arial"/>
                <a:sym typeface="Arial"/>
              </a:rPr>
              <a:t>: Our project involves a complete process from start to finish. We've begun by selecting a movie database and then proceeded to build and train a model to function as a recommender system.</a:t>
            </a:r>
            <a:endParaRPr>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AutoNum type="arabicPeriod"/>
            </a:pPr>
            <a:r>
              <a:rPr lang="en" sz="1500" b="1">
                <a:solidFill>
                  <a:srgbClr val="FFFFFF"/>
                </a:solidFill>
                <a:latin typeface="Arial"/>
                <a:ea typeface="Arial"/>
                <a:cs typeface="Arial"/>
                <a:sym typeface="Arial"/>
              </a:rPr>
              <a:t>Recommender System Overview</a:t>
            </a:r>
            <a:r>
              <a:rPr lang="en">
                <a:solidFill>
                  <a:srgbClr val="FFFFFF"/>
                </a:solidFill>
                <a:latin typeface="Arial"/>
                <a:ea typeface="Arial"/>
                <a:cs typeface="Arial"/>
                <a:sym typeface="Arial"/>
              </a:rPr>
              <a:t>: A Recommender system is a form of machine learning that utilizes data to assist in predicting and narrowing down choices among a vast array of options. It's particularly helpful when faced with an overwhelming number of choices, such as scrolling through hundreds or thousands of movies.</a:t>
            </a:r>
            <a:endParaRPr>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AutoNum type="arabicPeriod"/>
            </a:pPr>
            <a:r>
              <a:rPr lang="en" sz="1500" b="1">
                <a:solidFill>
                  <a:srgbClr val="FFFFFF"/>
                </a:solidFill>
                <a:latin typeface="Arial"/>
                <a:ea typeface="Arial"/>
                <a:cs typeface="Arial"/>
                <a:sym typeface="Arial"/>
              </a:rPr>
              <a:t>Content-Based Recommendations</a:t>
            </a:r>
            <a:r>
              <a:rPr lang="en">
                <a:solidFill>
                  <a:srgbClr val="FFFFFF"/>
                </a:solidFill>
                <a:latin typeface="Arial"/>
                <a:ea typeface="Arial"/>
                <a:cs typeface="Arial"/>
                <a:sym typeface="Arial"/>
              </a:rPr>
              <a:t>: Our model focuses on content-based recommendations. By analyzing the movie content that users have been browsing or watching, it provides personalized suggestions, acting as a personal movie assistant. This tailored approach aims to keep users engaged by offering them relevant content, potentially leading to subscriptions to monthly or yearly plans.</a:t>
            </a:r>
            <a:endParaRPr>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AutoNum type="arabicPeriod"/>
            </a:pPr>
            <a:r>
              <a:rPr lang="en" sz="1500" b="1">
                <a:solidFill>
                  <a:srgbClr val="FFFFFF"/>
                </a:solidFill>
                <a:latin typeface="Arial"/>
                <a:ea typeface="Arial"/>
                <a:cs typeface="Arial"/>
                <a:sym typeface="Arial"/>
              </a:rPr>
              <a:t>Industry Influence and User Experience</a:t>
            </a:r>
            <a:r>
              <a:rPr lang="en">
                <a:solidFill>
                  <a:srgbClr val="FFFFFF"/>
                </a:solidFill>
                <a:latin typeface="Arial"/>
                <a:ea typeface="Arial"/>
                <a:cs typeface="Arial"/>
                <a:sym typeface="Arial"/>
              </a:rPr>
              <a:t>: Major online movie platforms like Netflix and Prime Video heavily rely on recommender systems to retain users and boost subscriptions. By tailoring recommendations, these platforms make it easier for users to discover content they love, thereby enhancing their movie-watching experience. Our model contributes to this e-commerce ecosystem by providing users with more options based on their viewing preferences, enriching their overall experience and encouraging return visits.</a:t>
            </a:r>
            <a:endParaRPr>
              <a:solidFill>
                <a:srgbClr val="FFFFFF"/>
              </a:solidFill>
              <a:latin typeface="Arial"/>
              <a:ea typeface="Arial"/>
              <a:cs typeface="Arial"/>
              <a:sym typeface="Arial"/>
            </a:endParaRPr>
          </a:p>
          <a:p>
            <a:pPr marL="0" lvl="0" indent="0" algn="l" rtl="0">
              <a:spcBef>
                <a:spcPts val="1200"/>
              </a:spcBef>
              <a:spcAft>
                <a:spcPts val="1200"/>
              </a:spcAft>
              <a:buNone/>
            </a:pPr>
            <a:endParaRPr b="1">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721150" y="3176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u="sng"/>
              <a:t>Project Flow</a:t>
            </a:r>
            <a:endParaRPr sz="3400"/>
          </a:p>
        </p:txBody>
      </p:sp>
      <p:sp>
        <p:nvSpPr>
          <p:cNvPr id="153" name="Google Shape;153;p16"/>
          <p:cNvSpPr txBox="1">
            <a:spLocks noGrp="1"/>
          </p:cNvSpPr>
          <p:nvPr>
            <p:ph type="body" idx="1"/>
          </p:nvPr>
        </p:nvSpPr>
        <p:spPr>
          <a:xfrm>
            <a:off x="355200" y="722075"/>
            <a:ext cx="8520600" cy="43497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solidFill>
                  <a:srgbClr val="FFFFFF"/>
                </a:solidFill>
              </a:rPr>
              <a:t>DATA </a:t>
            </a:r>
            <a:r>
              <a:rPr lang="en" dirty="0">
                <a:solidFill>
                  <a:srgbClr val="FFFFFF"/>
                </a:solidFill>
                <a:latin typeface="Arial"/>
                <a:ea typeface="Arial"/>
                <a:cs typeface="Arial"/>
                <a:sym typeface="Arial"/>
              </a:rPr>
              <a:t>→</a:t>
            </a:r>
            <a:r>
              <a:rPr lang="en" dirty="0">
                <a:solidFill>
                  <a:srgbClr val="FFFFFF"/>
                </a:solidFill>
              </a:rPr>
              <a:t>  PREPROCESSING </a:t>
            </a:r>
            <a:r>
              <a:rPr lang="en" dirty="0">
                <a:solidFill>
                  <a:srgbClr val="FFFFFF"/>
                </a:solidFill>
                <a:latin typeface="Arial"/>
                <a:ea typeface="Arial"/>
                <a:cs typeface="Arial"/>
                <a:sym typeface="Arial"/>
              </a:rPr>
              <a:t>→ </a:t>
            </a:r>
            <a:r>
              <a:rPr lang="en" dirty="0">
                <a:solidFill>
                  <a:srgbClr val="FFFFFF"/>
                </a:solidFill>
              </a:rPr>
              <a:t>CREATE A MODEL </a:t>
            </a:r>
            <a:r>
              <a:rPr lang="en" dirty="0">
                <a:solidFill>
                  <a:srgbClr val="FFFFFF"/>
                </a:solidFill>
                <a:latin typeface="Arial"/>
                <a:ea typeface="Arial"/>
                <a:cs typeface="Arial"/>
                <a:sym typeface="Arial"/>
              </a:rPr>
              <a:t>→ </a:t>
            </a:r>
            <a:r>
              <a:rPr lang="en" dirty="0">
                <a:solidFill>
                  <a:srgbClr val="FFFFFF"/>
                </a:solidFill>
              </a:rPr>
              <a:t>TRAIN MODEL </a:t>
            </a:r>
            <a:r>
              <a:rPr lang="en" dirty="0">
                <a:solidFill>
                  <a:srgbClr val="FFFFFF"/>
                </a:solidFill>
                <a:latin typeface="Arial"/>
                <a:ea typeface="Arial"/>
                <a:cs typeface="Arial"/>
                <a:sym typeface="Arial"/>
              </a:rPr>
              <a:t>→ </a:t>
            </a:r>
            <a:r>
              <a:rPr lang="en" dirty="0">
                <a:solidFill>
                  <a:srgbClr val="FFFFFF"/>
                </a:solidFill>
              </a:rPr>
              <a:t>MOVIE RECOMMENDER SYSTEM</a:t>
            </a:r>
            <a:endParaRPr dirty="0">
              <a:solidFill>
                <a:srgbClr val="FFFFFF"/>
              </a:solidFill>
            </a:endParaRPr>
          </a:p>
          <a:p>
            <a:pPr marL="0" lvl="0" indent="0" algn="l" rtl="0">
              <a:spcBef>
                <a:spcPts val="1200"/>
              </a:spcBef>
              <a:spcAft>
                <a:spcPts val="0"/>
              </a:spcAft>
              <a:buNone/>
            </a:pPr>
            <a:endParaRPr sz="1200" dirty="0">
              <a:solidFill>
                <a:srgbClr val="FFFFFF"/>
              </a:solidFill>
            </a:endParaRPr>
          </a:p>
          <a:p>
            <a:pPr marL="0" lvl="0" indent="0" algn="l" rtl="0">
              <a:spcBef>
                <a:spcPts val="1200"/>
              </a:spcBef>
              <a:spcAft>
                <a:spcPts val="0"/>
              </a:spcAft>
              <a:buNone/>
            </a:pPr>
            <a:endParaRPr sz="1200" dirty="0">
              <a:solidFill>
                <a:srgbClr val="FFFFFF"/>
              </a:solidFill>
            </a:endParaRPr>
          </a:p>
          <a:p>
            <a:pPr marL="0" lvl="0" indent="0" algn="l" rtl="0">
              <a:spcBef>
                <a:spcPts val="1200"/>
              </a:spcBef>
              <a:spcAft>
                <a:spcPts val="0"/>
              </a:spcAft>
              <a:buNone/>
            </a:pPr>
            <a:endParaRPr sz="1200" dirty="0">
              <a:solidFill>
                <a:srgbClr val="FFFFFF"/>
              </a:solidFill>
            </a:endParaRPr>
          </a:p>
          <a:p>
            <a:pPr marL="0" lvl="0" indent="0" algn="l" rtl="0">
              <a:spcBef>
                <a:spcPts val="1200"/>
              </a:spcBef>
              <a:spcAft>
                <a:spcPts val="0"/>
              </a:spcAft>
              <a:buNone/>
            </a:pPr>
            <a:r>
              <a:rPr lang="en" sz="1200" dirty="0">
                <a:solidFill>
                  <a:srgbClr val="FFFFFF"/>
                </a:solidFill>
                <a:latin typeface="Times New Roman"/>
                <a:ea typeface="Times New Roman"/>
                <a:cs typeface="Times New Roman"/>
                <a:sym typeface="Times New Roman"/>
              </a:rPr>
              <a:t> </a:t>
            </a:r>
            <a:endParaRPr sz="1200" dirty="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sz="1200" b="1" u="sng" dirty="0">
              <a:solidFill>
                <a:srgbClr val="FFFFFF"/>
              </a:solidFill>
            </a:endParaRPr>
          </a:p>
          <a:p>
            <a:pPr marL="0" lvl="0" indent="0" algn="l" rtl="0">
              <a:spcBef>
                <a:spcPts val="1200"/>
              </a:spcBef>
              <a:spcAft>
                <a:spcPts val="0"/>
              </a:spcAft>
              <a:buNone/>
            </a:pPr>
            <a:endParaRPr sz="1200" b="1" u="sng" dirty="0">
              <a:solidFill>
                <a:srgbClr val="FFFFFF"/>
              </a:solidFill>
            </a:endParaRPr>
          </a:p>
          <a:p>
            <a:pPr marL="0" lvl="0" indent="0" algn="l" rtl="0">
              <a:spcBef>
                <a:spcPts val="1200"/>
              </a:spcBef>
              <a:spcAft>
                <a:spcPts val="0"/>
              </a:spcAft>
              <a:buNone/>
            </a:pPr>
            <a:endParaRPr sz="1200" b="1" u="sng" dirty="0">
              <a:solidFill>
                <a:srgbClr val="FFFFFF"/>
              </a:solidFill>
            </a:endParaRPr>
          </a:p>
          <a:p>
            <a:pPr marL="0" lvl="0" indent="0" algn="l" rtl="0">
              <a:spcBef>
                <a:spcPts val="1200"/>
              </a:spcBef>
              <a:spcAft>
                <a:spcPts val="0"/>
              </a:spcAft>
              <a:buNone/>
            </a:pPr>
            <a:endParaRPr sz="1800" b="1" u="sng" dirty="0">
              <a:solidFill>
                <a:srgbClr val="FFFFFF"/>
              </a:solidFill>
            </a:endParaRPr>
          </a:p>
          <a:p>
            <a:pPr marL="0" lvl="0" indent="0" algn="l" rtl="0">
              <a:spcBef>
                <a:spcPts val="1200"/>
              </a:spcBef>
              <a:spcAft>
                <a:spcPts val="1200"/>
              </a:spcAft>
              <a:buNone/>
            </a:pPr>
            <a:r>
              <a:rPr lang="en" sz="1800" b="1" u="sng" dirty="0">
                <a:solidFill>
                  <a:srgbClr val="FFFFFF"/>
                </a:solidFill>
              </a:rPr>
              <a:t>DATASET: </a:t>
            </a:r>
            <a:r>
              <a:rPr lang="en" sz="1800" b="1" dirty="0">
                <a:solidFill>
                  <a:srgbClr val="FFFFFF"/>
                </a:solidFill>
              </a:rPr>
              <a:t> </a:t>
            </a:r>
            <a:r>
              <a:rPr lang="en" sz="1800" dirty="0">
                <a:solidFill>
                  <a:srgbClr val="FFFFFF"/>
                </a:solidFill>
              </a:rPr>
              <a:t>TMDB 5000 movie dataset from Kaggle </a:t>
            </a:r>
            <a:endParaRPr sz="1800" dirty="0">
              <a:solidFill>
                <a:schemeClr val="dk1"/>
              </a:solidFill>
            </a:endParaRPr>
          </a:p>
        </p:txBody>
      </p:sp>
      <p:pic>
        <p:nvPicPr>
          <p:cNvPr id="154" name="Google Shape;154;p16"/>
          <p:cNvPicPr preferRelativeResize="0"/>
          <p:nvPr/>
        </p:nvPicPr>
        <p:blipFill>
          <a:blip r:embed="rId3">
            <a:alphaModFix/>
          </a:blip>
          <a:stretch>
            <a:fillRect/>
          </a:stretch>
        </p:blipFill>
        <p:spPr>
          <a:xfrm>
            <a:off x="-1" y="1231725"/>
            <a:ext cx="9144001" cy="303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60" name="Google Shape;160;p17"/>
          <p:cNvSpPr txBox="1">
            <a:spLocks noGrp="1"/>
          </p:cNvSpPr>
          <p:nvPr>
            <p:ph type="body" idx="1"/>
          </p:nvPr>
        </p:nvSpPr>
        <p:spPr>
          <a:xfrm>
            <a:off x="406175" y="1678650"/>
            <a:ext cx="7930200" cy="32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50" dirty="0"/>
              <a:t>A process of cleaning, transforming, and preparing the raw data before it is used for machine learning or analysis.</a:t>
            </a:r>
            <a:endParaRPr sz="125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250" dirty="0">
              <a:solidFill>
                <a:srgbClr val="0D0D0D"/>
              </a:solidFill>
              <a:highlight>
                <a:srgbClr val="FFFFFF"/>
              </a:highlight>
              <a:latin typeface="Roboto"/>
              <a:ea typeface="Roboto"/>
              <a:cs typeface="Roboto"/>
              <a:sym typeface="Roboto"/>
            </a:endParaRPr>
          </a:p>
          <a:p>
            <a:pPr marL="0" marR="0" indent="0">
              <a:lnSpc>
                <a:spcPct val="107000"/>
              </a:lnSpc>
              <a:spcBef>
                <a:spcPts val="0"/>
              </a:spcBef>
              <a:spcAft>
                <a:spcPts val="800"/>
              </a:spcAft>
              <a:buNone/>
            </a:pPr>
            <a:r>
              <a:rPr lang="en-US" sz="125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Cleaning:</a:t>
            </a:r>
            <a:endParaRPr lang="en-US" sz="125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5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Removing errors and inconsistencies from data.                   </a:t>
            </a:r>
            <a:endParaRPr lang="en-US" sz="125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25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Transforming:</a:t>
            </a:r>
            <a:endParaRPr lang="en-US" sz="125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5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Converting data into a usable format.</a:t>
            </a:r>
            <a:endParaRPr lang="en-US" sz="1250" dirty="0">
              <a:effectLst/>
              <a:latin typeface="Aptos" panose="020B0004020202020204" pitchFamily="34" charset="0"/>
              <a:ea typeface="Aptos" panose="020B0004020202020204" pitchFamily="34" charset="0"/>
              <a:cs typeface="Times New Roman" panose="02020603050405020304" pitchFamily="18" charset="0"/>
            </a:endParaRPr>
          </a:p>
          <a:p>
            <a:pPr marL="457200" lvl="0" indent="0" algn="l" rtl="0">
              <a:lnSpc>
                <a:spcPct val="95000"/>
              </a:lnSpc>
              <a:spcBef>
                <a:spcPts val="0"/>
              </a:spcBef>
              <a:spcAft>
                <a:spcPts val="0"/>
              </a:spcAft>
              <a:buNone/>
            </a:pPr>
            <a:endParaRPr sz="125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1200"/>
              </a:spcAft>
              <a:buNone/>
            </a:pPr>
            <a:endParaRPr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66" name="Google Shape;166;p18"/>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Cleaning</a:t>
            </a:r>
            <a:endParaRPr sz="1300">
              <a:solidFill>
                <a:schemeClr val="lt1"/>
              </a:solidFill>
              <a:latin typeface="Lato"/>
              <a:ea typeface="Lato"/>
              <a:cs typeface="Lato"/>
              <a:sym typeface="Lato"/>
            </a:endParaRPr>
          </a:p>
        </p:txBody>
      </p:sp>
      <p:pic>
        <p:nvPicPr>
          <p:cNvPr id="167" name="Google Shape;167;p18"/>
          <p:cNvPicPr preferRelativeResize="0"/>
          <p:nvPr/>
        </p:nvPicPr>
        <p:blipFill>
          <a:blip r:embed="rId3">
            <a:alphaModFix/>
          </a:blip>
          <a:stretch>
            <a:fillRect/>
          </a:stretch>
        </p:blipFill>
        <p:spPr>
          <a:xfrm>
            <a:off x="1046512" y="1706825"/>
            <a:ext cx="7290526" cy="3122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73" name="Google Shape;173;p19"/>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Transforming</a:t>
            </a:r>
            <a:endParaRPr sz="1300">
              <a:solidFill>
                <a:schemeClr val="lt1"/>
              </a:solidFill>
              <a:latin typeface="Lato"/>
              <a:ea typeface="Lato"/>
              <a:cs typeface="Lato"/>
              <a:sym typeface="Lato"/>
            </a:endParaRPr>
          </a:p>
        </p:txBody>
      </p:sp>
      <p:pic>
        <p:nvPicPr>
          <p:cNvPr id="174" name="Google Shape;174;p19"/>
          <p:cNvPicPr preferRelativeResize="0"/>
          <p:nvPr/>
        </p:nvPicPr>
        <p:blipFill>
          <a:blip r:embed="rId3">
            <a:alphaModFix/>
          </a:blip>
          <a:stretch>
            <a:fillRect/>
          </a:stretch>
        </p:blipFill>
        <p:spPr>
          <a:xfrm>
            <a:off x="808150" y="1928275"/>
            <a:ext cx="7527698" cy="271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80" name="Google Shape;180;p20"/>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Transforming</a:t>
            </a:r>
            <a:endParaRPr sz="1300">
              <a:solidFill>
                <a:schemeClr val="lt1"/>
              </a:solidFill>
              <a:latin typeface="Lato"/>
              <a:ea typeface="Lato"/>
              <a:cs typeface="Lato"/>
              <a:sym typeface="Lato"/>
            </a:endParaRPr>
          </a:p>
        </p:txBody>
      </p:sp>
      <p:pic>
        <p:nvPicPr>
          <p:cNvPr id="181" name="Google Shape;181;p20"/>
          <p:cNvPicPr preferRelativeResize="0"/>
          <p:nvPr/>
        </p:nvPicPr>
        <p:blipFill>
          <a:blip r:embed="rId3">
            <a:alphaModFix/>
          </a:blip>
          <a:stretch>
            <a:fillRect/>
          </a:stretch>
        </p:blipFill>
        <p:spPr>
          <a:xfrm>
            <a:off x="1327863" y="1732978"/>
            <a:ext cx="6488275" cy="332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87" name="Google Shape;187;p21"/>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Transforming</a:t>
            </a:r>
            <a:endParaRPr sz="1300">
              <a:solidFill>
                <a:schemeClr val="lt1"/>
              </a:solidFill>
              <a:latin typeface="Lato"/>
              <a:ea typeface="Lato"/>
              <a:cs typeface="Lato"/>
              <a:sym typeface="Lato"/>
            </a:endParaRPr>
          </a:p>
        </p:txBody>
      </p:sp>
      <p:pic>
        <p:nvPicPr>
          <p:cNvPr id="188" name="Google Shape;188;p21"/>
          <p:cNvPicPr preferRelativeResize="0"/>
          <p:nvPr/>
        </p:nvPicPr>
        <p:blipFill>
          <a:blip r:embed="rId3">
            <a:alphaModFix/>
          </a:blip>
          <a:stretch>
            <a:fillRect/>
          </a:stretch>
        </p:blipFill>
        <p:spPr>
          <a:xfrm>
            <a:off x="653688" y="1725223"/>
            <a:ext cx="7836624" cy="30339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800</Words>
  <Application>Microsoft Office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Lato</vt:lpstr>
      <vt:lpstr>Montserrat</vt:lpstr>
      <vt:lpstr>Times New Roman</vt:lpstr>
      <vt:lpstr>Aptos</vt:lpstr>
      <vt:lpstr>Roboto</vt:lpstr>
      <vt:lpstr>Focus</vt:lpstr>
      <vt:lpstr>Movie Recommendation System</vt:lpstr>
      <vt:lpstr>AGENDA</vt:lpstr>
      <vt:lpstr>INTRODUCTION </vt:lpstr>
      <vt:lpstr>Project Flow</vt:lpstr>
      <vt:lpstr>Data Preprocessing</vt:lpstr>
      <vt:lpstr>Data Preprocessing</vt:lpstr>
      <vt:lpstr>Data Preprocessing</vt:lpstr>
      <vt:lpstr>Data Preprocessing</vt:lpstr>
      <vt:lpstr>Data Preprocessing</vt:lpstr>
      <vt:lpstr>Data Preprocessing</vt:lpstr>
      <vt:lpstr>Text Vectorization:</vt:lpstr>
      <vt:lpstr>Stemming:</vt:lpstr>
      <vt:lpstr>Cosine Distance:</vt:lpstr>
      <vt:lpstr>Website Creation: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Jai Saxena</cp:lastModifiedBy>
  <cp:revision>7</cp:revision>
  <dcterms:modified xsi:type="dcterms:W3CDTF">2024-04-22T18:28:37Z</dcterms:modified>
</cp:coreProperties>
</file>