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3" r:id="rId3"/>
    <p:sldId id="257" r:id="rId4"/>
    <p:sldId id="258" r:id="rId5"/>
    <p:sldId id="259" r:id="rId6"/>
    <p:sldId id="260" r:id="rId7"/>
    <p:sldId id="261"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7A1D0D-A940-4033-8467-76A254763F5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701C255-4E16-4DC7-B427-DAAF7E79CCDB}">
      <dgm:prSet/>
      <dgm:spPr/>
      <dgm:t>
        <a:bodyPr/>
        <a:lstStyle/>
        <a:p>
          <a:r>
            <a:rPr lang="en-US" b="1" dirty="0"/>
            <a:t>Throughout this presentation, we have examined MFR 1's performance in the analgesics and upper respiratory markets. Key insights from our analysis include:</a:t>
          </a:r>
          <a:endParaRPr lang="en-US" dirty="0"/>
        </a:p>
      </dgm:t>
    </dgm:pt>
    <dgm:pt modelId="{2DD7FB59-F0E4-4A80-B9F7-BE094EE0C616}" type="parTrans" cxnId="{EF3CCA68-34D5-4C69-B142-2AFC9F6EADC2}">
      <dgm:prSet/>
      <dgm:spPr/>
      <dgm:t>
        <a:bodyPr/>
        <a:lstStyle/>
        <a:p>
          <a:endParaRPr lang="en-US"/>
        </a:p>
      </dgm:t>
    </dgm:pt>
    <dgm:pt modelId="{0C2F276D-8C0C-44BB-A27A-3D790CF1FD82}" type="sibTrans" cxnId="{EF3CCA68-34D5-4C69-B142-2AFC9F6EADC2}">
      <dgm:prSet/>
      <dgm:spPr/>
      <dgm:t>
        <a:bodyPr/>
        <a:lstStyle/>
        <a:p>
          <a:endParaRPr lang="en-US"/>
        </a:p>
      </dgm:t>
    </dgm:pt>
    <dgm:pt modelId="{6196532C-54EA-46FF-827C-66C2A17F763C}">
      <dgm:prSet/>
      <dgm:spPr/>
      <dgm:t>
        <a:bodyPr/>
        <a:lstStyle/>
        <a:p>
          <a:r>
            <a:rPr lang="en-US" dirty="0"/>
            <a:t>MFR 1 has a total market share of approximately </a:t>
          </a:r>
          <a:r>
            <a:rPr lang="en-US" b="1" dirty="0">
              <a:solidFill>
                <a:srgbClr val="92D050"/>
              </a:solidFill>
            </a:rPr>
            <a:t>11.42%</a:t>
          </a:r>
          <a:r>
            <a:rPr lang="en-US" dirty="0"/>
            <a:t> in the analgesics category, ranking third among its competitors.</a:t>
          </a:r>
        </a:p>
      </dgm:t>
    </dgm:pt>
    <dgm:pt modelId="{2E39167A-8B88-4A58-AEBB-8794AE937E34}" type="parTrans" cxnId="{B0BBF7CE-073F-453D-85D8-58F3BFB905E5}">
      <dgm:prSet/>
      <dgm:spPr/>
      <dgm:t>
        <a:bodyPr/>
        <a:lstStyle/>
        <a:p>
          <a:endParaRPr lang="en-US"/>
        </a:p>
      </dgm:t>
    </dgm:pt>
    <dgm:pt modelId="{A128C6A8-C7DE-4C54-93B9-069CCAB6F88B}" type="sibTrans" cxnId="{B0BBF7CE-073F-453D-85D8-58F3BFB905E5}">
      <dgm:prSet/>
      <dgm:spPr/>
      <dgm:t>
        <a:bodyPr/>
        <a:lstStyle/>
        <a:p>
          <a:endParaRPr lang="en-US"/>
        </a:p>
      </dgm:t>
    </dgm:pt>
    <dgm:pt modelId="{AC69FC45-9DFA-4897-B1FD-4EB67F801B96}">
      <dgm:prSet/>
      <dgm:spPr/>
      <dgm:t>
        <a:bodyPr/>
        <a:lstStyle/>
        <a:p>
          <a:r>
            <a:rPr lang="en-US" dirty="0"/>
            <a:t>MFR 1's performance in the analgesics category has seen a decline of </a:t>
          </a:r>
          <a:r>
            <a:rPr lang="en-US" b="1" dirty="0">
              <a:solidFill>
                <a:srgbClr val="FF0000"/>
              </a:solidFill>
            </a:rPr>
            <a:t>$19,729,111 </a:t>
          </a:r>
          <a:r>
            <a:rPr lang="en-US" dirty="0"/>
            <a:t>compared to the previous year, with Brand 3 experiencing a particularly steep decline.</a:t>
          </a:r>
        </a:p>
      </dgm:t>
    </dgm:pt>
    <dgm:pt modelId="{B8235FB0-33FE-4DD7-AF3B-90E816718352}" type="parTrans" cxnId="{ADD2D3EE-E269-4606-81C7-C046A056C188}">
      <dgm:prSet/>
      <dgm:spPr/>
      <dgm:t>
        <a:bodyPr/>
        <a:lstStyle/>
        <a:p>
          <a:endParaRPr lang="en-US"/>
        </a:p>
      </dgm:t>
    </dgm:pt>
    <dgm:pt modelId="{70060741-9161-41F3-A6F2-4FCD8D6C051F}" type="sibTrans" cxnId="{ADD2D3EE-E269-4606-81C7-C046A056C188}">
      <dgm:prSet/>
      <dgm:spPr/>
      <dgm:t>
        <a:bodyPr/>
        <a:lstStyle/>
        <a:p>
          <a:endParaRPr lang="en-US"/>
        </a:p>
      </dgm:t>
    </dgm:pt>
    <dgm:pt modelId="{1B913BC3-D393-4FD4-93A8-01ED3263D3BA}">
      <dgm:prSet/>
      <dgm:spPr/>
      <dgm:t>
        <a:bodyPr/>
        <a:lstStyle/>
        <a:p>
          <a:r>
            <a:rPr lang="en-US" dirty="0"/>
            <a:t>MFR 1's market share in the upper respiratory category is not as dominant as some of its competitors, which could limit its ability to influence pricing and other industry trends.</a:t>
          </a:r>
        </a:p>
      </dgm:t>
    </dgm:pt>
    <dgm:pt modelId="{1E9594FA-D0A4-487D-A191-2AC95D9A82E7}" type="parTrans" cxnId="{6437ABFA-5692-4A68-8E89-0432697346D6}">
      <dgm:prSet/>
      <dgm:spPr/>
      <dgm:t>
        <a:bodyPr/>
        <a:lstStyle/>
        <a:p>
          <a:endParaRPr lang="en-US"/>
        </a:p>
      </dgm:t>
    </dgm:pt>
    <dgm:pt modelId="{93068CEB-5809-4783-BA3F-5629E8029277}" type="sibTrans" cxnId="{6437ABFA-5692-4A68-8E89-0432697346D6}">
      <dgm:prSet/>
      <dgm:spPr/>
      <dgm:t>
        <a:bodyPr/>
        <a:lstStyle/>
        <a:p>
          <a:endParaRPr lang="en-US"/>
        </a:p>
      </dgm:t>
    </dgm:pt>
    <dgm:pt modelId="{D7336D06-83AE-4599-ABB1-FCE8E0E0D6AB}">
      <dgm:prSet/>
      <dgm:spPr/>
      <dgm:t>
        <a:bodyPr/>
        <a:lstStyle/>
        <a:p>
          <a:r>
            <a:rPr lang="en-US" dirty="0"/>
            <a:t>MFR 1's market share in the upper respiratory category has increased from 8.32% to </a:t>
          </a:r>
          <a:r>
            <a:rPr lang="en-US" dirty="0">
              <a:solidFill>
                <a:srgbClr val="92D050"/>
              </a:solidFill>
            </a:rPr>
            <a:t>9.36%</a:t>
          </a:r>
          <a:r>
            <a:rPr lang="en-US" dirty="0"/>
            <a:t>, indicating positive performance.</a:t>
          </a:r>
        </a:p>
      </dgm:t>
    </dgm:pt>
    <dgm:pt modelId="{C86AF8D5-C7C1-420A-85A1-5EB921CF641F}" type="parTrans" cxnId="{6D43DB21-C313-4B57-B69C-66B407425578}">
      <dgm:prSet/>
      <dgm:spPr/>
      <dgm:t>
        <a:bodyPr/>
        <a:lstStyle/>
        <a:p>
          <a:endParaRPr lang="en-US"/>
        </a:p>
      </dgm:t>
    </dgm:pt>
    <dgm:pt modelId="{4BD51EA7-EA20-4814-9210-8A3CA9AD430B}" type="sibTrans" cxnId="{6D43DB21-C313-4B57-B69C-66B407425578}">
      <dgm:prSet/>
      <dgm:spPr/>
      <dgm:t>
        <a:bodyPr/>
        <a:lstStyle/>
        <a:p>
          <a:endParaRPr lang="en-US"/>
        </a:p>
      </dgm:t>
    </dgm:pt>
    <dgm:pt modelId="{CD92597A-DDF0-49D3-8469-61E08240C17C}" type="pres">
      <dgm:prSet presAssocID="{B27A1D0D-A940-4033-8467-76A254763F5C}" presName="vert0" presStyleCnt="0">
        <dgm:presLayoutVars>
          <dgm:dir/>
          <dgm:animOne val="branch"/>
          <dgm:animLvl val="lvl"/>
        </dgm:presLayoutVars>
      </dgm:prSet>
      <dgm:spPr/>
    </dgm:pt>
    <dgm:pt modelId="{34B7213B-15B2-4920-847D-5411D50AFCDA}" type="pres">
      <dgm:prSet presAssocID="{F701C255-4E16-4DC7-B427-DAAF7E79CCDB}" presName="thickLine" presStyleLbl="alignNode1" presStyleIdx="0" presStyleCnt="1"/>
      <dgm:spPr/>
    </dgm:pt>
    <dgm:pt modelId="{C1DF0B7F-FAE8-44D5-BB14-61973032FF58}" type="pres">
      <dgm:prSet presAssocID="{F701C255-4E16-4DC7-B427-DAAF7E79CCDB}" presName="horz1" presStyleCnt="0"/>
      <dgm:spPr/>
    </dgm:pt>
    <dgm:pt modelId="{745FB695-BA2A-452D-B3B7-0DEE2E6CCC06}" type="pres">
      <dgm:prSet presAssocID="{F701C255-4E16-4DC7-B427-DAAF7E79CCDB}" presName="tx1" presStyleLbl="revTx" presStyleIdx="0" presStyleCnt="5"/>
      <dgm:spPr/>
    </dgm:pt>
    <dgm:pt modelId="{16DD286D-C557-4570-9498-68F2C65816EF}" type="pres">
      <dgm:prSet presAssocID="{F701C255-4E16-4DC7-B427-DAAF7E79CCDB}" presName="vert1" presStyleCnt="0"/>
      <dgm:spPr/>
    </dgm:pt>
    <dgm:pt modelId="{21DB0098-8780-4900-9664-2DF8C144F5DB}" type="pres">
      <dgm:prSet presAssocID="{6196532C-54EA-46FF-827C-66C2A17F763C}" presName="vertSpace2a" presStyleCnt="0"/>
      <dgm:spPr/>
    </dgm:pt>
    <dgm:pt modelId="{477AC155-1B4C-42A2-8150-EC27F559D307}" type="pres">
      <dgm:prSet presAssocID="{6196532C-54EA-46FF-827C-66C2A17F763C}" presName="horz2" presStyleCnt="0"/>
      <dgm:spPr/>
    </dgm:pt>
    <dgm:pt modelId="{602D3164-2B65-4EAE-A00B-48A67AE90E1C}" type="pres">
      <dgm:prSet presAssocID="{6196532C-54EA-46FF-827C-66C2A17F763C}" presName="horzSpace2" presStyleCnt="0"/>
      <dgm:spPr/>
    </dgm:pt>
    <dgm:pt modelId="{DE97D923-AF4A-4FA6-88D1-532CD463C4EE}" type="pres">
      <dgm:prSet presAssocID="{6196532C-54EA-46FF-827C-66C2A17F763C}" presName="tx2" presStyleLbl="revTx" presStyleIdx="1" presStyleCnt="5"/>
      <dgm:spPr/>
    </dgm:pt>
    <dgm:pt modelId="{F1D3ABE6-6DC7-423D-9807-388877FDC544}" type="pres">
      <dgm:prSet presAssocID="{6196532C-54EA-46FF-827C-66C2A17F763C}" presName="vert2" presStyleCnt="0"/>
      <dgm:spPr/>
    </dgm:pt>
    <dgm:pt modelId="{19E24CD5-B968-404E-AF1F-8D5D1E3DA078}" type="pres">
      <dgm:prSet presAssocID="{6196532C-54EA-46FF-827C-66C2A17F763C}" presName="thinLine2b" presStyleLbl="callout" presStyleIdx="0" presStyleCnt="4"/>
      <dgm:spPr/>
    </dgm:pt>
    <dgm:pt modelId="{DDBD5A1B-8F41-402D-AD4A-5FDFD1448018}" type="pres">
      <dgm:prSet presAssocID="{6196532C-54EA-46FF-827C-66C2A17F763C}" presName="vertSpace2b" presStyleCnt="0"/>
      <dgm:spPr/>
    </dgm:pt>
    <dgm:pt modelId="{DED037A7-D748-4A27-997E-5351F41C9465}" type="pres">
      <dgm:prSet presAssocID="{AC69FC45-9DFA-4897-B1FD-4EB67F801B96}" presName="horz2" presStyleCnt="0"/>
      <dgm:spPr/>
    </dgm:pt>
    <dgm:pt modelId="{2CEC0795-0D01-41CB-9028-A7DC25DD5E15}" type="pres">
      <dgm:prSet presAssocID="{AC69FC45-9DFA-4897-B1FD-4EB67F801B96}" presName="horzSpace2" presStyleCnt="0"/>
      <dgm:spPr/>
    </dgm:pt>
    <dgm:pt modelId="{C389406C-682D-426E-890D-40EF706814E5}" type="pres">
      <dgm:prSet presAssocID="{AC69FC45-9DFA-4897-B1FD-4EB67F801B96}" presName="tx2" presStyleLbl="revTx" presStyleIdx="2" presStyleCnt="5"/>
      <dgm:spPr/>
    </dgm:pt>
    <dgm:pt modelId="{E70E05F2-8598-4EDD-9EA8-8570C0EEABC2}" type="pres">
      <dgm:prSet presAssocID="{AC69FC45-9DFA-4897-B1FD-4EB67F801B96}" presName="vert2" presStyleCnt="0"/>
      <dgm:spPr/>
    </dgm:pt>
    <dgm:pt modelId="{F31E198E-933D-4370-B07F-6D81589EB0DD}" type="pres">
      <dgm:prSet presAssocID="{AC69FC45-9DFA-4897-B1FD-4EB67F801B96}" presName="thinLine2b" presStyleLbl="callout" presStyleIdx="1" presStyleCnt="4"/>
      <dgm:spPr/>
    </dgm:pt>
    <dgm:pt modelId="{D2B9F73F-A87E-49C0-890F-CA01CBCD18B0}" type="pres">
      <dgm:prSet presAssocID="{AC69FC45-9DFA-4897-B1FD-4EB67F801B96}" presName="vertSpace2b" presStyleCnt="0"/>
      <dgm:spPr/>
    </dgm:pt>
    <dgm:pt modelId="{4D5CF2CB-056D-4150-B4C9-0CE89065B1CA}" type="pres">
      <dgm:prSet presAssocID="{1B913BC3-D393-4FD4-93A8-01ED3263D3BA}" presName="horz2" presStyleCnt="0"/>
      <dgm:spPr/>
    </dgm:pt>
    <dgm:pt modelId="{B07E1A0B-4080-48AD-8262-55EBE2C1F423}" type="pres">
      <dgm:prSet presAssocID="{1B913BC3-D393-4FD4-93A8-01ED3263D3BA}" presName="horzSpace2" presStyleCnt="0"/>
      <dgm:spPr/>
    </dgm:pt>
    <dgm:pt modelId="{1216BF1B-D064-43B3-AEE7-420D7F93A1B9}" type="pres">
      <dgm:prSet presAssocID="{1B913BC3-D393-4FD4-93A8-01ED3263D3BA}" presName="tx2" presStyleLbl="revTx" presStyleIdx="3" presStyleCnt="5"/>
      <dgm:spPr/>
    </dgm:pt>
    <dgm:pt modelId="{75A4502F-7E5C-4303-9609-DE972FCE59CA}" type="pres">
      <dgm:prSet presAssocID="{1B913BC3-D393-4FD4-93A8-01ED3263D3BA}" presName="vert2" presStyleCnt="0"/>
      <dgm:spPr/>
    </dgm:pt>
    <dgm:pt modelId="{51A5EB94-29F5-4EAF-BA60-F13A6476412A}" type="pres">
      <dgm:prSet presAssocID="{1B913BC3-D393-4FD4-93A8-01ED3263D3BA}" presName="thinLine2b" presStyleLbl="callout" presStyleIdx="2" presStyleCnt="4"/>
      <dgm:spPr/>
    </dgm:pt>
    <dgm:pt modelId="{19E978F6-12B5-4811-8508-7EBE2F79B6C6}" type="pres">
      <dgm:prSet presAssocID="{1B913BC3-D393-4FD4-93A8-01ED3263D3BA}" presName="vertSpace2b" presStyleCnt="0"/>
      <dgm:spPr/>
    </dgm:pt>
    <dgm:pt modelId="{AE85CBE1-0BD5-4F21-8B27-A13BF424E4A8}" type="pres">
      <dgm:prSet presAssocID="{D7336D06-83AE-4599-ABB1-FCE8E0E0D6AB}" presName="horz2" presStyleCnt="0"/>
      <dgm:spPr/>
    </dgm:pt>
    <dgm:pt modelId="{51AA78E1-1B88-4AEC-B9A6-334E6861EF5D}" type="pres">
      <dgm:prSet presAssocID="{D7336D06-83AE-4599-ABB1-FCE8E0E0D6AB}" presName="horzSpace2" presStyleCnt="0"/>
      <dgm:spPr/>
    </dgm:pt>
    <dgm:pt modelId="{EFB6460C-8A33-4DB5-AF5B-FC0CFA3216DC}" type="pres">
      <dgm:prSet presAssocID="{D7336D06-83AE-4599-ABB1-FCE8E0E0D6AB}" presName="tx2" presStyleLbl="revTx" presStyleIdx="4" presStyleCnt="5"/>
      <dgm:spPr/>
    </dgm:pt>
    <dgm:pt modelId="{762DF215-FA89-4435-A1C5-2F4BF5299C9B}" type="pres">
      <dgm:prSet presAssocID="{D7336D06-83AE-4599-ABB1-FCE8E0E0D6AB}" presName="vert2" presStyleCnt="0"/>
      <dgm:spPr/>
    </dgm:pt>
    <dgm:pt modelId="{6F5A1CFA-62D6-4261-ACFF-59D07468E3B3}" type="pres">
      <dgm:prSet presAssocID="{D7336D06-83AE-4599-ABB1-FCE8E0E0D6AB}" presName="thinLine2b" presStyleLbl="callout" presStyleIdx="3" presStyleCnt="4"/>
      <dgm:spPr/>
    </dgm:pt>
    <dgm:pt modelId="{CAA6D42B-C770-45D6-B0FE-51618D43A1FB}" type="pres">
      <dgm:prSet presAssocID="{D7336D06-83AE-4599-ABB1-FCE8E0E0D6AB}" presName="vertSpace2b" presStyleCnt="0"/>
      <dgm:spPr/>
    </dgm:pt>
  </dgm:ptLst>
  <dgm:cxnLst>
    <dgm:cxn modelId="{6D43DB21-C313-4B57-B69C-66B407425578}" srcId="{F701C255-4E16-4DC7-B427-DAAF7E79CCDB}" destId="{D7336D06-83AE-4599-ABB1-FCE8E0E0D6AB}" srcOrd="3" destOrd="0" parTransId="{C86AF8D5-C7C1-420A-85A1-5EB921CF641F}" sibTransId="{4BD51EA7-EA20-4814-9210-8A3CA9AD430B}"/>
    <dgm:cxn modelId="{5EF4143C-01FF-467D-A6F1-1C96F204C8EF}" type="presOf" srcId="{D7336D06-83AE-4599-ABB1-FCE8E0E0D6AB}" destId="{EFB6460C-8A33-4DB5-AF5B-FC0CFA3216DC}" srcOrd="0" destOrd="0" presId="urn:microsoft.com/office/officeart/2008/layout/LinedList"/>
    <dgm:cxn modelId="{699BAB5C-9C9A-4609-8F23-420DC01ED79F}" type="presOf" srcId="{1B913BC3-D393-4FD4-93A8-01ED3263D3BA}" destId="{1216BF1B-D064-43B3-AEE7-420D7F93A1B9}" srcOrd="0" destOrd="0" presId="urn:microsoft.com/office/officeart/2008/layout/LinedList"/>
    <dgm:cxn modelId="{EF3CCA68-34D5-4C69-B142-2AFC9F6EADC2}" srcId="{B27A1D0D-A940-4033-8467-76A254763F5C}" destId="{F701C255-4E16-4DC7-B427-DAAF7E79CCDB}" srcOrd="0" destOrd="0" parTransId="{2DD7FB59-F0E4-4A80-B9F7-BE094EE0C616}" sibTransId="{0C2F276D-8C0C-44BB-A27A-3D790CF1FD82}"/>
    <dgm:cxn modelId="{7C82BD52-5A4D-46D6-9719-30C8E03E29D4}" type="presOf" srcId="{B27A1D0D-A940-4033-8467-76A254763F5C}" destId="{CD92597A-DDF0-49D3-8469-61E08240C17C}" srcOrd="0" destOrd="0" presId="urn:microsoft.com/office/officeart/2008/layout/LinedList"/>
    <dgm:cxn modelId="{2C8DE5AA-DAEE-4B55-A9BE-940DC188D658}" type="presOf" srcId="{6196532C-54EA-46FF-827C-66C2A17F763C}" destId="{DE97D923-AF4A-4FA6-88D1-532CD463C4EE}" srcOrd="0" destOrd="0" presId="urn:microsoft.com/office/officeart/2008/layout/LinedList"/>
    <dgm:cxn modelId="{B0BBF7CE-073F-453D-85D8-58F3BFB905E5}" srcId="{F701C255-4E16-4DC7-B427-DAAF7E79CCDB}" destId="{6196532C-54EA-46FF-827C-66C2A17F763C}" srcOrd="0" destOrd="0" parTransId="{2E39167A-8B88-4A58-AEBB-8794AE937E34}" sibTransId="{A128C6A8-C7DE-4C54-93B9-069CCAB6F88B}"/>
    <dgm:cxn modelId="{7C5BC3D1-D3C2-4CED-A916-8EAC2DF804E4}" type="presOf" srcId="{F701C255-4E16-4DC7-B427-DAAF7E79CCDB}" destId="{745FB695-BA2A-452D-B3B7-0DEE2E6CCC06}" srcOrd="0" destOrd="0" presId="urn:microsoft.com/office/officeart/2008/layout/LinedList"/>
    <dgm:cxn modelId="{466CCBDF-55AB-4DDD-B0B3-E6643840D1F5}" type="presOf" srcId="{AC69FC45-9DFA-4897-B1FD-4EB67F801B96}" destId="{C389406C-682D-426E-890D-40EF706814E5}" srcOrd="0" destOrd="0" presId="urn:microsoft.com/office/officeart/2008/layout/LinedList"/>
    <dgm:cxn modelId="{ADD2D3EE-E269-4606-81C7-C046A056C188}" srcId="{F701C255-4E16-4DC7-B427-DAAF7E79CCDB}" destId="{AC69FC45-9DFA-4897-B1FD-4EB67F801B96}" srcOrd="1" destOrd="0" parTransId="{B8235FB0-33FE-4DD7-AF3B-90E816718352}" sibTransId="{70060741-9161-41F3-A6F2-4FCD8D6C051F}"/>
    <dgm:cxn modelId="{6437ABFA-5692-4A68-8E89-0432697346D6}" srcId="{F701C255-4E16-4DC7-B427-DAAF7E79CCDB}" destId="{1B913BC3-D393-4FD4-93A8-01ED3263D3BA}" srcOrd="2" destOrd="0" parTransId="{1E9594FA-D0A4-487D-A191-2AC95D9A82E7}" sibTransId="{93068CEB-5809-4783-BA3F-5629E8029277}"/>
    <dgm:cxn modelId="{6CB263A0-549C-4CDF-BD7F-85120BDB5DD6}" type="presParOf" srcId="{CD92597A-DDF0-49D3-8469-61E08240C17C}" destId="{34B7213B-15B2-4920-847D-5411D50AFCDA}" srcOrd="0" destOrd="0" presId="urn:microsoft.com/office/officeart/2008/layout/LinedList"/>
    <dgm:cxn modelId="{71D72389-091F-44BF-8A6C-2374443EEB64}" type="presParOf" srcId="{CD92597A-DDF0-49D3-8469-61E08240C17C}" destId="{C1DF0B7F-FAE8-44D5-BB14-61973032FF58}" srcOrd="1" destOrd="0" presId="urn:microsoft.com/office/officeart/2008/layout/LinedList"/>
    <dgm:cxn modelId="{061FD7D2-B2CF-4AA3-9556-BD6C41AE21F6}" type="presParOf" srcId="{C1DF0B7F-FAE8-44D5-BB14-61973032FF58}" destId="{745FB695-BA2A-452D-B3B7-0DEE2E6CCC06}" srcOrd="0" destOrd="0" presId="urn:microsoft.com/office/officeart/2008/layout/LinedList"/>
    <dgm:cxn modelId="{09F5A92D-CFF5-43D7-B979-D1D5D91C58E5}" type="presParOf" srcId="{C1DF0B7F-FAE8-44D5-BB14-61973032FF58}" destId="{16DD286D-C557-4570-9498-68F2C65816EF}" srcOrd="1" destOrd="0" presId="urn:microsoft.com/office/officeart/2008/layout/LinedList"/>
    <dgm:cxn modelId="{2CE38D4D-B585-4D6E-9676-2A8D5C2E2B43}" type="presParOf" srcId="{16DD286D-C557-4570-9498-68F2C65816EF}" destId="{21DB0098-8780-4900-9664-2DF8C144F5DB}" srcOrd="0" destOrd="0" presId="urn:microsoft.com/office/officeart/2008/layout/LinedList"/>
    <dgm:cxn modelId="{886695B2-E777-42FC-8DE0-8DC2E778E54C}" type="presParOf" srcId="{16DD286D-C557-4570-9498-68F2C65816EF}" destId="{477AC155-1B4C-42A2-8150-EC27F559D307}" srcOrd="1" destOrd="0" presId="urn:microsoft.com/office/officeart/2008/layout/LinedList"/>
    <dgm:cxn modelId="{833427D7-0AC7-4451-A7AE-7932DC4B328F}" type="presParOf" srcId="{477AC155-1B4C-42A2-8150-EC27F559D307}" destId="{602D3164-2B65-4EAE-A00B-48A67AE90E1C}" srcOrd="0" destOrd="0" presId="urn:microsoft.com/office/officeart/2008/layout/LinedList"/>
    <dgm:cxn modelId="{431FF637-AA56-486D-A42E-94C0470ABAC4}" type="presParOf" srcId="{477AC155-1B4C-42A2-8150-EC27F559D307}" destId="{DE97D923-AF4A-4FA6-88D1-532CD463C4EE}" srcOrd="1" destOrd="0" presId="urn:microsoft.com/office/officeart/2008/layout/LinedList"/>
    <dgm:cxn modelId="{0E0B65B1-56EE-40CE-BF36-ED83684BE8D2}" type="presParOf" srcId="{477AC155-1B4C-42A2-8150-EC27F559D307}" destId="{F1D3ABE6-6DC7-423D-9807-388877FDC544}" srcOrd="2" destOrd="0" presId="urn:microsoft.com/office/officeart/2008/layout/LinedList"/>
    <dgm:cxn modelId="{04151FEF-80C1-49A6-A169-6B2A32937C9A}" type="presParOf" srcId="{16DD286D-C557-4570-9498-68F2C65816EF}" destId="{19E24CD5-B968-404E-AF1F-8D5D1E3DA078}" srcOrd="2" destOrd="0" presId="urn:microsoft.com/office/officeart/2008/layout/LinedList"/>
    <dgm:cxn modelId="{68750BBE-C561-439D-B513-9F918EB40D35}" type="presParOf" srcId="{16DD286D-C557-4570-9498-68F2C65816EF}" destId="{DDBD5A1B-8F41-402D-AD4A-5FDFD1448018}" srcOrd="3" destOrd="0" presId="urn:microsoft.com/office/officeart/2008/layout/LinedList"/>
    <dgm:cxn modelId="{61CE33E9-F0D2-416A-8976-23AE5F06A2E9}" type="presParOf" srcId="{16DD286D-C557-4570-9498-68F2C65816EF}" destId="{DED037A7-D748-4A27-997E-5351F41C9465}" srcOrd="4" destOrd="0" presId="urn:microsoft.com/office/officeart/2008/layout/LinedList"/>
    <dgm:cxn modelId="{D7A1A5F2-F1DA-45AB-8323-B039ECA9FD8A}" type="presParOf" srcId="{DED037A7-D748-4A27-997E-5351F41C9465}" destId="{2CEC0795-0D01-41CB-9028-A7DC25DD5E15}" srcOrd="0" destOrd="0" presId="urn:microsoft.com/office/officeart/2008/layout/LinedList"/>
    <dgm:cxn modelId="{71AC6DB8-7093-487A-87FB-55011C84C7AA}" type="presParOf" srcId="{DED037A7-D748-4A27-997E-5351F41C9465}" destId="{C389406C-682D-426E-890D-40EF706814E5}" srcOrd="1" destOrd="0" presId="urn:microsoft.com/office/officeart/2008/layout/LinedList"/>
    <dgm:cxn modelId="{8F48A38A-0CA2-4C0C-85C6-314F184DE6BF}" type="presParOf" srcId="{DED037A7-D748-4A27-997E-5351F41C9465}" destId="{E70E05F2-8598-4EDD-9EA8-8570C0EEABC2}" srcOrd="2" destOrd="0" presId="urn:microsoft.com/office/officeart/2008/layout/LinedList"/>
    <dgm:cxn modelId="{1578B2C0-495C-4C80-9964-6B9B24AA4596}" type="presParOf" srcId="{16DD286D-C557-4570-9498-68F2C65816EF}" destId="{F31E198E-933D-4370-B07F-6D81589EB0DD}" srcOrd="5" destOrd="0" presId="urn:microsoft.com/office/officeart/2008/layout/LinedList"/>
    <dgm:cxn modelId="{EE614296-BA32-44F9-ACF8-9A661734986D}" type="presParOf" srcId="{16DD286D-C557-4570-9498-68F2C65816EF}" destId="{D2B9F73F-A87E-49C0-890F-CA01CBCD18B0}" srcOrd="6" destOrd="0" presId="urn:microsoft.com/office/officeart/2008/layout/LinedList"/>
    <dgm:cxn modelId="{F9CA2054-6FFD-40B6-8F33-D8E9F3BFFE08}" type="presParOf" srcId="{16DD286D-C557-4570-9498-68F2C65816EF}" destId="{4D5CF2CB-056D-4150-B4C9-0CE89065B1CA}" srcOrd="7" destOrd="0" presId="urn:microsoft.com/office/officeart/2008/layout/LinedList"/>
    <dgm:cxn modelId="{C45323D5-6851-4F50-A2CB-CFA76123BB93}" type="presParOf" srcId="{4D5CF2CB-056D-4150-B4C9-0CE89065B1CA}" destId="{B07E1A0B-4080-48AD-8262-55EBE2C1F423}" srcOrd="0" destOrd="0" presId="urn:microsoft.com/office/officeart/2008/layout/LinedList"/>
    <dgm:cxn modelId="{4F3FAC2E-AA0F-4462-B539-BFC4E39C203C}" type="presParOf" srcId="{4D5CF2CB-056D-4150-B4C9-0CE89065B1CA}" destId="{1216BF1B-D064-43B3-AEE7-420D7F93A1B9}" srcOrd="1" destOrd="0" presId="urn:microsoft.com/office/officeart/2008/layout/LinedList"/>
    <dgm:cxn modelId="{976E1C5F-5DE7-4EC5-9400-513EF2A7F977}" type="presParOf" srcId="{4D5CF2CB-056D-4150-B4C9-0CE89065B1CA}" destId="{75A4502F-7E5C-4303-9609-DE972FCE59CA}" srcOrd="2" destOrd="0" presId="urn:microsoft.com/office/officeart/2008/layout/LinedList"/>
    <dgm:cxn modelId="{F56AF71D-2DDE-467F-9CD2-7A9A75133416}" type="presParOf" srcId="{16DD286D-C557-4570-9498-68F2C65816EF}" destId="{51A5EB94-29F5-4EAF-BA60-F13A6476412A}" srcOrd="8" destOrd="0" presId="urn:microsoft.com/office/officeart/2008/layout/LinedList"/>
    <dgm:cxn modelId="{1845D927-FAFD-4E0A-8B97-7959A9E3D130}" type="presParOf" srcId="{16DD286D-C557-4570-9498-68F2C65816EF}" destId="{19E978F6-12B5-4811-8508-7EBE2F79B6C6}" srcOrd="9" destOrd="0" presId="urn:microsoft.com/office/officeart/2008/layout/LinedList"/>
    <dgm:cxn modelId="{F550D931-9628-4E31-AEF3-A3411A16247E}" type="presParOf" srcId="{16DD286D-C557-4570-9498-68F2C65816EF}" destId="{AE85CBE1-0BD5-4F21-8B27-A13BF424E4A8}" srcOrd="10" destOrd="0" presId="urn:microsoft.com/office/officeart/2008/layout/LinedList"/>
    <dgm:cxn modelId="{AD2FBD06-0843-472B-A8D2-8D586C8E6319}" type="presParOf" srcId="{AE85CBE1-0BD5-4F21-8B27-A13BF424E4A8}" destId="{51AA78E1-1B88-4AEC-B9A6-334E6861EF5D}" srcOrd="0" destOrd="0" presId="urn:microsoft.com/office/officeart/2008/layout/LinedList"/>
    <dgm:cxn modelId="{3322EEC3-5394-4FE0-AC83-44B0A1FC5FDB}" type="presParOf" srcId="{AE85CBE1-0BD5-4F21-8B27-A13BF424E4A8}" destId="{EFB6460C-8A33-4DB5-AF5B-FC0CFA3216DC}" srcOrd="1" destOrd="0" presId="urn:microsoft.com/office/officeart/2008/layout/LinedList"/>
    <dgm:cxn modelId="{CA79A49B-E8F2-4575-808D-FCCCF8FB873A}" type="presParOf" srcId="{AE85CBE1-0BD5-4F21-8B27-A13BF424E4A8}" destId="{762DF215-FA89-4435-A1C5-2F4BF5299C9B}" srcOrd="2" destOrd="0" presId="urn:microsoft.com/office/officeart/2008/layout/LinedList"/>
    <dgm:cxn modelId="{1E0F31DE-82CF-433B-ACEE-8C3E74143F59}" type="presParOf" srcId="{16DD286D-C557-4570-9498-68F2C65816EF}" destId="{6F5A1CFA-62D6-4261-ACFF-59D07468E3B3}" srcOrd="11" destOrd="0" presId="urn:microsoft.com/office/officeart/2008/layout/LinedList"/>
    <dgm:cxn modelId="{F7CA3335-5A97-4C5F-AB22-B76B1D7798F4}" type="presParOf" srcId="{16DD286D-C557-4570-9498-68F2C65816EF}" destId="{CAA6D42B-C770-45D6-B0FE-51618D43A1FB}"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7213B-15B2-4920-847D-5411D50AFCDA}">
      <dsp:nvSpPr>
        <dsp:cNvPr id="0" name=""/>
        <dsp:cNvSpPr/>
      </dsp:nvSpPr>
      <dsp:spPr>
        <a:xfrm>
          <a:off x="0" y="0"/>
          <a:ext cx="101577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5FB695-BA2A-452D-B3B7-0DEE2E6CCC06}">
      <dsp:nvSpPr>
        <dsp:cNvPr id="0" name=""/>
        <dsp:cNvSpPr/>
      </dsp:nvSpPr>
      <dsp:spPr>
        <a:xfrm>
          <a:off x="0" y="0"/>
          <a:ext cx="2031558" cy="3508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Throughout this presentation, we have examined MFR 1's performance in the analgesics and upper respiratory markets. Key insights from our analysis include:</a:t>
          </a:r>
          <a:endParaRPr lang="en-US" sz="1800" kern="1200" dirty="0"/>
        </a:p>
      </dsp:txBody>
      <dsp:txXfrm>
        <a:off x="0" y="0"/>
        <a:ext cx="2031558" cy="3508653"/>
      </dsp:txXfrm>
    </dsp:sp>
    <dsp:sp modelId="{DE97D923-AF4A-4FA6-88D1-532CD463C4EE}">
      <dsp:nvSpPr>
        <dsp:cNvPr id="0" name=""/>
        <dsp:cNvSpPr/>
      </dsp:nvSpPr>
      <dsp:spPr>
        <a:xfrm>
          <a:off x="2183925" y="41245"/>
          <a:ext cx="7973866" cy="824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MFR 1 has a total market share of approximately </a:t>
          </a:r>
          <a:r>
            <a:rPr lang="en-US" sz="1600" b="1" kern="1200" dirty="0">
              <a:solidFill>
                <a:srgbClr val="92D050"/>
              </a:solidFill>
            </a:rPr>
            <a:t>11.42%</a:t>
          </a:r>
          <a:r>
            <a:rPr lang="en-US" sz="1600" kern="1200" dirty="0"/>
            <a:t> in the analgesics category, ranking third among its competitors.</a:t>
          </a:r>
        </a:p>
      </dsp:txBody>
      <dsp:txXfrm>
        <a:off x="2183925" y="41245"/>
        <a:ext cx="7973866" cy="824910"/>
      </dsp:txXfrm>
    </dsp:sp>
    <dsp:sp modelId="{19E24CD5-B968-404E-AF1F-8D5D1E3DA078}">
      <dsp:nvSpPr>
        <dsp:cNvPr id="0" name=""/>
        <dsp:cNvSpPr/>
      </dsp:nvSpPr>
      <dsp:spPr>
        <a:xfrm>
          <a:off x="2031558" y="866155"/>
          <a:ext cx="81262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89406C-682D-426E-890D-40EF706814E5}">
      <dsp:nvSpPr>
        <dsp:cNvPr id="0" name=""/>
        <dsp:cNvSpPr/>
      </dsp:nvSpPr>
      <dsp:spPr>
        <a:xfrm>
          <a:off x="2183925" y="907401"/>
          <a:ext cx="7973866" cy="824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MFR 1's performance in the analgesics category has seen a decline of </a:t>
          </a:r>
          <a:r>
            <a:rPr lang="en-US" sz="1600" b="1" kern="1200" dirty="0">
              <a:solidFill>
                <a:srgbClr val="FF0000"/>
              </a:solidFill>
            </a:rPr>
            <a:t>$19,729,111 </a:t>
          </a:r>
          <a:r>
            <a:rPr lang="en-US" sz="1600" kern="1200" dirty="0"/>
            <a:t>compared to the previous year, with Brand 3 experiencing a particularly steep decline.</a:t>
          </a:r>
        </a:p>
      </dsp:txBody>
      <dsp:txXfrm>
        <a:off x="2183925" y="907401"/>
        <a:ext cx="7973866" cy="824910"/>
      </dsp:txXfrm>
    </dsp:sp>
    <dsp:sp modelId="{F31E198E-933D-4370-B07F-6D81589EB0DD}">
      <dsp:nvSpPr>
        <dsp:cNvPr id="0" name=""/>
        <dsp:cNvSpPr/>
      </dsp:nvSpPr>
      <dsp:spPr>
        <a:xfrm>
          <a:off x="2031558" y="1732311"/>
          <a:ext cx="81262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16BF1B-D064-43B3-AEE7-420D7F93A1B9}">
      <dsp:nvSpPr>
        <dsp:cNvPr id="0" name=""/>
        <dsp:cNvSpPr/>
      </dsp:nvSpPr>
      <dsp:spPr>
        <a:xfrm>
          <a:off x="2183925" y="1773557"/>
          <a:ext cx="7973866" cy="824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MFR 1's market share in the upper respiratory category is not as dominant as some of its competitors, which could limit its ability to influence pricing and other industry trends.</a:t>
          </a:r>
        </a:p>
      </dsp:txBody>
      <dsp:txXfrm>
        <a:off x="2183925" y="1773557"/>
        <a:ext cx="7973866" cy="824910"/>
      </dsp:txXfrm>
    </dsp:sp>
    <dsp:sp modelId="{51A5EB94-29F5-4EAF-BA60-F13A6476412A}">
      <dsp:nvSpPr>
        <dsp:cNvPr id="0" name=""/>
        <dsp:cNvSpPr/>
      </dsp:nvSpPr>
      <dsp:spPr>
        <a:xfrm>
          <a:off x="2031558" y="2598467"/>
          <a:ext cx="81262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B6460C-8A33-4DB5-AF5B-FC0CFA3216DC}">
      <dsp:nvSpPr>
        <dsp:cNvPr id="0" name=""/>
        <dsp:cNvSpPr/>
      </dsp:nvSpPr>
      <dsp:spPr>
        <a:xfrm>
          <a:off x="2183925" y="2639713"/>
          <a:ext cx="7973866" cy="824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MFR 1's market share in the upper respiratory category has increased from 8.32% to </a:t>
          </a:r>
          <a:r>
            <a:rPr lang="en-US" sz="1600" kern="1200" dirty="0">
              <a:solidFill>
                <a:srgbClr val="92D050"/>
              </a:solidFill>
            </a:rPr>
            <a:t>9.36%</a:t>
          </a:r>
          <a:r>
            <a:rPr lang="en-US" sz="1600" kern="1200" dirty="0"/>
            <a:t>, indicating positive performance.</a:t>
          </a:r>
        </a:p>
      </dsp:txBody>
      <dsp:txXfrm>
        <a:off x="2183925" y="2639713"/>
        <a:ext cx="7973866" cy="824910"/>
      </dsp:txXfrm>
    </dsp:sp>
    <dsp:sp modelId="{6F5A1CFA-62D6-4261-ACFF-59D07468E3B3}">
      <dsp:nvSpPr>
        <dsp:cNvPr id="0" name=""/>
        <dsp:cNvSpPr/>
      </dsp:nvSpPr>
      <dsp:spPr>
        <a:xfrm>
          <a:off x="2031558" y="3464623"/>
          <a:ext cx="81262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5/4/2023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45696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2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79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57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1537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07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477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45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84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15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5/4/2023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59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5/4/2023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4258395898"/>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0">
            <a:extLst>
              <a:ext uri="{FF2B5EF4-FFF2-40B4-BE49-F238E27FC236}">
                <a16:creationId xmlns:a16="http://schemas.microsoft.com/office/drawing/2014/main" id="{46B0F1BB-9CE3-5A44-AF39-56D96BA1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Rectangle 52">
            <a:extLst>
              <a:ext uri="{FF2B5EF4-FFF2-40B4-BE49-F238E27FC236}">
                <a16:creationId xmlns:a16="http://schemas.microsoft.com/office/drawing/2014/main" id="{0C381460-CB75-6044-A945-30251B1AE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5F24AB9-8A3B-0685-522D-4882737DE733}"/>
              </a:ext>
            </a:extLst>
          </p:cNvPr>
          <p:cNvSpPr>
            <a:spLocks noGrp="1"/>
          </p:cNvSpPr>
          <p:nvPr>
            <p:ph type="ctrTitle"/>
          </p:nvPr>
        </p:nvSpPr>
        <p:spPr>
          <a:xfrm>
            <a:off x="5104822" y="1247140"/>
            <a:ext cx="6115110" cy="3450844"/>
          </a:xfrm>
        </p:spPr>
        <p:txBody>
          <a:bodyPr>
            <a:normAutofit/>
            <a:sp3d>
              <a:bevelT w="6350"/>
            </a:sp3d>
          </a:bodyPr>
          <a:lstStyle/>
          <a:p>
            <a:pPr>
              <a:lnSpc>
                <a:spcPct val="90000"/>
              </a:lnSpc>
            </a:pPr>
            <a:r>
              <a:rPr lang="en-US" sz="3800" b="0" i="0" dirty="0">
                <a:effectLst>
                  <a:glow rad="317500">
                    <a:schemeClr val="accent4">
                      <a:satMod val="175000"/>
                      <a:alpha val="40000"/>
                    </a:schemeClr>
                  </a:glow>
                  <a:reflection blurRad="317500" endPos="19000" dir="5400000" sy="-100000" algn="bl" rotWithShape="0"/>
                </a:effectLst>
                <a:latin typeface="Söhne"/>
              </a:rPr>
              <a:t>Market Analysis and Performance Review: Manufacturer 1 (MFR 1) in the OTC Analgesics and Upper Respiratory Categories</a:t>
            </a:r>
            <a:endParaRPr lang="en-IN" sz="3800" dirty="0">
              <a:effectLst>
                <a:glow rad="317500">
                  <a:schemeClr val="accent4">
                    <a:satMod val="175000"/>
                    <a:alpha val="40000"/>
                  </a:schemeClr>
                </a:glow>
                <a:reflection blurRad="317500" endPos="19000" dir="5400000" sy="-100000" algn="bl" rotWithShape="0"/>
              </a:effectLst>
            </a:endParaRPr>
          </a:p>
        </p:txBody>
      </p:sp>
      <p:sp>
        <p:nvSpPr>
          <p:cNvPr id="3" name="Subtitle 2">
            <a:extLst>
              <a:ext uri="{FF2B5EF4-FFF2-40B4-BE49-F238E27FC236}">
                <a16:creationId xmlns:a16="http://schemas.microsoft.com/office/drawing/2014/main" id="{ED6F34CF-9D7A-7253-8CCE-CC55307727CA}"/>
              </a:ext>
            </a:extLst>
          </p:cNvPr>
          <p:cNvSpPr>
            <a:spLocks noGrp="1"/>
          </p:cNvSpPr>
          <p:nvPr>
            <p:ph type="subTitle" idx="1"/>
          </p:nvPr>
        </p:nvSpPr>
        <p:spPr>
          <a:xfrm>
            <a:off x="5104822" y="4818126"/>
            <a:ext cx="6115110" cy="1268984"/>
          </a:xfrm>
        </p:spPr>
        <p:txBody>
          <a:bodyPr>
            <a:normAutofit/>
            <a:scene3d>
              <a:camera prst="orthographicFront"/>
              <a:lightRig rig="threePt" dir="t">
                <a:rot lat="0" lon="0" rev="2400000"/>
              </a:lightRig>
            </a:scene3d>
            <a:sp3d>
              <a:bevelT w="25400"/>
              <a:bevelB w="12700"/>
            </a:sp3d>
          </a:bodyPr>
          <a:lstStyle/>
          <a:p>
            <a:r>
              <a:rPr lang="en-US">
                <a:effectLst>
                  <a:glow rad="317500">
                    <a:schemeClr val="accent1">
                      <a:alpha val="40000"/>
                    </a:schemeClr>
                  </a:glow>
                  <a:outerShdw blurRad="50800" dist="50800" dir="5400000" algn="ctr" rotWithShape="0">
                    <a:srgbClr val="000000"/>
                  </a:outerShdw>
                </a:effectLst>
              </a:rPr>
              <a:t>By –Junaid Ali Sayyed</a:t>
            </a:r>
            <a:endParaRPr lang="en-IN" dirty="0">
              <a:effectLst>
                <a:glow rad="317500">
                  <a:schemeClr val="accent1">
                    <a:alpha val="40000"/>
                  </a:schemeClr>
                </a:glow>
                <a:outerShdw blurRad="50800" dist="50800" dir="5400000" algn="ctr" rotWithShape="0">
                  <a:srgbClr val="000000"/>
                </a:outerShdw>
              </a:effectLst>
            </a:endParaRPr>
          </a:p>
        </p:txBody>
      </p:sp>
      <p:pic>
        <p:nvPicPr>
          <p:cNvPr id="8" name="Picture 7" descr="A picture containing text, screenshot, graphics, font&#10;&#10;Description automatically generated">
            <a:extLst>
              <a:ext uri="{FF2B5EF4-FFF2-40B4-BE49-F238E27FC236}">
                <a16:creationId xmlns:a16="http://schemas.microsoft.com/office/drawing/2014/main" id="{E28459AC-42F3-EEA9-3881-D6D5D2DB5725}"/>
              </a:ext>
            </a:extLst>
          </p:cNvPr>
          <p:cNvPicPr>
            <a:picLocks noChangeAspect="1"/>
          </p:cNvPicPr>
          <p:nvPr/>
        </p:nvPicPr>
        <p:blipFill rotWithShape="1">
          <a:blip r:embed="rId2">
            <a:extLst>
              <a:ext uri="{28A0092B-C50C-407E-A947-70E740481C1C}">
                <a14:useLocalDpi xmlns:a14="http://schemas.microsoft.com/office/drawing/2010/main" val="0"/>
              </a:ext>
            </a:extLst>
          </a:blip>
          <a:srcRect l="1435" r="12754" b="1"/>
          <a:stretch/>
        </p:blipFill>
        <p:spPr>
          <a:xfrm>
            <a:off x="592330" y="530090"/>
            <a:ext cx="3709082" cy="2728286"/>
          </a:xfrm>
          <a:prstGeom prst="rect">
            <a:avLst/>
          </a:prstGeom>
        </p:spPr>
      </p:pic>
    </p:spTree>
    <p:extLst>
      <p:ext uri="{BB962C8B-B14F-4D97-AF65-F5344CB8AC3E}">
        <p14:creationId xmlns:p14="http://schemas.microsoft.com/office/powerpoint/2010/main" val="30672961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E71E-9F6A-9BD1-FE1E-9A4C7028A87C}"/>
              </a:ext>
            </a:extLst>
          </p:cNvPr>
          <p:cNvSpPr>
            <a:spLocks noGrp="1"/>
          </p:cNvSpPr>
          <p:nvPr>
            <p:ph type="title"/>
          </p:nvPr>
        </p:nvSpPr>
        <p:spPr>
          <a:xfrm>
            <a:off x="1637406" y="137310"/>
            <a:ext cx="9486690" cy="1550419"/>
          </a:xfrm>
        </p:spPr>
        <p:txBody>
          <a:bodyPr/>
          <a:lstStyle/>
          <a:p>
            <a:r>
              <a:rPr lang="en-US" dirty="0">
                <a:effectLst>
                  <a:glow rad="63500">
                    <a:schemeClr val="accent1">
                      <a:satMod val="175000"/>
                      <a:alpha val="40000"/>
                    </a:schemeClr>
                  </a:glow>
                </a:effectLst>
              </a:rPr>
              <a:t>Key Insights</a:t>
            </a:r>
            <a:endParaRPr lang="en-IN" dirty="0">
              <a:effectLst>
                <a:glow rad="63500">
                  <a:schemeClr val="accent1">
                    <a:satMod val="175000"/>
                    <a:alpha val="40000"/>
                  </a:schemeClr>
                </a:glow>
              </a:effectLst>
            </a:endParaRPr>
          </a:p>
        </p:txBody>
      </p:sp>
      <p:graphicFrame>
        <p:nvGraphicFramePr>
          <p:cNvPr id="5" name="TextBox 2">
            <a:extLst>
              <a:ext uri="{FF2B5EF4-FFF2-40B4-BE49-F238E27FC236}">
                <a16:creationId xmlns:a16="http://schemas.microsoft.com/office/drawing/2014/main" id="{0A0E3104-195C-842E-79BE-05FF826BCE09}"/>
              </a:ext>
            </a:extLst>
          </p:cNvPr>
          <p:cNvGraphicFramePr/>
          <p:nvPr>
            <p:extLst>
              <p:ext uri="{D42A27DB-BD31-4B8C-83A1-F6EECF244321}">
                <p14:modId xmlns:p14="http://schemas.microsoft.com/office/powerpoint/2010/main" val="3012041703"/>
              </p:ext>
            </p:extLst>
          </p:nvPr>
        </p:nvGraphicFramePr>
        <p:xfrm>
          <a:off x="1301855" y="1687729"/>
          <a:ext cx="10157792" cy="3508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37941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D0607-152F-6619-7A6C-577FAAB3BEBC}"/>
              </a:ext>
            </a:extLst>
          </p:cNvPr>
          <p:cNvSpPr>
            <a:spLocks noGrp="1"/>
          </p:cNvSpPr>
          <p:nvPr>
            <p:ph type="title"/>
          </p:nvPr>
        </p:nvSpPr>
        <p:spPr>
          <a:xfrm>
            <a:off x="5763820" y="455362"/>
            <a:ext cx="5310579" cy="1550419"/>
          </a:xfrm>
        </p:spPr>
        <p:txBody>
          <a:bodyPr vert="horz" lIns="91440" tIns="45720" rIns="91440" bIns="45720" rtlCol="0" anchor="t">
            <a:normAutofit/>
            <a:scene3d>
              <a:camera prst="orthographicFront"/>
              <a:lightRig rig="threePt" dir="t"/>
            </a:scene3d>
            <a:sp3d>
              <a:bevelT w="6350" h="63500"/>
            </a:sp3d>
          </a:bodyPr>
          <a:lstStyle/>
          <a:p>
            <a:r>
              <a:rPr lang="en-US" b="1" i="0" kern="1200">
                <a:solidFill>
                  <a:schemeClr val="tx1"/>
                </a:solidFill>
                <a:effectLst>
                  <a:glow rad="76200">
                    <a:schemeClr val="accent1">
                      <a:alpha val="65000"/>
                    </a:schemeClr>
                  </a:glow>
                  <a:outerShdw blurRad="50800" dist="50800" dir="600000" algn="ctr" rotWithShape="0">
                    <a:srgbClr val="000000">
                      <a:alpha val="43137"/>
                    </a:srgbClr>
                  </a:outerShdw>
                </a:effectLst>
                <a:latin typeface="+mj-lt"/>
                <a:ea typeface="+mj-ea"/>
                <a:cs typeface="+mj-cs"/>
              </a:rPr>
              <a:t>Overview of the Market</a:t>
            </a:r>
            <a:endParaRPr lang="en-US" b="1" kern="1200">
              <a:solidFill>
                <a:schemeClr val="tx1"/>
              </a:solidFill>
              <a:effectLst>
                <a:glow rad="76200">
                  <a:schemeClr val="accent1">
                    <a:alpha val="65000"/>
                  </a:schemeClr>
                </a:glow>
                <a:outerShdw blurRad="50800" dist="50800" dir="600000" algn="ctr" rotWithShape="0">
                  <a:srgbClr val="000000">
                    <a:alpha val="43137"/>
                  </a:srgbClr>
                </a:outerShdw>
              </a:effectLst>
              <a:latin typeface="+mj-lt"/>
              <a:ea typeface="+mj-ea"/>
              <a:cs typeface="+mj-cs"/>
            </a:endParaRPr>
          </a:p>
        </p:txBody>
      </p:sp>
      <p:sp>
        <p:nvSpPr>
          <p:cNvPr id="4" name="TextBox 3">
            <a:extLst>
              <a:ext uri="{FF2B5EF4-FFF2-40B4-BE49-F238E27FC236}">
                <a16:creationId xmlns:a16="http://schemas.microsoft.com/office/drawing/2014/main" id="{8EB69118-1188-3DAF-A11F-54ACA93008A3}"/>
              </a:ext>
            </a:extLst>
          </p:cNvPr>
          <p:cNvSpPr txBox="1"/>
          <p:nvPr/>
        </p:nvSpPr>
        <p:spPr>
          <a:xfrm>
            <a:off x="5356316" y="2254174"/>
            <a:ext cx="6501066" cy="4156480"/>
          </a:xfrm>
          <a:prstGeom prst="rect">
            <a:avLst/>
          </a:prstGeom>
        </p:spPr>
        <p:txBody>
          <a:bodyPr vert="horz" lIns="91440" tIns="45720" rIns="91440" bIns="45720" rtlCol="0">
            <a:normAutofit/>
          </a:bodyPr>
          <a:lstStyle/>
          <a:p>
            <a:pPr indent="-228600">
              <a:lnSpc>
                <a:spcPct val="110000"/>
              </a:lnSpc>
              <a:spcAft>
                <a:spcPts val="600"/>
              </a:spcAft>
              <a:buClr>
                <a:schemeClr val="accent1"/>
              </a:buClr>
              <a:buFont typeface="Arial" panose="020B0604020202020204" pitchFamily="34" charset="0"/>
              <a:buChar char="•"/>
            </a:pPr>
            <a:r>
              <a:rPr lang="en-US" sz="2400" dirty="0">
                <a:effectLst>
                  <a:glow rad="63500">
                    <a:schemeClr val="tx1">
                      <a:alpha val="40000"/>
                    </a:schemeClr>
                  </a:glow>
                </a:effectLst>
              </a:rPr>
              <a:t>The OTC analgesics and upper respiratory markets are highly competitive, with several brands and manufacturers vying for market share</a:t>
            </a:r>
          </a:p>
          <a:p>
            <a:pPr indent="-228600">
              <a:lnSpc>
                <a:spcPct val="110000"/>
              </a:lnSpc>
              <a:spcAft>
                <a:spcPts val="600"/>
              </a:spcAft>
              <a:buClr>
                <a:schemeClr val="accent1"/>
              </a:buClr>
              <a:buFont typeface="Arial" panose="020B0604020202020204" pitchFamily="34" charset="0"/>
              <a:buChar char="•"/>
            </a:pPr>
            <a:r>
              <a:rPr lang="en-US" sz="2400" dirty="0">
                <a:effectLst>
                  <a:glow rad="63500">
                    <a:schemeClr val="tx1">
                      <a:alpha val="40000"/>
                    </a:schemeClr>
                  </a:glow>
                </a:effectLst>
              </a:rPr>
              <a:t>The total market size for analgesics was </a:t>
            </a:r>
            <a:r>
              <a:rPr lang="en-US" sz="2400" b="1" dirty="0">
                <a:effectLst>
                  <a:glow rad="63500">
                    <a:schemeClr val="tx1">
                      <a:alpha val="40000"/>
                    </a:schemeClr>
                  </a:glow>
                </a:effectLst>
              </a:rPr>
              <a:t>$4,015,331,261 </a:t>
            </a:r>
            <a:r>
              <a:rPr lang="en-US" sz="2400" dirty="0">
                <a:effectLst>
                  <a:glow rad="63500">
                    <a:schemeClr val="tx1">
                      <a:alpha val="40000"/>
                    </a:schemeClr>
                  </a:glow>
                </a:effectLst>
              </a:rPr>
              <a:t>and for upper respiratory products, it was </a:t>
            </a:r>
            <a:r>
              <a:rPr lang="en-US" sz="2400" b="1" dirty="0">
                <a:effectLst>
                  <a:glow rad="63500">
                    <a:schemeClr val="tx1">
                      <a:alpha val="40000"/>
                    </a:schemeClr>
                  </a:glow>
                </a:effectLst>
              </a:rPr>
              <a:t>$5,456,420,688</a:t>
            </a:r>
            <a:r>
              <a:rPr lang="en-US" sz="2400" dirty="0">
                <a:effectLst>
                  <a:glow rad="63500">
                    <a:schemeClr val="tx1">
                      <a:alpha val="40000"/>
                    </a:schemeClr>
                  </a:glow>
                </a:effectLst>
              </a:rPr>
              <a:t>.</a:t>
            </a:r>
          </a:p>
          <a:p>
            <a:pPr>
              <a:lnSpc>
                <a:spcPct val="110000"/>
              </a:lnSpc>
              <a:spcAft>
                <a:spcPts val="600"/>
              </a:spcAft>
              <a:buClr>
                <a:schemeClr val="accent1"/>
              </a:buClr>
            </a:pPr>
            <a:endParaRPr lang="en-US" sz="2400" dirty="0">
              <a:effectLst>
                <a:glow rad="63500">
                  <a:schemeClr val="tx1">
                    <a:alpha val="40000"/>
                  </a:schemeClr>
                </a:glow>
              </a:effectLst>
            </a:endParaRPr>
          </a:p>
        </p:txBody>
      </p:sp>
      <p:pic>
        <p:nvPicPr>
          <p:cNvPr id="5" name="Picture 4">
            <a:extLst>
              <a:ext uri="{FF2B5EF4-FFF2-40B4-BE49-F238E27FC236}">
                <a16:creationId xmlns:a16="http://schemas.microsoft.com/office/drawing/2014/main" id="{9E93F578-6B6E-38AC-6ABD-FAAB5A2F0772}"/>
              </a:ext>
            </a:extLst>
          </p:cNvPr>
          <p:cNvPicPr>
            <a:picLocks noChangeAspect="1"/>
          </p:cNvPicPr>
          <p:nvPr/>
        </p:nvPicPr>
        <p:blipFill>
          <a:blip r:embed="rId3"/>
          <a:stretch>
            <a:fillRect/>
          </a:stretch>
        </p:blipFill>
        <p:spPr>
          <a:xfrm>
            <a:off x="0" y="565152"/>
            <a:ext cx="4537887" cy="6292846"/>
          </a:xfrm>
          <a:prstGeom prst="rect">
            <a:avLst/>
          </a:prstGeom>
        </p:spPr>
      </p:pic>
    </p:spTree>
    <p:custDataLst>
      <p:tags r:id="rId1"/>
    </p:custDataLst>
    <p:extLst>
      <p:ext uri="{BB962C8B-B14F-4D97-AF65-F5344CB8AC3E}">
        <p14:creationId xmlns:p14="http://schemas.microsoft.com/office/powerpoint/2010/main" val="2776864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398"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8" name="Rectangle 77">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8591"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339DDC1-62DB-E887-E464-0FAD4D752FEA}"/>
              </a:ext>
            </a:extLst>
          </p:cNvPr>
          <p:cNvSpPr>
            <a:spLocks noGrp="1"/>
          </p:cNvSpPr>
          <p:nvPr>
            <p:ph type="title"/>
          </p:nvPr>
        </p:nvSpPr>
        <p:spPr>
          <a:xfrm>
            <a:off x="6620712" y="455362"/>
            <a:ext cx="4453688" cy="1550419"/>
          </a:xfrm>
        </p:spPr>
        <p:txBody>
          <a:bodyPr>
            <a:normAutofit/>
          </a:bodyPr>
          <a:lstStyle/>
          <a:p>
            <a:r>
              <a:rPr lang="en-IN" dirty="0">
                <a:effectLst>
                  <a:glow rad="63500">
                    <a:schemeClr val="accent1">
                      <a:satMod val="175000"/>
                      <a:alpha val="40000"/>
                    </a:schemeClr>
                  </a:glow>
                </a:effectLst>
              </a:rPr>
              <a:t>MFR 1's Market Position</a:t>
            </a:r>
          </a:p>
        </p:txBody>
      </p:sp>
      <p:sp>
        <p:nvSpPr>
          <p:cNvPr id="9" name="Content Placeholder 8">
            <a:extLst>
              <a:ext uri="{FF2B5EF4-FFF2-40B4-BE49-F238E27FC236}">
                <a16:creationId xmlns:a16="http://schemas.microsoft.com/office/drawing/2014/main" id="{4A52D00C-6ED0-1CE0-7A26-9B051E5B6865}"/>
              </a:ext>
            </a:extLst>
          </p:cNvPr>
          <p:cNvSpPr>
            <a:spLocks noGrp="1"/>
          </p:cNvSpPr>
          <p:nvPr>
            <p:ph idx="1"/>
          </p:nvPr>
        </p:nvSpPr>
        <p:spPr>
          <a:xfrm>
            <a:off x="6632446" y="2160016"/>
            <a:ext cx="4441953" cy="3926152"/>
          </a:xfrm>
        </p:spPr>
        <p:txBody>
          <a:bodyPr>
            <a:normAutofit/>
          </a:bodyPr>
          <a:lstStyle/>
          <a:p>
            <a:r>
              <a:rPr lang="en-US" sz="2000" dirty="0">
                <a:effectLst>
                  <a:glow rad="63500">
                    <a:schemeClr val="tx1">
                      <a:alpha val="40000"/>
                    </a:schemeClr>
                  </a:glow>
                </a:effectLst>
              </a:rPr>
              <a:t>MFR 1 is one of the leading manufacturers in the over-the-counter (OTC) pharmaceutical industry ranked </a:t>
            </a:r>
            <a:r>
              <a:rPr lang="en-US" sz="2000" b="1" dirty="0">
                <a:effectLst>
                  <a:glow rad="63500">
                    <a:schemeClr val="tx1">
                      <a:alpha val="40000"/>
                    </a:schemeClr>
                  </a:glow>
                </a:effectLst>
              </a:rPr>
              <a:t>second</a:t>
            </a:r>
            <a:r>
              <a:rPr lang="en-US" sz="2000" dirty="0">
                <a:effectLst>
                  <a:glow rad="63500">
                    <a:schemeClr val="tx1">
                      <a:alpha val="40000"/>
                    </a:schemeClr>
                  </a:glow>
                </a:effectLst>
              </a:rPr>
              <a:t> after MFR 3, operating in both the analgesics and upper respiratory categories. MFR 1 competes with several other manufacturers in each category, and its performance and market share vary across brands and products.</a:t>
            </a:r>
          </a:p>
        </p:txBody>
      </p:sp>
      <p:pic>
        <p:nvPicPr>
          <p:cNvPr id="7" name="Picture 6">
            <a:extLst>
              <a:ext uri="{FF2B5EF4-FFF2-40B4-BE49-F238E27FC236}">
                <a16:creationId xmlns:a16="http://schemas.microsoft.com/office/drawing/2014/main" id="{59B43A43-BED1-0760-E5CD-4C2706B77D7C}"/>
              </a:ext>
            </a:extLst>
          </p:cNvPr>
          <p:cNvPicPr>
            <a:picLocks noChangeAspect="1"/>
          </p:cNvPicPr>
          <p:nvPr/>
        </p:nvPicPr>
        <p:blipFill>
          <a:blip r:embed="rId3"/>
          <a:stretch>
            <a:fillRect/>
          </a:stretch>
        </p:blipFill>
        <p:spPr>
          <a:xfrm>
            <a:off x="116800" y="1340208"/>
            <a:ext cx="4655225" cy="5056325"/>
          </a:xfrm>
          <a:prstGeom prst="rect">
            <a:avLst/>
          </a:prstGeom>
        </p:spPr>
      </p:pic>
      <p:sp>
        <p:nvSpPr>
          <p:cNvPr id="8" name="TextBox 7">
            <a:extLst>
              <a:ext uri="{FF2B5EF4-FFF2-40B4-BE49-F238E27FC236}">
                <a16:creationId xmlns:a16="http://schemas.microsoft.com/office/drawing/2014/main" id="{BCFFD72A-E8B5-1350-E828-7B266A467082}"/>
              </a:ext>
            </a:extLst>
          </p:cNvPr>
          <p:cNvSpPr txBox="1"/>
          <p:nvPr/>
        </p:nvSpPr>
        <p:spPr>
          <a:xfrm>
            <a:off x="1146353" y="600456"/>
            <a:ext cx="2095500" cy="646331"/>
          </a:xfrm>
          <a:prstGeom prst="rect">
            <a:avLst/>
          </a:prstGeom>
          <a:noFill/>
        </p:spPr>
        <p:txBody>
          <a:bodyPr wrap="square" rtlCol="0">
            <a:spAutoFit/>
          </a:bodyPr>
          <a:lstStyle/>
          <a:p>
            <a:r>
              <a:rPr lang="en-US" dirty="0"/>
              <a:t>Manufacture Market Share</a:t>
            </a:r>
            <a:endParaRPr lang="en-IN" dirty="0"/>
          </a:p>
        </p:txBody>
      </p:sp>
    </p:spTree>
    <p:custDataLst>
      <p:tags r:id="rId1"/>
    </p:custDataLst>
    <p:extLst>
      <p:ext uri="{BB962C8B-B14F-4D97-AF65-F5344CB8AC3E}">
        <p14:creationId xmlns:p14="http://schemas.microsoft.com/office/powerpoint/2010/main" val="38757173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5C2E7-F942-48D7-9C0A-F8B818584642}"/>
              </a:ext>
            </a:extLst>
          </p:cNvPr>
          <p:cNvSpPr>
            <a:spLocks noGrp="1"/>
          </p:cNvSpPr>
          <p:nvPr>
            <p:ph type="title"/>
          </p:nvPr>
        </p:nvSpPr>
        <p:spPr>
          <a:xfrm>
            <a:off x="5763820" y="455362"/>
            <a:ext cx="5310579" cy="1550419"/>
          </a:xfrm>
        </p:spPr>
        <p:txBody>
          <a:bodyPr vert="horz" lIns="91440" tIns="45720" rIns="91440" bIns="45720" rtlCol="0" anchor="t">
            <a:normAutofit/>
          </a:bodyPr>
          <a:lstStyle/>
          <a:p>
            <a:r>
              <a:rPr lang="en-US" b="1" kern="1200">
                <a:solidFill>
                  <a:schemeClr val="tx1"/>
                </a:solidFill>
                <a:effectLst>
                  <a:glow rad="63500">
                    <a:schemeClr val="accent1">
                      <a:satMod val="175000"/>
                      <a:alpha val="40000"/>
                    </a:schemeClr>
                  </a:glow>
                </a:effectLst>
                <a:latin typeface="+mj-lt"/>
                <a:ea typeface="+mj-ea"/>
                <a:cs typeface="+mj-cs"/>
              </a:rPr>
              <a:t>MFR 1's Analgesics Brands</a:t>
            </a:r>
          </a:p>
        </p:txBody>
      </p:sp>
      <p:sp>
        <p:nvSpPr>
          <p:cNvPr id="6" name="TextBox 5">
            <a:extLst>
              <a:ext uri="{FF2B5EF4-FFF2-40B4-BE49-F238E27FC236}">
                <a16:creationId xmlns:a16="http://schemas.microsoft.com/office/drawing/2014/main" id="{E92D3D06-D01B-143B-C36E-1D2F02A87C4F}"/>
              </a:ext>
            </a:extLst>
          </p:cNvPr>
          <p:cNvSpPr txBox="1"/>
          <p:nvPr/>
        </p:nvSpPr>
        <p:spPr>
          <a:xfrm>
            <a:off x="5763820" y="2160016"/>
            <a:ext cx="5310579" cy="3926152"/>
          </a:xfrm>
          <a:prstGeom prst="rect">
            <a:avLst/>
          </a:prstGeom>
        </p:spPr>
        <p:txBody>
          <a:bodyPr vert="horz" lIns="91440" tIns="45720" rIns="91440" bIns="45720" rtlCol="0">
            <a:normAutofit/>
          </a:bodyPr>
          <a:lstStyle/>
          <a:p>
            <a:pPr marL="342900" indent="-228600">
              <a:spcAft>
                <a:spcPts val="600"/>
              </a:spcAft>
              <a:buClr>
                <a:schemeClr val="accent1"/>
              </a:buClr>
              <a:buFont typeface="Arial" panose="020B0604020202020204" pitchFamily="34" charset="0"/>
              <a:buChar char="•"/>
            </a:pPr>
            <a:r>
              <a:rPr lang="en-US" sz="1700" dirty="0">
                <a:effectLst>
                  <a:glow rad="63500">
                    <a:schemeClr val="tx1">
                      <a:alpha val="40000"/>
                    </a:schemeClr>
                  </a:glow>
                </a:effectLst>
              </a:rPr>
              <a:t>MFR 1 has two brands in the analgesics category, Brand 3 and Brand 5. Brand 3 generated </a:t>
            </a:r>
            <a:r>
              <a:rPr lang="en-US" sz="1700" b="1" dirty="0">
                <a:effectLst>
                  <a:glow rad="63500">
                    <a:schemeClr val="tx1">
                      <a:alpha val="40000"/>
                    </a:schemeClr>
                  </a:glow>
                </a:effectLst>
              </a:rPr>
              <a:t>$260,846,516 </a:t>
            </a:r>
            <a:r>
              <a:rPr lang="en-US" sz="1700" dirty="0">
                <a:effectLst>
                  <a:glow rad="63500">
                    <a:schemeClr val="tx1">
                      <a:alpha val="40000"/>
                    </a:schemeClr>
                  </a:glow>
                </a:effectLst>
              </a:rPr>
              <a:t>in sales, while Brand 5 generated </a:t>
            </a:r>
            <a:r>
              <a:rPr lang="en-US" sz="1700" b="1" dirty="0">
                <a:effectLst>
                  <a:glow rad="63500">
                    <a:schemeClr val="tx1">
                      <a:alpha val="40000"/>
                    </a:schemeClr>
                  </a:glow>
                </a:effectLst>
              </a:rPr>
              <a:t>$197,902,439 </a:t>
            </a:r>
            <a:r>
              <a:rPr lang="en-US" sz="1700" dirty="0">
                <a:effectLst>
                  <a:glow rad="63500">
                    <a:schemeClr val="tx1">
                      <a:alpha val="40000"/>
                    </a:schemeClr>
                  </a:glow>
                </a:effectLst>
              </a:rPr>
              <a:t>in sales</a:t>
            </a:r>
          </a:p>
          <a:p>
            <a:pPr marL="342900" indent="-228600">
              <a:spcAft>
                <a:spcPts val="600"/>
              </a:spcAft>
              <a:buClr>
                <a:schemeClr val="accent1"/>
              </a:buClr>
              <a:buFont typeface="Arial" panose="020B0604020202020204" pitchFamily="34" charset="0"/>
              <a:buChar char="•"/>
            </a:pPr>
            <a:r>
              <a:rPr lang="en-US" sz="1700" dirty="0">
                <a:effectLst>
                  <a:glow rad="63500">
                    <a:schemeClr val="tx1">
                      <a:alpha val="40000"/>
                    </a:schemeClr>
                  </a:glow>
                </a:effectLst>
              </a:rPr>
              <a:t>Brand 3 experienced a decline of </a:t>
            </a:r>
            <a:r>
              <a:rPr lang="en-US" sz="1700" dirty="0">
                <a:solidFill>
                  <a:srgbClr val="FF0000"/>
                </a:solidFill>
                <a:effectLst>
                  <a:glow rad="63500">
                    <a:schemeClr val="tx1">
                      <a:alpha val="40000"/>
                    </a:schemeClr>
                  </a:glow>
                </a:effectLst>
              </a:rPr>
              <a:t>$25,812,108 </a:t>
            </a:r>
            <a:r>
              <a:rPr lang="en-US" sz="1700" dirty="0">
                <a:effectLst>
                  <a:glow rad="63500">
                    <a:schemeClr val="tx1">
                      <a:alpha val="40000"/>
                    </a:schemeClr>
                  </a:glow>
                </a:effectLst>
              </a:rPr>
              <a:t>in sales compared to the previous year.</a:t>
            </a:r>
          </a:p>
          <a:p>
            <a:pPr marL="342900" indent="-228600">
              <a:spcAft>
                <a:spcPts val="600"/>
              </a:spcAft>
              <a:buClr>
                <a:schemeClr val="accent1"/>
              </a:buClr>
              <a:buFont typeface="Arial" panose="020B0604020202020204" pitchFamily="34" charset="0"/>
              <a:buChar char="•"/>
            </a:pPr>
            <a:r>
              <a:rPr lang="en-US" sz="1700" dirty="0">
                <a:effectLst>
                  <a:glow rad="63500">
                    <a:schemeClr val="tx1">
                      <a:alpha val="40000"/>
                    </a:schemeClr>
                  </a:glow>
                </a:effectLst>
              </a:rPr>
              <a:t>Brand 5, on the other hand, saw an increase of </a:t>
            </a:r>
            <a:r>
              <a:rPr lang="en-US" sz="1700" dirty="0">
                <a:solidFill>
                  <a:srgbClr val="92D050"/>
                </a:solidFill>
                <a:effectLst>
                  <a:glow rad="63500">
                    <a:schemeClr val="tx1">
                      <a:alpha val="40000"/>
                    </a:schemeClr>
                  </a:glow>
                </a:effectLst>
              </a:rPr>
              <a:t>$6,089,597 </a:t>
            </a:r>
            <a:r>
              <a:rPr lang="en-US" sz="1700" dirty="0">
                <a:effectLst>
                  <a:glow rad="63500">
                    <a:schemeClr val="tx1">
                      <a:alpha val="40000"/>
                    </a:schemeClr>
                  </a:glow>
                </a:effectLst>
              </a:rPr>
              <a:t>in sales compared to the previous year</a:t>
            </a:r>
          </a:p>
          <a:p>
            <a:pPr marL="342900" indent="-228600">
              <a:spcAft>
                <a:spcPts val="600"/>
              </a:spcAft>
              <a:buClr>
                <a:schemeClr val="accent1"/>
              </a:buClr>
              <a:buFont typeface="Arial" panose="020B0604020202020204" pitchFamily="34" charset="0"/>
              <a:buChar char="•"/>
            </a:pPr>
            <a:r>
              <a:rPr lang="en-US" sz="1700" dirty="0">
                <a:effectLst>
                  <a:glow rad="63500">
                    <a:schemeClr val="tx1">
                      <a:alpha val="40000"/>
                    </a:schemeClr>
                  </a:glow>
                </a:effectLst>
              </a:rPr>
              <a:t>Overall, MFR 1 saw a decline of </a:t>
            </a:r>
            <a:r>
              <a:rPr lang="en-US" sz="1700" dirty="0">
                <a:solidFill>
                  <a:srgbClr val="FF0000"/>
                </a:solidFill>
                <a:effectLst>
                  <a:glow rad="63500">
                    <a:schemeClr val="tx1">
                      <a:alpha val="40000"/>
                    </a:schemeClr>
                  </a:glow>
                </a:effectLst>
              </a:rPr>
              <a:t>$19,729,111 </a:t>
            </a:r>
            <a:r>
              <a:rPr lang="en-US" sz="1700" dirty="0">
                <a:effectLst>
                  <a:glow rad="63500">
                    <a:schemeClr val="tx1">
                      <a:alpha val="40000"/>
                    </a:schemeClr>
                  </a:glow>
                </a:effectLst>
              </a:rPr>
              <a:t>in the analgesic category compared to the previous year, which can be attributed to the decline in sales of Brand 3.</a:t>
            </a:r>
          </a:p>
          <a:p>
            <a:pPr marL="342900" indent="-228600">
              <a:spcAft>
                <a:spcPts val="600"/>
              </a:spcAft>
              <a:buClr>
                <a:schemeClr val="accent1"/>
              </a:buClr>
              <a:buFont typeface="Arial" panose="020B0604020202020204" pitchFamily="34" charset="0"/>
              <a:buChar char="•"/>
            </a:pPr>
            <a:endParaRPr lang="en-US" sz="1700" dirty="0">
              <a:effectLst>
                <a:glow rad="63500">
                  <a:schemeClr val="tx1">
                    <a:alpha val="40000"/>
                  </a:schemeClr>
                </a:glow>
              </a:effectLst>
            </a:endParaRPr>
          </a:p>
        </p:txBody>
      </p:sp>
      <p:pic>
        <p:nvPicPr>
          <p:cNvPr id="7" name="Picture 6">
            <a:extLst>
              <a:ext uri="{FF2B5EF4-FFF2-40B4-BE49-F238E27FC236}">
                <a16:creationId xmlns:a16="http://schemas.microsoft.com/office/drawing/2014/main" id="{7C20EBCC-5DFD-5EB0-3BB5-B69EE19CF654}"/>
              </a:ext>
            </a:extLst>
          </p:cNvPr>
          <p:cNvPicPr>
            <a:picLocks noChangeAspect="1"/>
          </p:cNvPicPr>
          <p:nvPr/>
        </p:nvPicPr>
        <p:blipFill>
          <a:blip r:embed="rId3"/>
          <a:stretch>
            <a:fillRect/>
          </a:stretch>
        </p:blipFill>
        <p:spPr>
          <a:xfrm>
            <a:off x="608241" y="695324"/>
            <a:ext cx="2587764" cy="6054815"/>
          </a:xfrm>
          <a:prstGeom prst="rect">
            <a:avLst/>
          </a:prstGeom>
        </p:spPr>
      </p:pic>
      <p:sp>
        <p:nvSpPr>
          <p:cNvPr id="10" name="TextBox 9">
            <a:extLst>
              <a:ext uri="{FF2B5EF4-FFF2-40B4-BE49-F238E27FC236}">
                <a16:creationId xmlns:a16="http://schemas.microsoft.com/office/drawing/2014/main" id="{63378EB8-D315-211E-F9BE-B447289760FF}"/>
              </a:ext>
            </a:extLst>
          </p:cNvPr>
          <p:cNvSpPr txBox="1"/>
          <p:nvPr/>
        </p:nvSpPr>
        <p:spPr>
          <a:xfrm>
            <a:off x="416222" y="132196"/>
            <a:ext cx="3203277" cy="369332"/>
          </a:xfrm>
          <a:prstGeom prst="rect">
            <a:avLst/>
          </a:prstGeom>
          <a:noFill/>
        </p:spPr>
        <p:txBody>
          <a:bodyPr wrap="square" rtlCol="0">
            <a:spAutoFit/>
          </a:bodyPr>
          <a:lstStyle/>
          <a:p>
            <a:r>
              <a:rPr lang="en-US" dirty="0"/>
              <a:t>Sales by brand</a:t>
            </a:r>
            <a:endParaRPr lang="en-IN" dirty="0"/>
          </a:p>
        </p:txBody>
      </p:sp>
    </p:spTree>
    <p:custDataLst>
      <p:tags r:id="rId1"/>
    </p:custDataLst>
    <p:extLst>
      <p:ext uri="{BB962C8B-B14F-4D97-AF65-F5344CB8AC3E}">
        <p14:creationId xmlns:p14="http://schemas.microsoft.com/office/powerpoint/2010/main" val="3097645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5C2E7-F942-48D7-9C0A-F8B818584642}"/>
              </a:ext>
            </a:extLst>
          </p:cNvPr>
          <p:cNvSpPr>
            <a:spLocks noGrp="1"/>
          </p:cNvSpPr>
          <p:nvPr>
            <p:ph type="title"/>
          </p:nvPr>
        </p:nvSpPr>
        <p:spPr>
          <a:xfrm>
            <a:off x="1777323" y="4202832"/>
            <a:ext cx="3853829" cy="1889995"/>
          </a:xfrm>
        </p:spPr>
        <p:txBody>
          <a:bodyPr vert="horz" lIns="91440" tIns="45720" rIns="91440" bIns="45720" rtlCol="0" anchor="t">
            <a:normAutofit/>
          </a:bodyPr>
          <a:lstStyle/>
          <a:p>
            <a:pPr>
              <a:lnSpc>
                <a:spcPct val="90000"/>
              </a:lnSpc>
            </a:pPr>
            <a:r>
              <a:rPr lang="en-US" sz="4100" b="1" kern="1200" dirty="0">
                <a:solidFill>
                  <a:schemeClr val="tx1"/>
                </a:solidFill>
                <a:effectLst>
                  <a:glow rad="63500">
                    <a:schemeClr val="accent1">
                      <a:satMod val="175000"/>
                      <a:alpha val="40000"/>
                    </a:schemeClr>
                  </a:glow>
                </a:effectLst>
                <a:latin typeface="+mj-lt"/>
                <a:ea typeface="+mj-ea"/>
                <a:cs typeface="+mj-cs"/>
              </a:rPr>
              <a:t>MFR 1's Analgesics Brands</a:t>
            </a:r>
          </a:p>
        </p:txBody>
      </p:sp>
      <p:sp>
        <p:nvSpPr>
          <p:cNvPr id="6" name="TextBox 5">
            <a:extLst>
              <a:ext uri="{FF2B5EF4-FFF2-40B4-BE49-F238E27FC236}">
                <a16:creationId xmlns:a16="http://schemas.microsoft.com/office/drawing/2014/main" id="{E92D3D06-D01B-143B-C36E-1D2F02A87C4F}"/>
              </a:ext>
            </a:extLst>
          </p:cNvPr>
          <p:cNvSpPr txBox="1"/>
          <p:nvPr/>
        </p:nvSpPr>
        <p:spPr>
          <a:xfrm>
            <a:off x="6094476" y="4124324"/>
            <a:ext cx="5503475" cy="2154067"/>
          </a:xfrm>
          <a:prstGeom prst="rect">
            <a:avLst/>
          </a:prstGeom>
        </p:spPr>
        <p:txBody>
          <a:bodyPr vert="horz" lIns="91440" tIns="45720" rIns="91440" bIns="45720" rtlCol="0">
            <a:noAutofit/>
          </a:bodyPr>
          <a:lstStyle/>
          <a:p>
            <a:pPr marL="342900" indent="-228600">
              <a:spcAft>
                <a:spcPts val="600"/>
              </a:spcAft>
              <a:buClr>
                <a:schemeClr val="accent1"/>
              </a:buClr>
              <a:buFont typeface="Arial" panose="020B0604020202020204" pitchFamily="34" charset="0"/>
              <a:buChar char="•"/>
            </a:pPr>
            <a:r>
              <a:rPr lang="en-US" sz="1600" dirty="0">
                <a:effectLst>
                  <a:glow rad="63500">
                    <a:schemeClr val="tx1">
                      <a:alpha val="40000"/>
                    </a:schemeClr>
                  </a:glow>
                </a:effectLst>
              </a:rPr>
              <a:t>MFR 1 holds a market share of approximately 11.42% in the analgesics category, making it </a:t>
            </a:r>
            <a:r>
              <a:rPr lang="en-US" sz="1600" dirty="0">
                <a:solidFill>
                  <a:srgbClr val="92D050"/>
                </a:solidFill>
                <a:effectLst>
                  <a:glow rad="63500">
                    <a:schemeClr val="tx1">
                      <a:alpha val="40000"/>
                    </a:schemeClr>
                  </a:glow>
                </a:effectLst>
              </a:rPr>
              <a:t>the third-largest player</a:t>
            </a:r>
            <a:r>
              <a:rPr lang="en-US" sz="1600" dirty="0">
                <a:effectLst>
                  <a:glow rad="63500">
                    <a:schemeClr val="tx1">
                      <a:alpha val="40000"/>
                    </a:schemeClr>
                  </a:glow>
                </a:effectLst>
              </a:rPr>
              <a:t> in the market after MFR 3 and MFR 2.</a:t>
            </a:r>
          </a:p>
          <a:p>
            <a:pPr marL="342900" indent="-228600">
              <a:spcAft>
                <a:spcPts val="600"/>
              </a:spcAft>
              <a:buClr>
                <a:schemeClr val="accent1"/>
              </a:buClr>
              <a:buFont typeface="Arial" panose="020B0604020202020204" pitchFamily="34" charset="0"/>
              <a:buChar char="•"/>
            </a:pPr>
            <a:r>
              <a:rPr lang="en-US" sz="1600" dirty="0">
                <a:effectLst>
                  <a:glow rad="63500">
                    <a:schemeClr val="tx1">
                      <a:alpha val="40000"/>
                    </a:schemeClr>
                  </a:glow>
                </a:effectLst>
              </a:rPr>
              <a:t>The decline in overall sales is a concern, as it suggests that MFR 1 may be losing market share to other manufacturers. Market share went down to </a:t>
            </a:r>
            <a:r>
              <a:rPr lang="en-US" sz="1600" dirty="0">
                <a:solidFill>
                  <a:srgbClr val="FF0000"/>
                </a:solidFill>
                <a:effectLst>
                  <a:glow rad="63500">
                    <a:schemeClr val="tx1">
                      <a:alpha val="40000"/>
                    </a:schemeClr>
                  </a:glow>
                </a:effectLst>
              </a:rPr>
              <a:t>11.42% from 11.97%</a:t>
            </a:r>
          </a:p>
          <a:p>
            <a:pPr marL="342900" indent="-228600">
              <a:spcAft>
                <a:spcPts val="600"/>
              </a:spcAft>
              <a:buClr>
                <a:schemeClr val="accent1"/>
              </a:buClr>
              <a:buFont typeface="Arial" panose="020B0604020202020204" pitchFamily="34" charset="0"/>
              <a:buChar char="•"/>
            </a:pPr>
            <a:r>
              <a:rPr lang="en-US" sz="1600" dirty="0">
                <a:effectLst>
                  <a:glow rad="63500">
                    <a:schemeClr val="tx1">
                      <a:alpha val="40000"/>
                    </a:schemeClr>
                  </a:glow>
                </a:effectLst>
              </a:rPr>
              <a:t>For </a:t>
            </a:r>
            <a:r>
              <a:rPr lang="en-US" sz="1600" dirty="0" err="1">
                <a:effectLst>
                  <a:glow rad="63500">
                    <a:schemeClr val="tx1">
                      <a:alpha val="40000"/>
                    </a:schemeClr>
                  </a:glow>
                </a:effectLst>
              </a:rPr>
              <a:t>Eg</a:t>
            </a:r>
            <a:r>
              <a:rPr lang="en-US" sz="1600" dirty="0">
                <a:effectLst>
                  <a:glow rad="63500">
                    <a:schemeClr val="tx1">
                      <a:alpha val="40000"/>
                    </a:schemeClr>
                  </a:glow>
                </a:effectLst>
              </a:rPr>
              <a:t>:- MFR 2 increased their revenue for both their brands (Brand 2 and Brand 8) with an increase of $25,461,729 over past year</a:t>
            </a:r>
          </a:p>
        </p:txBody>
      </p:sp>
      <p:sp>
        <p:nvSpPr>
          <p:cNvPr id="38" name="TextBox 37">
            <a:extLst>
              <a:ext uri="{FF2B5EF4-FFF2-40B4-BE49-F238E27FC236}">
                <a16:creationId xmlns:a16="http://schemas.microsoft.com/office/drawing/2014/main" id="{E4B72118-2762-E5F3-B568-3EB37089756F}"/>
              </a:ext>
            </a:extLst>
          </p:cNvPr>
          <p:cNvSpPr txBox="1"/>
          <p:nvPr/>
        </p:nvSpPr>
        <p:spPr>
          <a:xfrm>
            <a:off x="7995028" y="100888"/>
            <a:ext cx="3268964" cy="369332"/>
          </a:xfrm>
          <a:prstGeom prst="rect">
            <a:avLst/>
          </a:prstGeom>
          <a:noFill/>
        </p:spPr>
        <p:txBody>
          <a:bodyPr wrap="square" rtlCol="0">
            <a:spAutoFit/>
          </a:bodyPr>
          <a:lstStyle/>
          <a:p>
            <a:pPr>
              <a:spcAft>
                <a:spcPts val="600"/>
              </a:spcAft>
            </a:pPr>
            <a:r>
              <a:rPr lang="en-US" dirty="0"/>
              <a:t>Previous Market share</a:t>
            </a:r>
            <a:endParaRPr lang="en-IN" dirty="0"/>
          </a:p>
        </p:txBody>
      </p:sp>
      <p:sp>
        <p:nvSpPr>
          <p:cNvPr id="39" name="TextBox 38">
            <a:extLst>
              <a:ext uri="{FF2B5EF4-FFF2-40B4-BE49-F238E27FC236}">
                <a16:creationId xmlns:a16="http://schemas.microsoft.com/office/drawing/2014/main" id="{401EEC43-8889-39DA-113C-DD1A4E8C94C5}"/>
              </a:ext>
            </a:extLst>
          </p:cNvPr>
          <p:cNvSpPr txBox="1"/>
          <p:nvPr/>
        </p:nvSpPr>
        <p:spPr>
          <a:xfrm>
            <a:off x="2140453" y="100888"/>
            <a:ext cx="2754550" cy="369332"/>
          </a:xfrm>
          <a:prstGeom prst="rect">
            <a:avLst/>
          </a:prstGeom>
          <a:noFill/>
        </p:spPr>
        <p:txBody>
          <a:bodyPr wrap="square" rtlCol="0">
            <a:spAutoFit/>
          </a:bodyPr>
          <a:lstStyle/>
          <a:p>
            <a:pPr>
              <a:spcAft>
                <a:spcPts val="600"/>
              </a:spcAft>
            </a:pPr>
            <a:r>
              <a:rPr lang="en-US" dirty="0"/>
              <a:t>Current Market share</a:t>
            </a:r>
            <a:endParaRPr lang="en-IN" dirty="0"/>
          </a:p>
        </p:txBody>
      </p:sp>
      <p:pic>
        <p:nvPicPr>
          <p:cNvPr id="7" name="Picture 6">
            <a:extLst>
              <a:ext uri="{FF2B5EF4-FFF2-40B4-BE49-F238E27FC236}">
                <a16:creationId xmlns:a16="http://schemas.microsoft.com/office/drawing/2014/main" id="{EA0CE007-CF86-E434-7FC9-1EE42A96D55C}"/>
              </a:ext>
            </a:extLst>
          </p:cNvPr>
          <p:cNvPicPr>
            <a:picLocks noChangeAspect="1"/>
          </p:cNvPicPr>
          <p:nvPr/>
        </p:nvPicPr>
        <p:blipFill>
          <a:blip r:embed="rId3"/>
          <a:stretch>
            <a:fillRect/>
          </a:stretch>
        </p:blipFill>
        <p:spPr>
          <a:xfrm>
            <a:off x="1622775" y="470219"/>
            <a:ext cx="9641217" cy="3654105"/>
          </a:xfrm>
          <a:prstGeom prst="rect">
            <a:avLst/>
          </a:prstGeom>
        </p:spPr>
      </p:pic>
    </p:spTree>
    <p:custDataLst>
      <p:tags r:id="rId1"/>
    </p:custDataLst>
    <p:extLst>
      <p:ext uri="{BB962C8B-B14F-4D97-AF65-F5344CB8AC3E}">
        <p14:creationId xmlns:p14="http://schemas.microsoft.com/office/powerpoint/2010/main" val="1937169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90296-DD6E-50C2-8845-11D0101466CE}"/>
              </a:ext>
            </a:extLst>
          </p:cNvPr>
          <p:cNvSpPr>
            <a:spLocks noGrp="1"/>
          </p:cNvSpPr>
          <p:nvPr>
            <p:ph type="title"/>
          </p:nvPr>
        </p:nvSpPr>
        <p:spPr>
          <a:xfrm>
            <a:off x="1165013" y="4411199"/>
            <a:ext cx="3853829" cy="1889995"/>
          </a:xfrm>
        </p:spPr>
        <p:txBody>
          <a:bodyPr vert="horz" lIns="91440" tIns="45720" rIns="91440" bIns="45720" rtlCol="0" anchor="t">
            <a:normAutofit/>
          </a:bodyPr>
          <a:lstStyle/>
          <a:p>
            <a:pPr>
              <a:lnSpc>
                <a:spcPct val="90000"/>
              </a:lnSpc>
            </a:pPr>
            <a:r>
              <a:rPr lang="en-US" sz="4100" b="1" kern="1200" dirty="0">
                <a:solidFill>
                  <a:schemeClr val="tx1"/>
                </a:solidFill>
                <a:effectLst>
                  <a:glow rad="63500">
                    <a:schemeClr val="accent1">
                      <a:satMod val="175000"/>
                      <a:alpha val="40000"/>
                    </a:schemeClr>
                  </a:glow>
                </a:effectLst>
                <a:latin typeface="+mj-lt"/>
                <a:ea typeface="+mj-ea"/>
                <a:cs typeface="+mj-cs"/>
              </a:rPr>
              <a:t>MFR 1's Upper Respiratory Brands</a:t>
            </a:r>
          </a:p>
        </p:txBody>
      </p:sp>
      <p:sp>
        <p:nvSpPr>
          <p:cNvPr id="3" name="Content Placeholder 2">
            <a:extLst>
              <a:ext uri="{FF2B5EF4-FFF2-40B4-BE49-F238E27FC236}">
                <a16:creationId xmlns:a16="http://schemas.microsoft.com/office/drawing/2014/main" id="{BEAEFE26-9026-7732-DF9D-E5461AB6324F}"/>
              </a:ext>
            </a:extLst>
          </p:cNvPr>
          <p:cNvSpPr>
            <a:spLocks noGrp="1"/>
          </p:cNvSpPr>
          <p:nvPr>
            <p:ph idx="4294967295"/>
          </p:nvPr>
        </p:nvSpPr>
        <p:spPr>
          <a:xfrm>
            <a:off x="4969429" y="4417859"/>
            <a:ext cx="5264729" cy="2020263"/>
          </a:xfrm>
        </p:spPr>
        <p:txBody>
          <a:bodyPr vert="horz" lIns="91440" tIns="45720" rIns="91440" bIns="45720" rtlCol="0">
            <a:noAutofit/>
          </a:bodyPr>
          <a:lstStyle/>
          <a:p>
            <a:pPr>
              <a:lnSpc>
                <a:spcPct val="100000"/>
              </a:lnSpc>
            </a:pPr>
            <a:r>
              <a:rPr lang="en-US" sz="1800" dirty="0">
                <a:effectLst>
                  <a:glow rad="63500">
                    <a:schemeClr val="tx1">
                      <a:alpha val="40000"/>
                    </a:schemeClr>
                  </a:glow>
                </a:effectLst>
              </a:rPr>
              <a:t>MFR 1 has one brand in the upper respiratory category, Brand 13, which generated </a:t>
            </a:r>
            <a:r>
              <a:rPr lang="en-US" sz="1800" dirty="0">
                <a:solidFill>
                  <a:srgbClr val="92D050"/>
                </a:solidFill>
                <a:effectLst>
                  <a:glow rad="63500">
                    <a:schemeClr val="tx1">
                      <a:alpha val="40000"/>
                    </a:schemeClr>
                  </a:glow>
                </a:effectLst>
              </a:rPr>
              <a:t>$510,499,643 </a:t>
            </a:r>
            <a:r>
              <a:rPr lang="en-US" sz="1800" dirty="0">
                <a:effectLst>
                  <a:glow rad="63500">
                    <a:schemeClr val="tx1">
                      <a:alpha val="40000"/>
                    </a:schemeClr>
                  </a:glow>
                </a:effectLst>
              </a:rPr>
              <a:t>in sales. This gives MFR 1 a market share of approximately </a:t>
            </a:r>
            <a:r>
              <a:rPr lang="en-US" sz="1800" dirty="0">
                <a:solidFill>
                  <a:srgbClr val="92D050"/>
                </a:solidFill>
                <a:effectLst>
                  <a:glow rad="63500">
                    <a:schemeClr val="tx1">
                      <a:alpha val="40000"/>
                    </a:schemeClr>
                  </a:glow>
                </a:effectLst>
              </a:rPr>
              <a:t>9.36%</a:t>
            </a:r>
            <a:r>
              <a:rPr lang="en-US" sz="1800" dirty="0">
                <a:effectLst>
                  <a:glow rad="63500">
                    <a:schemeClr val="tx1">
                      <a:alpha val="40000"/>
                    </a:schemeClr>
                  </a:glow>
                </a:effectLst>
              </a:rPr>
              <a:t> in the upper respiratory category.</a:t>
            </a:r>
          </a:p>
          <a:p>
            <a:pPr>
              <a:lnSpc>
                <a:spcPct val="100000"/>
              </a:lnSpc>
            </a:pPr>
            <a:r>
              <a:rPr lang="en-US" sz="1800" dirty="0">
                <a:effectLst>
                  <a:glow rad="63500">
                    <a:schemeClr val="tx1">
                      <a:alpha val="40000"/>
                    </a:schemeClr>
                  </a:glow>
                </a:effectLst>
              </a:rPr>
              <a:t>MFR1 currently ranks </a:t>
            </a:r>
            <a:r>
              <a:rPr lang="en-US" sz="1800" b="1" dirty="0">
                <a:solidFill>
                  <a:schemeClr val="bg2">
                    <a:lumMod val="25000"/>
                    <a:lumOff val="75000"/>
                  </a:schemeClr>
                </a:solidFill>
                <a:effectLst>
                  <a:glow rad="63500">
                    <a:schemeClr val="tx1">
                      <a:alpha val="40000"/>
                    </a:schemeClr>
                  </a:glow>
                </a:effectLst>
              </a:rPr>
              <a:t>4</a:t>
            </a:r>
            <a:r>
              <a:rPr lang="en-US" sz="1800" b="1" baseline="30000" dirty="0">
                <a:solidFill>
                  <a:schemeClr val="bg2">
                    <a:lumMod val="25000"/>
                    <a:lumOff val="75000"/>
                  </a:schemeClr>
                </a:solidFill>
                <a:effectLst>
                  <a:glow rad="63500">
                    <a:schemeClr val="tx1">
                      <a:alpha val="40000"/>
                    </a:schemeClr>
                  </a:glow>
                </a:effectLst>
              </a:rPr>
              <a:t>th</a:t>
            </a:r>
            <a:r>
              <a:rPr lang="en-US" sz="1800" dirty="0">
                <a:effectLst>
                  <a:glow rad="63500">
                    <a:schemeClr val="tx1">
                      <a:alpha val="40000"/>
                    </a:schemeClr>
                  </a:glow>
                </a:effectLst>
              </a:rPr>
              <a:t> in Upper respiratory department </a:t>
            </a:r>
          </a:p>
        </p:txBody>
      </p:sp>
      <p:pic>
        <p:nvPicPr>
          <p:cNvPr id="5" name="Picture 4">
            <a:extLst>
              <a:ext uri="{FF2B5EF4-FFF2-40B4-BE49-F238E27FC236}">
                <a16:creationId xmlns:a16="http://schemas.microsoft.com/office/drawing/2014/main" id="{0E5C7D26-8AC6-AA48-0D55-E5664C36095D}"/>
              </a:ext>
            </a:extLst>
          </p:cNvPr>
          <p:cNvPicPr>
            <a:picLocks noChangeAspect="1"/>
          </p:cNvPicPr>
          <p:nvPr/>
        </p:nvPicPr>
        <p:blipFill>
          <a:blip r:embed="rId3"/>
          <a:stretch>
            <a:fillRect/>
          </a:stretch>
        </p:blipFill>
        <p:spPr>
          <a:xfrm>
            <a:off x="10255802" y="18958"/>
            <a:ext cx="1933149" cy="6669233"/>
          </a:xfrm>
          <a:prstGeom prst="rect">
            <a:avLst/>
          </a:prstGeom>
        </p:spPr>
      </p:pic>
      <p:pic>
        <p:nvPicPr>
          <p:cNvPr id="8" name="Picture 7">
            <a:extLst>
              <a:ext uri="{FF2B5EF4-FFF2-40B4-BE49-F238E27FC236}">
                <a16:creationId xmlns:a16="http://schemas.microsoft.com/office/drawing/2014/main" id="{04B5749C-DF53-56C0-082A-F7FE23E181AB}"/>
              </a:ext>
            </a:extLst>
          </p:cNvPr>
          <p:cNvPicPr>
            <a:picLocks noChangeAspect="1"/>
          </p:cNvPicPr>
          <p:nvPr/>
        </p:nvPicPr>
        <p:blipFill>
          <a:blip r:embed="rId4"/>
          <a:stretch>
            <a:fillRect/>
          </a:stretch>
        </p:blipFill>
        <p:spPr>
          <a:xfrm>
            <a:off x="1419226" y="150576"/>
            <a:ext cx="8547152" cy="4049949"/>
          </a:xfrm>
          <a:prstGeom prst="rect">
            <a:avLst/>
          </a:prstGeom>
        </p:spPr>
      </p:pic>
    </p:spTree>
    <p:custDataLst>
      <p:tags r:id="rId1"/>
    </p:custDataLst>
    <p:extLst>
      <p:ext uri="{BB962C8B-B14F-4D97-AF65-F5344CB8AC3E}">
        <p14:creationId xmlns:p14="http://schemas.microsoft.com/office/powerpoint/2010/main" val="17307733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85AEFB-F192-C2BB-0314-EA97B841249D}"/>
              </a:ext>
            </a:extLst>
          </p:cNvPr>
          <p:cNvPicPr>
            <a:picLocks noChangeAspect="1"/>
          </p:cNvPicPr>
          <p:nvPr/>
        </p:nvPicPr>
        <p:blipFill>
          <a:blip r:embed="rId3"/>
          <a:stretch>
            <a:fillRect/>
          </a:stretch>
        </p:blipFill>
        <p:spPr>
          <a:xfrm>
            <a:off x="2194891" y="95867"/>
            <a:ext cx="10409075" cy="1632297"/>
          </a:xfrm>
          <a:prstGeom prst="rect">
            <a:avLst/>
          </a:prstGeom>
        </p:spPr>
      </p:pic>
      <p:sp>
        <p:nvSpPr>
          <p:cNvPr id="20" name="TextBox 19">
            <a:extLst>
              <a:ext uri="{FF2B5EF4-FFF2-40B4-BE49-F238E27FC236}">
                <a16:creationId xmlns:a16="http://schemas.microsoft.com/office/drawing/2014/main" id="{70F060FE-6EBE-7C4A-5924-07DACD49AC1E}"/>
              </a:ext>
            </a:extLst>
          </p:cNvPr>
          <p:cNvSpPr txBox="1"/>
          <p:nvPr/>
        </p:nvSpPr>
        <p:spPr>
          <a:xfrm>
            <a:off x="783165" y="1018370"/>
            <a:ext cx="2988736" cy="5632311"/>
          </a:xfrm>
          <a:prstGeom prst="rect">
            <a:avLst/>
          </a:prstGeom>
          <a:noFill/>
        </p:spPr>
        <p:txBody>
          <a:bodyPr wrap="square" rtlCol="0">
            <a:spAutoFit/>
          </a:bodyPr>
          <a:lstStyle/>
          <a:p>
            <a:pPr marL="285750" indent="-285750">
              <a:buFont typeface="Arial" panose="020B0604020202020204" pitchFamily="34" charset="0"/>
              <a:buChar char="•"/>
            </a:pPr>
            <a:r>
              <a:rPr lang="en-US" dirty="0">
                <a:effectLst>
                  <a:glow rad="63500">
                    <a:schemeClr val="tx1">
                      <a:alpha val="40000"/>
                    </a:schemeClr>
                  </a:glow>
                </a:effectLst>
              </a:rPr>
              <a:t>Brand 13's increased sales suggest that it remains a popular option among consumers.</a:t>
            </a:r>
          </a:p>
          <a:p>
            <a:pPr marL="285750" indent="-285750">
              <a:buFont typeface="Arial" panose="020B0604020202020204" pitchFamily="34" charset="0"/>
              <a:buChar char="•"/>
            </a:pPr>
            <a:r>
              <a:rPr lang="en-US" dirty="0">
                <a:effectLst>
                  <a:glow rad="63500">
                    <a:schemeClr val="tx1">
                      <a:alpha val="40000"/>
                    </a:schemeClr>
                  </a:glow>
                </a:effectLst>
              </a:rPr>
              <a:t>MFR 1's market share in the upper respiratory category is not as strong as some of its competitors, which could impact its ability to shape pricing and other industry trends.</a:t>
            </a:r>
          </a:p>
          <a:p>
            <a:pPr marL="285750" indent="-285750">
              <a:buFont typeface="Arial" panose="020B0604020202020204" pitchFamily="34" charset="0"/>
              <a:buChar char="•"/>
            </a:pPr>
            <a:r>
              <a:rPr lang="en-US" dirty="0">
                <a:effectLst>
                  <a:glow rad="63500">
                    <a:schemeClr val="tx1">
                      <a:alpha val="40000"/>
                    </a:schemeClr>
                  </a:glow>
                </a:effectLst>
              </a:rPr>
              <a:t>MFR 1's market share in the upper respiratory category rose from 8.32% to </a:t>
            </a:r>
            <a:r>
              <a:rPr lang="en-US" dirty="0">
                <a:solidFill>
                  <a:srgbClr val="92D050"/>
                </a:solidFill>
                <a:effectLst>
                  <a:glow rad="63500">
                    <a:schemeClr val="tx1">
                      <a:alpha val="40000"/>
                    </a:schemeClr>
                  </a:glow>
                </a:effectLst>
              </a:rPr>
              <a:t>9.36%</a:t>
            </a:r>
            <a:r>
              <a:rPr lang="en-US" dirty="0">
                <a:effectLst>
                  <a:glow rad="63500">
                    <a:schemeClr val="tx1">
                      <a:alpha val="40000"/>
                    </a:schemeClr>
                  </a:glow>
                </a:effectLst>
              </a:rPr>
              <a:t>, indicating that the brand is performing well in the market</a:t>
            </a:r>
            <a:endParaRPr lang="en-IN" dirty="0">
              <a:effectLst>
                <a:glow rad="63500">
                  <a:schemeClr val="tx1">
                    <a:alpha val="40000"/>
                  </a:schemeClr>
                </a:glow>
              </a:effectLst>
            </a:endParaRPr>
          </a:p>
        </p:txBody>
      </p:sp>
      <p:pic>
        <p:nvPicPr>
          <p:cNvPr id="6" name="Picture 5">
            <a:extLst>
              <a:ext uri="{FF2B5EF4-FFF2-40B4-BE49-F238E27FC236}">
                <a16:creationId xmlns:a16="http://schemas.microsoft.com/office/drawing/2014/main" id="{29FB9518-7D52-4698-24CE-ED90EE4F6094}"/>
              </a:ext>
            </a:extLst>
          </p:cNvPr>
          <p:cNvPicPr>
            <a:picLocks noChangeAspect="1"/>
          </p:cNvPicPr>
          <p:nvPr/>
        </p:nvPicPr>
        <p:blipFill>
          <a:blip r:embed="rId4"/>
          <a:stretch>
            <a:fillRect/>
          </a:stretch>
        </p:blipFill>
        <p:spPr>
          <a:xfrm>
            <a:off x="3695700" y="1306502"/>
            <a:ext cx="8523640" cy="4974341"/>
          </a:xfrm>
          <a:prstGeom prst="rect">
            <a:avLst/>
          </a:prstGeom>
        </p:spPr>
      </p:pic>
      <p:pic>
        <p:nvPicPr>
          <p:cNvPr id="7" name="Picture 6">
            <a:extLst>
              <a:ext uri="{FF2B5EF4-FFF2-40B4-BE49-F238E27FC236}">
                <a16:creationId xmlns:a16="http://schemas.microsoft.com/office/drawing/2014/main" id="{39D778EE-9DF2-DA84-C2C4-C7707456A419}"/>
              </a:ext>
            </a:extLst>
          </p:cNvPr>
          <p:cNvPicPr>
            <a:picLocks noChangeAspect="1"/>
          </p:cNvPicPr>
          <p:nvPr/>
        </p:nvPicPr>
        <p:blipFill>
          <a:blip r:embed="rId5"/>
          <a:stretch>
            <a:fillRect/>
          </a:stretch>
        </p:blipFill>
        <p:spPr>
          <a:xfrm>
            <a:off x="4305918" y="833704"/>
            <a:ext cx="2804403" cy="499915"/>
          </a:xfrm>
          <a:prstGeom prst="rect">
            <a:avLst/>
          </a:prstGeom>
        </p:spPr>
      </p:pic>
      <p:sp>
        <p:nvSpPr>
          <p:cNvPr id="8" name="TextBox 7">
            <a:extLst>
              <a:ext uri="{FF2B5EF4-FFF2-40B4-BE49-F238E27FC236}">
                <a16:creationId xmlns:a16="http://schemas.microsoft.com/office/drawing/2014/main" id="{EE62F837-33F4-8CD3-462B-19F22CE1189D}"/>
              </a:ext>
            </a:extLst>
          </p:cNvPr>
          <p:cNvSpPr txBox="1"/>
          <p:nvPr/>
        </p:nvSpPr>
        <p:spPr>
          <a:xfrm>
            <a:off x="9048750" y="833704"/>
            <a:ext cx="2628900" cy="369332"/>
          </a:xfrm>
          <a:prstGeom prst="rect">
            <a:avLst/>
          </a:prstGeom>
          <a:noFill/>
        </p:spPr>
        <p:txBody>
          <a:bodyPr wrap="square" rtlCol="0">
            <a:spAutoFit/>
          </a:bodyPr>
          <a:lstStyle/>
          <a:p>
            <a:r>
              <a:rPr lang="en-US" dirty="0"/>
              <a:t>Previous Market share</a:t>
            </a:r>
            <a:endParaRPr lang="en-IN" dirty="0"/>
          </a:p>
        </p:txBody>
      </p:sp>
    </p:spTree>
    <p:custDataLst>
      <p:tags r:id="rId1"/>
    </p:custDataLst>
    <p:extLst>
      <p:ext uri="{BB962C8B-B14F-4D97-AF65-F5344CB8AC3E}">
        <p14:creationId xmlns:p14="http://schemas.microsoft.com/office/powerpoint/2010/main" val="10190440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78BEF-2718-9296-081E-2ED85054E09A}"/>
              </a:ext>
            </a:extLst>
          </p:cNvPr>
          <p:cNvSpPr>
            <a:spLocks noGrp="1"/>
          </p:cNvSpPr>
          <p:nvPr>
            <p:ph type="title"/>
          </p:nvPr>
        </p:nvSpPr>
        <p:spPr>
          <a:xfrm>
            <a:off x="5127362" y="455362"/>
            <a:ext cx="6881728" cy="1550419"/>
          </a:xfrm>
        </p:spPr>
        <p:txBody>
          <a:bodyPr vert="horz" lIns="91440" tIns="45720" rIns="91440" bIns="45720" rtlCol="0" anchor="t">
            <a:normAutofit/>
          </a:bodyPr>
          <a:lstStyle/>
          <a:p>
            <a:r>
              <a:rPr lang="en-US" b="1" kern="1200">
                <a:solidFill>
                  <a:schemeClr val="tx1"/>
                </a:solidFill>
                <a:effectLst>
                  <a:glow rad="63500">
                    <a:schemeClr val="accent1">
                      <a:satMod val="175000"/>
                      <a:alpha val="40000"/>
                    </a:schemeClr>
                  </a:glow>
                </a:effectLst>
                <a:latin typeface="+mj-lt"/>
                <a:ea typeface="+mj-ea"/>
                <a:cs typeface="+mj-cs"/>
              </a:rPr>
              <a:t>Conclusion</a:t>
            </a:r>
          </a:p>
        </p:txBody>
      </p:sp>
      <p:pic>
        <p:nvPicPr>
          <p:cNvPr id="6" name="Picture 5">
            <a:extLst>
              <a:ext uri="{FF2B5EF4-FFF2-40B4-BE49-F238E27FC236}">
                <a16:creationId xmlns:a16="http://schemas.microsoft.com/office/drawing/2014/main" id="{3A8DD604-9337-67A4-59C6-265EF005A7B9}"/>
              </a:ext>
            </a:extLst>
          </p:cNvPr>
          <p:cNvPicPr>
            <a:picLocks noChangeAspect="1"/>
          </p:cNvPicPr>
          <p:nvPr/>
        </p:nvPicPr>
        <p:blipFill rotWithShape="1">
          <a:blip r:embed="rId2"/>
          <a:srcRect l="52075" r="5705"/>
          <a:stretch/>
        </p:blipFill>
        <p:spPr>
          <a:xfrm>
            <a:off x="20" y="10"/>
            <a:ext cx="4651228" cy="6857990"/>
          </a:xfrm>
          <a:prstGeom prst="rect">
            <a:avLst/>
          </a:prstGeom>
        </p:spPr>
      </p:pic>
      <p:sp>
        <p:nvSpPr>
          <p:cNvPr id="16" name="Rectangle 1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63B579-F704-E09E-9220-86FB963BCAA9}"/>
              </a:ext>
            </a:extLst>
          </p:cNvPr>
          <p:cNvSpPr txBox="1"/>
          <p:nvPr/>
        </p:nvSpPr>
        <p:spPr>
          <a:xfrm>
            <a:off x="4531014" y="2080503"/>
            <a:ext cx="6881728" cy="3926152"/>
          </a:xfrm>
          <a:prstGeom prst="rect">
            <a:avLst/>
          </a:prstGeom>
        </p:spPr>
        <p:txBody>
          <a:bodyPr vert="horz" lIns="91440" tIns="45720" rIns="91440" bIns="45720" rtlCol="0">
            <a:normAutofit/>
          </a:bodyPr>
          <a:lstStyle/>
          <a:p>
            <a:pPr indent="-228600">
              <a:lnSpc>
                <a:spcPct val="110000"/>
              </a:lnSpc>
              <a:spcAft>
                <a:spcPts val="600"/>
              </a:spcAft>
              <a:buClr>
                <a:schemeClr val="accent1"/>
              </a:buClr>
              <a:buFont typeface="Arial" panose="020B0604020202020204" pitchFamily="34" charset="0"/>
              <a:buChar char="•"/>
            </a:pPr>
            <a:r>
              <a:rPr lang="en-US" b="0" i="0" dirty="0">
                <a:effectLst>
                  <a:glow rad="63500">
                    <a:schemeClr val="tx1">
                      <a:alpha val="40000"/>
                    </a:schemeClr>
                  </a:glow>
                </a:effectLst>
              </a:rPr>
              <a:t>In conclusion, MFR 1's performance in the analgesics and upper respiratory markets has been mixed. While the brand has a respectable market share in the analgesics category, it has seen a decline in performance compared to the previous year. Additionally, its market share in the upper respiratory category is not as dominant as some of its competitors, although it has experienced positive growth. These insights suggest that MFR 1 may need to focus on strengthening its position in the analgesics market while continuing to build its presence in the upper respiratory market to remain competitive.</a:t>
            </a:r>
            <a:endParaRPr lang="en-US" dirty="0">
              <a:effectLst>
                <a:glow rad="63500">
                  <a:schemeClr val="tx1">
                    <a:alpha val="40000"/>
                  </a:schemeClr>
                </a:glow>
              </a:effectLst>
            </a:endParaRPr>
          </a:p>
        </p:txBody>
      </p:sp>
    </p:spTree>
    <p:extLst>
      <p:ext uri="{BB962C8B-B14F-4D97-AF65-F5344CB8AC3E}">
        <p14:creationId xmlns:p14="http://schemas.microsoft.com/office/powerpoint/2010/main" val="17661578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0.3|1.1|8.2"/>
</p:tagLst>
</file>

<file path=ppt/tags/tag3.xml><?xml version="1.0" encoding="utf-8"?>
<p:tagLst xmlns:a="http://schemas.openxmlformats.org/drawingml/2006/main" xmlns:r="http://schemas.openxmlformats.org/officeDocument/2006/relationships" xmlns:p="http://schemas.openxmlformats.org/presentationml/2006/main">
  <p:tag name="TIMING" val="|0.5|27.7"/>
</p:tagLst>
</file>

<file path=ppt/tags/tag4.xml><?xml version="1.0" encoding="utf-8"?>
<p:tagLst xmlns:a="http://schemas.openxmlformats.org/drawingml/2006/main" xmlns:r="http://schemas.openxmlformats.org/officeDocument/2006/relationships" xmlns:p="http://schemas.openxmlformats.org/presentationml/2006/main">
  <p:tag name="TIMING" val="|8|1.9|14.5"/>
</p:tagLst>
</file>

<file path=ppt/tags/tag5.xml><?xml version="1.0" encoding="utf-8"?>
<p:tagLst xmlns:a="http://schemas.openxmlformats.org/drawingml/2006/main" xmlns:r="http://schemas.openxmlformats.org/officeDocument/2006/relationships" xmlns:p="http://schemas.openxmlformats.org/presentationml/2006/main">
  <p:tag name="TIMING" val="|22.5"/>
</p:tagLst>
</file>

<file path=ppt/tags/tag6.xml><?xml version="1.0" encoding="utf-8"?>
<p:tagLst xmlns:a="http://schemas.openxmlformats.org/drawingml/2006/main" xmlns:r="http://schemas.openxmlformats.org/officeDocument/2006/relationships" xmlns:p="http://schemas.openxmlformats.org/presentationml/2006/main">
  <p:tag name="TIMING" val="|10.6|2.3"/>
</p:tagLst>
</file>

<file path=ppt/theme/theme1.xml><?xml version="1.0" encoding="utf-8"?>
<a:theme xmlns:a="http://schemas.openxmlformats.org/drawingml/2006/main" name="Interweav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
  <TotalTime>506</TotalTime>
  <Words>703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Neue Haas Grotesk Text Pro</vt:lpstr>
      <vt:lpstr>Söhne</vt:lpstr>
      <vt:lpstr>InterweaveVTI</vt:lpstr>
      <vt:lpstr>Market Analysis and Performance Review: Manufacturer 1 (MFR 1) in the OTC Analgesics and Upper Respiratory Categories</vt:lpstr>
      <vt:lpstr>Key Insights</vt:lpstr>
      <vt:lpstr>Overview of the Market</vt:lpstr>
      <vt:lpstr>MFR 1's Market Position</vt:lpstr>
      <vt:lpstr>MFR 1's Analgesics Brands</vt:lpstr>
      <vt:lpstr>MFR 1's Analgesics Brands</vt:lpstr>
      <vt:lpstr>MFR 1's Upper Respiratory Brands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 and Performance Review: Manufacturer 1 (MFR 1) in the OTC Analgesics and Upper Respiratory Categories</dc:title>
  <dc:creator>junaid Sayyed</dc:creator>
  <cp:lastModifiedBy>junaid Sayyed</cp:lastModifiedBy>
  <cp:revision>4</cp:revision>
  <dcterms:created xsi:type="dcterms:W3CDTF">2023-05-03T19:30:26Z</dcterms:created>
  <dcterms:modified xsi:type="dcterms:W3CDTF">2023-05-04T21:09:49Z</dcterms:modified>
</cp:coreProperties>
</file>