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59367-6EB4-ACDE-F44E-562AB8FC9DCC}" v="570" dt="2022-06-06T03:02:31.271"/>
    <p1510:client id="{BA2917A9-E7FD-BFF5-0AFD-D6B476E711C2}" v="285" dt="2022-06-06T12:52:15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51DAA-B14C-49BD-BE4D-895150AA3BC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AF57E52-AF14-4B09-A885-E538BA78D6FE}">
      <dgm:prSet phldrT="[Texto]" phldr="0"/>
      <dgm:spPr/>
      <dgm:t>
        <a:bodyPr/>
        <a:lstStyle/>
        <a:p>
          <a:r>
            <a:rPr lang="es-ES" dirty="0" err="1">
              <a:latin typeface="Arial"/>
            </a:rPr>
            <a:t>Ingestion</a:t>
          </a:r>
          <a:endParaRPr lang="es-ES" dirty="0" err="1"/>
        </a:p>
      </dgm:t>
    </dgm:pt>
    <dgm:pt modelId="{A200A9FA-7680-4A3D-81F2-91B54C389508}" type="parTrans" cxnId="{B6CC9911-B85A-49E4-A98A-8829C41F3BA4}">
      <dgm:prSet/>
      <dgm:spPr/>
    </dgm:pt>
    <dgm:pt modelId="{447A4047-2FF2-4C4B-AB57-E0ED18CBF742}" type="sibTrans" cxnId="{B6CC9911-B85A-49E4-A98A-8829C41F3BA4}">
      <dgm:prSet/>
      <dgm:spPr/>
    </dgm:pt>
    <dgm:pt modelId="{9EF5246D-7064-456C-BD9A-2E5D3D567D3C}">
      <dgm:prSet phldrT="[Texto]" phldr="0"/>
      <dgm:spPr/>
      <dgm:t>
        <a:bodyPr/>
        <a:lstStyle/>
        <a:p>
          <a:r>
            <a:rPr lang="es-ES" dirty="0">
              <a:latin typeface="Arial"/>
            </a:rPr>
            <a:t>Storage</a:t>
          </a:r>
          <a:endParaRPr lang="es-ES" dirty="0"/>
        </a:p>
      </dgm:t>
    </dgm:pt>
    <dgm:pt modelId="{7E2F97F0-8CC3-4ECA-B433-169C941015FC}" type="parTrans" cxnId="{BD466A32-9726-40B0-B0BA-261A44A7B3FE}">
      <dgm:prSet/>
      <dgm:spPr/>
    </dgm:pt>
    <dgm:pt modelId="{59C86F26-0317-4038-89D3-8E0442D9E0AC}" type="sibTrans" cxnId="{BD466A32-9726-40B0-B0BA-261A44A7B3FE}">
      <dgm:prSet/>
      <dgm:spPr/>
    </dgm:pt>
    <dgm:pt modelId="{B072E097-C58A-4E79-A6CF-74A3E84B0806}">
      <dgm:prSet phldrT="[Texto]" phldr="0"/>
      <dgm:spPr/>
      <dgm:t>
        <a:bodyPr/>
        <a:lstStyle/>
        <a:p>
          <a:r>
            <a:rPr lang="es-ES" dirty="0">
              <a:latin typeface="Arial"/>
            </a:rPr>
            <a:t>Serving</a:t>
          </a:r>
          <a:endParaRPr lang="es-ES" dirty="0"/>
        </a:p>
      </dgm:t>
    </dgm:pt>
    <dgm:pt modelId="{AA648404-D8C3-4B5F-ADD4-B0AA3DDF6234}" type="parTrans" cxnId="{463A5D18-7EB3-4762-87DA-1A284ACDA9EF}">
      <dgm:prSet/>
      <dgm:spPr/>
    </dgm:pt>
    <dgm:pt modelId="{6280303D-2B01-40F5-8B4F-B20A4B37E450}" type="sibTrans" cxnId="{463A5D18-7EB3-4762-87DA-1A284ACDA9EF}">
      <dgm:prSet/>
      <dgm:spPr/>
    </dgm:pt>
    <dgm:pt modelId="{F9636882-3ED3-4203-B837-27DE57392B48}">
      <dgm:prSet phldr="0"/>
      <dgm:spPr/>
      <dgm:t>
        <a:bodyPr/>
        <a:lstStyle/>
        <a:p>
          <a:pPr rtl="0"/>
          <a:r>
            <a:rPr lang="es-ES" dirty="0">
              <a:latin typeface="Arial"/>
            </a:rPr>
            <a:t>Processing</a:t>
          </a:r>
        </a:p>
      </dgm:t>
    </dgm:pt>
    <dgm:pt modelId="{F3BD5A33-59F3-4DBB-AD96-189962DF0C8D}" type="parTrans" cxnId="{07C873A2-B618-48F6-980A-D6F933DDBD32}">
      <dgm:prSet/>
      <dgm:spPr/>
    </dgm:pt>
    <dgm:pt modelId="{194B14B9-E33F-40E1-9BD7-BB453A09F01F}" type="sibTrans" cxnId="{07C873A2-B618-48F6-980A-D6F933DDBD32}">
      <dgm:prSet/>
      <dgm:spPr/>
    </dgm:pt>
    <dgm:pt modelId="{D09C03F9-685C-4991-820C-6AD30B08AE60}" type="pres">
      <dgm:prSet presAssocID="{8F351DAA-B14C-49BD-BE4D-895150AA3BCF}" presName="Name0" presStyleCnt="0">
        <dgm:presLayoutVars>
          <dgm:dir/>
          <dgm:animLvl val="lvl"/>
          <dgm:resizeHandles val="exact"/>
        </dgm:presLayoutVars>
      </dgm:prSet>
      <dgm:spPr/>
    </dgm:pt>
    <dgm:pt modelId="{66AF6904-989E-450B-8963-6E7458FD8BAD}" type="pres">
      <dgm:prSet presAssocID="{9AF57E52-AF14-4B09-A885-E538BA78D6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EFA28D-316A-44B6-B625-B1C5C515EB07}" type="pres">
      <dgm:prSet presAssocID="{447A4047-2FF2-4C4B-AB57-E0ED18CBF742}" presName="parTxOnlySpace" presStyleCnt="0"/>
      <dgm:spPr/>
    </dgm:pt>
    <dgm:pt modelId="{2C78F3DC-7210-4EED-9A98-179A07EE28D7}" type="pres">
      <dgm:prSet presAssocID="{9EF5246D-7064-456C-BD9A-2E5D3D567D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81F592-343E-4485-9E1A-6F228C09DAF5}" type="pres">
      <dgm:prSet presAssocID="{59C86F26-0317-4038-89D3-8E0442D9E0AC}" presName="parTxOnlySpace" presStyleCnt="0"/>
      <dgm:spPr/>
    </dgm:pt>
    <dgm:pt modelId="{AE699BBD-0D03-4C9A-94CC-8E5191FFFAA9}" type="pres">
      <dgm:prSet presAssocID="{F9636882-3ED3-4203-B837-27DE57392B4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C06CC64-4A3E-46D2-BC1C-36A9F78859F1}" type="pres">
      <dgm:prSet presAssocID="{194B14B9-E33F-40E1-9BD7-BB453A09F01F}" presName="parTxOnlySpace" presStyleCnt="0"/>
      <dgm:spPr/>
    </dgm:pt>
    <dgm:pt modelId="{82224F1A-E719-486E-A435-2B919DA1D727}" type="pres">
      <dgm:prSet presAssocID="{B072E097-C58A-4E79-A6CF-74A3E84B080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6CC9911-B85A-49E4-A98A-8829C41F3BA4}" srcId="{8F351DAA-B14C-49BD-BE4D-895150AA3BCF}" destId="{9AF57E52-AF14-4B09-A885-E538BA78D6FE}" srcOrd="0" destOrd="0" parTransId="{A200A9FA-7680-4A3D-81F2-91B54C389508}" sibTransId="{447A4047-2FF2-4C4B-AB57-E0ED18CBF742}"/>
    <dgm:cxn modelId="{463A5D18-7EB3-4762-87DA-1A284ACDA9EF}" srcId="{8F351DAA-B14C-49BD-BE4D-895150AA3BCF}" destId="{B072E097-C58A-4E79-A6CF-74A3E84B0806}" srcOrd="3" destOrd="0" parTransId="{AA648404-D8C3-4B5F-ADD4-B0AA3DDF6234}" sibTransId="{6280303D-2B01-40F5-8B4F-B20A4B37E450}"/>
    <dgm:cxn modelId="{BD466A32-9726-40B0-B0BA-261A44A7B3FE}" srcId="{8F351DAA-B14C-49BD-BE4D-895150AA3BCF}" destId="{9EF5246D-7064-456C-BD9A-2E5D3D567D3C}" srcOrd="1" destOrd="0" parTransId="{7E2F97F0-8CC3-4ECA-B433-169C941015FC}" sibTransId="{59C86F26-0317-4038-89D3-8E0442D9E0AC}"/>
    <dgm:cxn modelId="{894F8073-3404-4EAF-8D81-2DCA9660DF47}" type="presOf" srcId="{8F351DAA-B14C-49BD-BE4D-895150AA3BCF}" destId="{D09C03F9-685C-4991-820C-6AD30B08AE60}" srcOrd="0" destOrd="0" presId="urn:microsoft.com/office/officeart/2005/8/layout/chevron1"/>
    <dgm:cxn modelId="{07C873A2-B618-48F6-980A-D6F933DDBD32}" srcId="{8F351DAA-B14C-49BD-BE4D-895150AA3BCF}" destId="{F9636882-3ED3-4203-B837-27DE57392B48}" srcOrd="2" destOrd="0" parTransId="{F3BD5A33-59F3-4DBB-AD96-189962DF0C8D}" sibTransId="{194B14B9-E33F-40E1-9BD7-BB453A09F01F}"/>
    <dgm:cxn modelId="{48CD09B2-3994-4A14-AEBF-3BFAA295C07E}" type="presOf" srcId="{F9636882-3ED3-4203-B837-27DE57392B48}" destId="{AE699BBD-0D03-4C9A-94CC-8E5191FFFAA9}" srcOrd="0" destOrd="0" presId="urn:microsoft.com/office/officeart/2005/8/layout/chevron1"/>
    <dgm:cxn modelId="{1AFCBCCC-9873-4A4D-B232-B1D3DF7467EA}" type="presOf" srcId="{9EF5246D-7064-456C-BD9A-2E5D3D567D3C}" destId="{2C78F3DC-7210-4EED-9A98-179A07EE28D7}" srcOrd="0" destOrd="0" presId="urn:microsoft.com/office/officeart/2005/8/layout/chevron1"/>
    <dgm:cxn modelId="{29A760EE-04DE-4A97-80CD-D39B5ED83D9F}" type="presOf" srcId="{9AF57E52-AF14-4B09-A885-E538BA78D6FE}" destId="{66AF6904-989E-450B-8963-6E7458FD8BAD}" srcOrd="0" destOrd="0" presId="urn:microsoft.com/office/officeart/2005/8/layout/chevron1"/>
    <dgm:cxn modelId="{F05785FF-8358-4E5D-B892-878D2E288AC5}" type="presOf" srcId="{B072E097-C58A-4E79-A6CF-74A3E84B0806}" destId="{82224F1A-E719-486E-A435-2B919DA1D727}" srcOrd="0" destOrd="0" presId="urn:microsoft.com/office/officeart/2005/8/layout/chevron1"/>
    <dgm:cxn modelId="{E99BCE92-A7D9-44A2-AB79-22FD068C2BD7}" type="presParOf" srcId="{D09C03F9-685C-4991-820C-6AD30B08AE60}" destId="{66AF6904-989E-450B-8963-6E7458FD8BAD}" srcOrd="0" destOrd="0" presId="urn:microsoft.com/office/officeart/2005/8/layout/chevron1"/>
    <dgm:cxn modelId="{AC6C64BF-F5D7-4455-B521-5F29F090FA11}" type="presParOf" srcId="{D09C03F9-685C-4991-820C-6AD30B08AE60}" destId="{3DEFA28D-316A-44B6-B625-B1C5C515EB07}" srcOrd="1" destOrd="0" presId="urn:microsoft.com/office/officeart/2005/8/layout/chevron1"/>
    <dgm:cxn modelId="{8917191C-47FE-48C6-9CE1-3D347C9B6145}" type="presParOf" srcId="{D09C03F9-685C-4991-820C-6AD30B08AE60}" destId="{2C78F3DC-7210-4EED-9A98-179A07EE28D7}" srcOrd="2" destOrd="0" presId="urn:microsoft.com/office/officeart/2005/8/layout/chevron1"/>
    <dgm:cxn modelId="{73850F41-79A1-40DD-8892-9AAA3EE6832E}" type="presParOf" srcId="{D09C03F9-685C-4991-820C-6AD30B08AE60}" destId="{6281F592-343E-4485-9E1A-6F228C09DAF5}" srcOrd="3" destOrd="0" presId="urn:microsoft.com/office/officeart/2005/8/layout/chevron1"/>
    <dgm:cxn modelId="{DAABE66C-0D05-4DF5-8B1C-E416A6DAD90C}" type="presParOf" srcId="{D09C03F9-685C-4991-820C-6AD30B08AE60}" destId="{AE699BBD-0D03-4C9A-94CC-8E5191FFFAA9}" srcOrd="4" destOrd="0" presId="urn:microsoft.com/office/officeart/2005/8/layout/chevron1"/>
    <dgm:cxn modelId="{455CD6A6-4427-436A-A3B1-5A769372DF1D}" type="presParOf" srcId="{D09C03F9-685C-4991-820C-6AD30B08AE60}" destId="{0C06CC64-4A3E-46D2-BC1C-36A9F78859F1}" srcOrd="5" destOrd="0" presId="urn:microsoft.com/office/officeart/2005/8/layout/chevron1"/>
    <dgm:cxn modelId="{B0975395-36E3-43A3-BCB9-4BD0E1EFF49C}" type="presParOf" srcId="{D09C03F9-685C-4991-820C-6AD30B08AE60}" destId="{82224F1A-E719-486E-A435-2B919DA1D7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F6904-989E-450B-8963-6E7458FD8BAD}">
      <dsp:nvSpPr>
        <dsp:cNvPr id="0" name=""/>
        <dsp:cNvSpPr/>
      </dsp:nvSpPr>
      <dsp:spPr>
        <a:xfrm>
          <a:off x="3732" y="2248262"/>
          <a:ext cx="2172701" cy="869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>
              <a:latin typeface="Arial"/>
            </a:rPr>
            <a:t>Ingestion</a:t>
          </a:r>
          <a:endParaRPr lang="es-ES" sz="1900" kern="1200" dirty="0" err="1"/>
        </a:p>
      </dsp:txBody>
      <dsp:txXfrm>
        <a:off x="438272" y="2248262"/>
        <a:ext cx="1303621" cy="869080"/>
      </dsp:txXfrm>
    </dsp:sp>
    <dsp:sp modelId="{2C78F3DC-7210-4EED-9A98-179A07EE28D7}">
      <dsp:nvSpPr>
        <dsp:cNvPr id="0" name=""/>
        <dsp:cNvSpPr/>
      </dsp:nvSpPr>
      <dsp:spPr>
        <a:xfrm>
          <a:off x="1959163" y="2248262"/>
          <a:ext cx="2172701" cy="869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latin typeface="Arial"/>
            </a:rPr>
            <a:t>Storage</a:t>
          </a:r>
          <a:endParaRPr lang="es-ES" sz="1900" kern="1200" dirty="0"/>
        </a:p>
      </dsp:txBody>
      <dsp:txXfrm>
        <a:off x="2393703" y="2248262"/>
        <a:ext cx="1303621" cy="869080"/>
      </dsp:txXfrm>
    </dsp:sp>
    <dsp:sp modelId="{AE699BBD-0D03-4C9A-94CC-8E5191FFFAA9}">
      <dsp:nvSpPr>
        <dsp:cNvPr id="0" name=""/>
        <dsp:cNvSpPr/>
      </dsp:nvSpPr>
      <dsp:spPr>
        <a:xfrm>
          <a:off x="3914594" y="2248262"/>
          <a:ext cx="2172701" cy="869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latin typeface="Arial"/>
            </a:rPr>
            <a:t>Processing</a:t>
          </a:r>
        </a:p>
      </dsp:txBody>
      <dsp:txXfrm>
        <a:off x="4349134" y="2248262"/>
        <a:ext cx="1303621" cy="869080"/>
      </dsp:txXfrm>
    </dsp:sp>
    <dsp:sp modelId="{82224F1A-E719-486E-A435-2B919DA1D727}">
      <dsp:nvSpPr>
        <dsp:cNvPr id="0" name=""/>
        <dsp:cNvSpPr/>
      </dsp:nvSpPr>
      <dsp:spPr>
        <a:xfrm>
          <a:off x="5870025" y="2248262"/>
          <a:ext cx="2172701" cy="869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latin typeface="Arial"/>
            </a:rPr>
            <a:t>Serving</a:t>
          </a:r>
          <a:endParaRPr lang="es-ES" sz="1900" kern="1200" dirty="0"/>
        </a:p>
      </dsp:txBody>
      <dsp:txXfrm>
        <a:off x="6304565" y="2248262"/>
        <a:ext cx="1303621" cy="86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029623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Juan Barbosa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4249865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Central place where we can bring together data, Machine Learning, and Analytics</a:t>
            </a:r>
          </a:p>
          <a:p>
            <a:endParaRPr lang="en" dirty="0"/>
          </a:p>
          <a:p>
            <a:r>
              <a:rPr lang="en" dirty="0"/>
              <a:t>Data can store data of any type, including tables, documents, and videos</a:t>
            </a:r>
          </a:p>
          <a:p>
            <a:endParaRPr lang="en" dirty="0"/>
          </a:p>
          <a:p>
            <a:r>
              <a:rPr lang="en" dirty="0"/>
              <a:t>Can handle scaling of any size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</a:pPr>
            <a:endParaRPr lang="en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8D20FDFB-4CDE-2794-A81F-35E9D79A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616" y="1676555"/>
            <a:ext cx="4626551" cy="260867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BA6BF-3BDE-BB79-BBEE-D841E3BAED63}"/>
              </a:ext>
            </a:extLst>
          </p:cNvPr>
          <p:cNvSpPr txBox="1"/>
          <p:nvPr/>
        </p:nvSpPr>
        <p:spPr>
          <a:xfrm>
            <a:off x="4901912" y="4596679"/>
            <a:ext cx="401608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/>
              <a:t>https://d1.awsstatic.com/AWS_Analytics_2021_LakeHouse.337c5d294eae24fe954c1d2e93fcda03233dfba4.png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a 13">
            <a:extLst>
              <a:ext uri="{FF2B5EF4-FFF2-40B4-BE49-F238E27FC236}">
                <a16:creationId xmlns:a16="http://schemas.microsoft.com/office/drawing/2014/main" id="{C87A8270-3694-483A-3D37-7579F943A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941446"/>
              </p:ext>
            </p:extLst>
          </p:nvPr>
        </p:nvGraphicFramePr>
        <p:xfrm>
          <a:off x="519546" y="2598"/>
          <a:ext cx="8046459" cy="5365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E8AB9D-690B-B6B1-C5D2-527BBCD8F88A}"/>
              </a:ext>
            </a:extLst>
          </p:cNvPr>
          <p:cNvSpPr txBox="1"/>
          <p:nvPr/>
        </p:nvSpPr>
        <p:spPr>
          <a:xfrm>
            <a:off x="4447310" y="4661622"/>
            <a:ext cx="447718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/>
              <a:t>https://assets-global.website-files.com/60494527fea68422687bfcf1/60620c1b4240dfcdb0c2aef0_Data-Lake-Layers-v4-1.png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AEDAF4-7E82-81C8-2E6A-765669D112EA}"/>
              </a:ext>
            </a:extLst>
          </p:cNvPr>
          <p:cNvSpPr txBox="1"/>
          <p:nvPr/>
        </p:nvSpPr>
        <p:spPr>
          <a:xfrm>
            <a:off x="518247" y="3174423"/>
            <a:ext cx="2002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How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uploaded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lake</a:t>
            </a:r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B281D6E-D2B7-CD14-AAE9-BA9B9CD2681D}"/>
              </a:ext>
            </a:extLst>
          </p:cNvPr>
          <p:cNvSpPr txBox="1"/>
          <p:nvPr/>
        </p:nvSpPr>
        <p:spPr>
          <a:xfrm>
            <a:off x="2421081" y="1726189"/>
            <a:ext cx="2002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Where</a:t>
            </a:r>
            <a:r>
              <a:rPr lang="es-ES" dirty="0"/>
              <a:t> and </a:t>
            </a:r>
            <a:r>
              <a:rPr lang="es-ES" dirty="0" err="1"/>
              <a:t>how</a:t>
            </a:r>
            <a:r>
              <a:rPr lang="es-ES" dirty="0"/>
              <a:t> data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stored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474A9E0-389C-E3ED-0147-42D23A2CD5A7}"/>
              </a:ext>
            </a:extLst>
          </p:cNvPr>
          <p:cNvSpPr txBox="1"/>
          <p:nvPr/>
        </p:nvSpPr>
        <p:spPr>
          <a:xfrm>
            <a:off x="4447309" y="3174422"/>
            <a:ext cx="200284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Are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transformations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made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FCCB533-2696-EE45-1280-D6BB23DE2EB8}"/>
              </a:ext>
            </a:extLst>
          </p:cNvPr>
          <p:cNvSpPr txBox="1"/>
          <p:nvPr/>
        </p:nvSpPr>
        <p:spPr>
          <a:xfrm>
            <a:off x="6337156" y="1726189"/>
            <a:ext cx="2002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Data is </a:t>
            </a:r>
            <a:r>
              <a:rPr lang="es-ES" dirty="0" err="1"/>
              <a:t>transformed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  <p:pic>
        <p:nvPicPr>
          <p:cNvPr id="5" name="Imagen 5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929E90F1-85B1-9B40-BB72-D6EFBAF6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853997"/>
            <a:ext cx="2743200" cy="19030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446D40-A74E-81B4-CDDC-40E20FD8312E}"/>
              </a:ext>
            </a:extLst>
          </p:cNvPr>
          <p:cNvSpPr txBox="1"/>
          <p:nvPr/>
        </p:nvSpPr>
        <p:spPr>
          <a:xfrm>
            <a:off x="5148696" y="3856327"/>
            <a:ext cx="330171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/>
              <a:t>https://www.viewnext.com//wp-content/uploads/2019/08/datawarehouselake-800x555.jpg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Open Sans,Sans-Serif"/>
            </a:pPr>
            <a:r>
              <a:rPr lang="en" dirty="0"/>
              <a:t>Tables</a:t>
            </a:r>
            <a:endParaRPr lang="en-US"/>
          </a:p>
          <a:p>
            <a:pPr>
              <a:lnSpc>
                <a:spcPct val="100000"/>
              </a:lnSpc>
              <a:buFont typeface="Open Sans,Sans-Serif"/>
            </a:pPr>
            <a:endParaRPr lang="en" dirty="0"/>
          </a:p>
          <a:p>
            <a:pPr>
              <a:lnSpc>
                <a:spcPct val="100000"/>
              </a:lnSpc>
              <a:buFont typeface="Open Sans,Sans-Serif"/>
            </a:pPr>
            <a:r>
              <a:rPr lang="en" dirty="0"/>
              <a:t>Columns must be defined at the beginning</a:t>
            </a:r>
            <a:endParaRPr lang="en-US"/>
          </a:p>
          <a:p>
            <a:pPr>
              <a:lnSpc>
                <a:spcPct val="100000"/>
              </a:lnSpc>
              <a:buFont typeface="Open Sans,Sans-Serif"/>
            </a:pPr>
            <a:endParaRPr lang="en" dirty="0"/>
          </a:p>
          <a:p>
            <a:pPr>
              <a:lnSpc>
                <a:spcPct val="100000"/>
              </a:lnSpc>
              <a:buFont typeface="Open Sans,Sans-Serif"/>
            </a:pPr>
            <a:r>
              <a:rPr lang="en" dirty="0"/>
              <a:t>Mostly used for business analysts</a:t>
            </a:r>
            <a:endParaRPr lang="en-US" dirty="0"/>
          </a:p>
          <a:p>
            <a:pPr>
              <a:lnSpc>
                <a:spcPct val="100000"/>
              </a:lnSpc>
              <a:buFont typeface="Open Sans,Sans-Serif"/>
            </a:pPr>
            <a:endParaRPr lang="en" dirty="0"/>
          </a:p>
          <a:p>
            <a:pPr>
              <a:lnSpc>
                <a:spcPct val="100000"/>
              </a:lnSpc>
              <a:buFont typeface="Open Sans,Sans-Serif"/>
            </a:pPr>
            <a:r>
              <a:rPr lang="en" dirty="0"/>
              <a:t>Used for historical analysis</a:t>
            </a:r>
            <a:endParaRPr lang="en-US"/>
          </a:p>
          <a:p>
            <a:pPr>
              <a:lnSpc>
                <a:spcPct val="100000"/>
              </a:lnSpc>
              <a:buFont typeface="Open Sans,Sans-Serif"/>
            </a:pPr>
            <a:endParaRPr lang="en" dirty="0"/>
          </a:p>
          <a:p>
            <a:pPr>
              <a:lnSpc>
                <a:spcPct val="100000"/>
              </a:lnSpc>
              <a:buFont typeface="Open Sans,Sans-Serif"/>
            </a:pPr>
            <a:r>
              <a:rPr lang="en" dirty="0"/>
              <a:t>Unites data from multiple but similar sources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Any type of data</a:t>
            </a:r>
          </a:p>
          <a:p>
            <a:pPr>
              <a:lnSpc>
                <a:spcPct val="100000"/>
              </a:lnSpc>
            </a:pPr>
            <a:endParaRPr lang="en" dirty="0"/>
          </a:p>
          <a:p>
            <a:pPr>
              <a:lnSpc>
                <a:spcPct val="100000"/>
              </a:lnSpc>
            </a:pPr>
            <a:r>
              <a:rPr lang="en" dirty="0"/>
              <a:t>Structure is defined at the end</a:t>
            </a:r>
            <a:endParaRPr dirty="0"/>
          </a:p>
          <a:p>
            <a:pPr>
              <a:lnSpc>
                <a:spcPct val="100000"/>
              </a:lnSpc>
            </a:pPr>
            <a:endParaRPr lang="en" dirty="0"/>
          </a:p>
          <a:p>
            <a:pPr>
              <a:lnSpc>
                <a:spcPct val="100000"/>
              </a:lnSpc>
            </a:pPr>
            <a:r>
              <a:rPr lang="en" dirty="0"/>
              <a:t>Wider range of users</a:t>
            </a:r>
          </a:p>
          <a:p>
            <a:pPr>
              <a:lnSpc>
                <a:spcPct val="100000"/>
              </a:lnSpc>
            </a:pPr>
            <a:endParaRPr lang="en" dirty="0"/>
          </a:p>
          <a:p>
            <a:pPr>
              <a:lnSpc>
                <a:spcPct val="100000"/>
              </a:lnSpc>
            </a:pPr>
            <a:r>
              <a:rPr lang="en" dirty="0"/>
              <a:t>Used in predictive analytics and machine learning</a:t>
            </a:r>
          </a:p>
          <a:p>
            <a:pPr>
              <a:lnSpc>
                <a:spcPct val="100000"/>
              </a:lnSpc>
            </a:pPr>
            <a:endParaRPr lang="en" dirty="0"/>
          </a:p>
          <a:p>
            <a:pPr>
              <a:lnSpc>
                <a:spcPct val="100000"/>
              </a:lnSpc>
            </a:pPr>
            <a:r>
              <a:rPr lang="en" dirty="0"/>
              <a:t>Connects various types of data from a wide variety of sources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  <p:pic>
        <p:nvPicPr>
          <p:cNvPr id="6" name="Imagen 6" descr="Icono&#10;&#10;Descripción generada automáticamente">
            <a:extLst>
              <a:ext uri="{FF2B5EF4-FFF2-40B4-BE49-F238E27FC236}">
                <a16:creationId xmlns:a16="http://schemas.microsoft.com/office/drawing/2014/main" id="{AFD3B75E-F3C0-0AAB-EFCD-DFD95CE72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63" b="8759"/>
          <a:stretch/>
        </p:blipFill>
        <p:spPr>
          <a:xfrm>
            <a:off x="547687" y="1783773"/>
            <a:ext cx="1872536" cy="1835918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895E8DC5-054E-07D3-C636-589F7962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355" y="1735801"/>
            <a:ext cx="2743200" cy="1645920"/>
          </a:xfrm>
          <a:prstGeom prst="rect">
            <a:avLst/>
          </a:prstGeom>
        </p:spPr>
      </p:pic>
      <p:pic>
        <p:nvPicPr>
          <p:cNvPr id="8" name="Imagen 8" descr="Diagrama, Texto, Pizarra&#10;&#10;Descripción generada automáticamente">
            <a:extLst>
              <a:ext uri="{FF2B5EF4-FFF2-40B4-BE49-F238E27FC236}">
                <a16:creationId xmlns:a16="http://schemas.microsoft.com/office/drawing/2014/main" id="{3A0B361E-20DD-DC06-B9FA-C17064958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934" y="2223442"/>
            <a:ext cx="2743200" cy="103432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EF2488A-0C2A-29AE-C4BB-BBB5E703818D}"/>
              </a:ext>
            </a:extLst>
          </p:cNvPr>
          <p:cNvSpPr txBox="1"/>
          <p:nvPr/>
        </p:nvSpPr>
        <p:spPr>
          <a:xfrm>
            <a:off x="5122719" y="4629150"/>
            <a:ext cx="3697865" cy="1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/>
              <a:t>https://www.robotron.de/fileadmin/Robotron_DE/Images/support/robotron_icon_hochverfuegbarkeit.png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C848EC-FC59-6F6C-CFA0-E7F30A95E396}"/>
              </a:ext>
            </a:extLst>
          </p:cNvPr>
          <p:cNvSpPr txBox="1"/>
          <p:nvPr/>
        </p:nvSpPr>
        <p:spPr>
          <a:xfrm>
            <a:off x="5109730" y="4453803"/>
            <a:ext cx="37303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/>
              <a:t>https://www.ispreview.co.uk/wp-content/uploads/2_speed_metre_broadband_and_mobile_UK.jpg</a:t>
            </a:r>
            <a:endParaRPr lang="es-ES"/>
          </a:p>
          <a:p>
            <a:r>
              <a:rPr lang="en-US" sz="600" dirty="0"/>
              <a:t>https://image.shutterstock.com/image-vector/this-database-icon-created-vector-260nw-2104885598.jpg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0C515B-1512-CDF3-1631-DC6A6D0A4CB9}"/>
              </a:ext>
            </a:extLst>
          </p:cNvPr>
          <p:cNvSpPr txBox="1"/>
          <p:nvPr/>
        </p:nvSpPr>
        <p:spPr>
          <a:xfrm>
            <a:off x="907906" y="1401474"/>
            <a:ext cx="12040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 err="1"/>
              <a:t>Higher</a:t>
            </a:r>
            <a:r>
              <a:rPr lang="es-ES" dirty="0"/>
              <a:t> data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91AC79-879B-2B97-90C6-0A42C0C16208}"/>
              </a:ext>
            </a:extLst>
          </p:cNvPr>
          <p:cNvSpPr txBox="1"/>
          <p:nvPr/>
        </p:nvSpPr>
        <p:spPr>
          <a:xfrm>
            <a:off x="2063895" y="350563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High </a:t>
            </a:r>
            <a:r>
              <a:rPr lang="es-ES" dirty="0" err="1"/>
              <a:t>availability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8424D5-03A8-5780-C4C4-6FD5094E0315}"/>
              </a:ext>
            </a:extLst>
          </p:cNvPr>
          <p:cNvSpPr txBox="1"/>
          <p:nvPr/>
        </p:nvSpPr>
        <p:spPr>
          <a:xfrm>
            <a:off x="6077383" y="346017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costs</a:t>
            </a:r>
          </a:p>
        </p:txBody>
      </p:sp>
      <p:pic>
        <p:nvPicPr>
          <p:cNvPr id="2" name="Imagen 2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5CC6B754-F2A2-D0C7-3DE3-97FBF9EEB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736" y="1782039"/>
            <a:ext cx="1879456" cy="18262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46F3B6E-A491-801F-D1D7-A044EF9A93DF}"/>
              </a:ext>
            </a:extLst>
          </p:cNvPr>
          <p:cNvSpPr txBox="1"/>
          <p:nvPr/>
        </p:nvSpPr>
        <p:spPr>
          <a:xfrm>
            <a:off x="4681105" y="1427450"/>
            <a:ext cx="15872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 err="1"/>
              <a:t>Increased</a:t>
            </a:r>
            <a:r>
              <a:rPr lang="es-ES" dirty="0"/>
              <a:t> </a:t>
            </a:r>
            <a:r>
              <a:rPr lang="es-ES" dirty="0" err="1"/>
              <a:t>speed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74A2859-894D-3895-0CD2-3B3AF342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64" y="759631"/>
            <a:ext cx="4736955" cy="397493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E456C53-CDE1-58FD-4A4D-BC8A576E222C}"/>
              </a:ext>
            </a:extLst>
          </p:cNvPr>
          <p:cNvSpPr txBox="1"/>
          <p:nvPr/>
        </p:nvSpPr>
        <p:spPr>
          <a:xfrm>
            <a:off x="719570" y="1583315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Easy to scale</a:t>
            </a:r>
            <a:endParaRPr lang="es-ES"/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Distribution of points of failure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Multiple Clients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 dirty="0"/>
              <a:t>The solution is based on Amazon Web Services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Simple Light</vt:lpstr>
      <vt:lpstr>Data Lake Value Proposition</vt:lpstr>
      <vt:lpstr>Agenda</vt:lpstr>
      <vt:lpstr>What is a Data Lake</vt:lpstr>
      <vt:lpstr>Components of Data Lake</vt:lpstr>
      <vt:lpstr>Data Lake vs Data Warehouse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revision>184</cp:revision>
  <dcterms:modified xsi:type="dcterms:W3CDTF">2022-06-06T12:52:37Z</dcterms:modified>
</cp:coreProperties>
</file>