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75" r:id="rId16"/>
    <p:sldId id="268" r:id="rId17"/>
    <p:sldId id="269" r:id="rId18"/>
    <p:sldId id="270" r:id="rId19"/>
    <p:sldId id="271" r:id="rId20"/>
    <p:sldId id="272" r:id="rId21"/>
    <p:sldId id="273" r:id="rId22"/>
    <p:sldId id="274" r:id="rId23"/>
  </p:sldIdLst>
  <p:sldSz cx="7772400" cy="100584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2DC2BF-2D22-348B-D68A-EE96893F7EC1}" v="1868" dt="2022-06-07T06:20:59.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6" name="PlaceHolder 2"/>
          <p:cNvSpPr>
            <a:spLocks noGrp="1"/>
          </p:cNvSpPr>
          <p:nvPr>
            <p:ph/>
          </p:nvPr>
        </p:nvSpPr>
        <p:spPr>
          <a:xfrm>
            <a:off x="264960" y="2253600"/>
            <a:ext cx="7242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 name="PlaceHolder 3"/>
          <p:cNvSpPr>
            <a:spLocks noGrp="1"/>
          </p:cNvSpPr>
          <p:nvPr>
            <p:ph/>
          </p:nvPr>
        </p:nvSpPr>
        <p:spPr>
          <a:xfrm>
            <a:off x="264960" y="5512680"/>
            <a:ext cx="7242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9" name="PlaceHolder 2"/>
          <p:cNvSpPr>
            <a:spLocks noGrp="1"/>
          </p:cNvSpPr>
          <p:nvPr>
            <p:ph/>
          </p:nvPr>
        </p:nvSpPr>
        <p:spPr>
          <a:xfrm>
            <a:off x="26496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0" name="PlaceHolder 3"/>
          <p:cNvSpPr>
            <a:spLocks noGrp="1"/>
          </p:cNvSpPr>
          <p:nvPr>
            <p:ph/>
          </p:nvPr>
        </p:nvSpPr>
        <p:spPr>
          <a:xfrm>
            <a:off x="397620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1" name="PlaceHolder 4"/>
          <p:cNvSpPr>
            <a:spLocks noGrp="1"/>
          </p:cNvSpPr>
          <p:nvPr>
            <p:ph/>
          </p:nvPr>
        </p:nvSpPr>
        <p:spPr>
          <a:xfrm>
            <a:off x="264960" y="551268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2" name="PlaceHolder 5"/>
          <p:cNvSpPr>
            <a:spLocks noGrp="1"/>
          </p:cNvSpPr>
          <p:nvPr>
            <p:ph/>
          </p:nvPr>
        </p:nvSpPr>
        <p:spPr>
          <a:xfrm>
            <a:off x="3976200" y="551268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4" name="PlaceHolder 2"/>
          <p:cNvSpPr>
            <a:spLocks noGrp="1"/>
          </p:cNvSpPr>
          <p:nvPr>
            <p:ph/>
          </p:nvPr>
        </p:nvSpPr>
        <p:spPr>
          <a:xfrm>
            <a:off x="264960" y="225360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 name="PlaceHolder 3"/>
          <p:cNvSpPr>
            <a:spLocks noGrp="1"/>
          </p:cNvSpPr>
          <p:nvPr>
            <p:ph/>
          </p:nvPr>
        </p:nvSpPr>
        <p:spPr>
          <a:xfrm>
            <a:off x="2713680" y="225360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 name="PlaceHolder 4"/>
          <p:cNvSpPr>
            <a:spLocks noGrp="1"/>
          </p:cNvSpPr>
          <p:nvPr>
            <p:ph/>
          </p:nvPr>
        </p:nvSpPr>
        <p:spPr>
          <a:xfrm>
            <a:off x="5162400" y="225360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 name="PlaceHolder 5"/>
          <p:cNvSpPr>
            <a:spLocks noGrp="1"/>
          </p:cNvSpPr>
          <p:nvPr>
            <p:ph/>
          </p:nvPr>
        </p:nvSpPr>
        <p:spPr>
          <a:xfrm>
            <a:off x="264960" y="551268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8" name="PlaceHolder 6"/>
          <p:cNvSpPr>
            <a:spLocks noGrp="1"/>
          </p:cNvSpPr>
          <p:nvPr>
            <p:ph/>
          </p:nvPr>
        </p:nvSpPr>
        <p:spPr>
          <a:xfrm>
            <a:off x="2713680" y="551268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9" name="PlaceHolder 7"/>
          <p:cNvSpPr>
            <a:spLocks noGrp="1"/>
          </p:cNvSpPr>
          <p:nvPr>
            <p:ph/>
          </p:nvPr>
        </p:nvSpPr>
        <p:spPr>
          <a:xfrm>
            <a:off x="5162400" y="551268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4" name="PlaceHolder 2"/>
          <p:cNvSpPr>
            <a:spLocks noGrp="1"/>
          </p:cNvSpPr>
          <p:nvPr>
            <p:ph type="subTitle"/>
          </p:nvPr>
        </p:nvSpPr>
        <p:spPr>
          <a:xfrm>
            <a:off x="264960" y="2253600"/>
            <a:ext cx="7242120" cy="62395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6" name="PlaceHolder 2"/>
          <p:cNvSpPr>
            <a:spLocks noGrp="1"/>
          </p:cNvSpPr>
          <p:nvPr>
            <p:ph/>
          </p:nvPr>
        </p:nvSpPr>
        <p:spPr>
          <a:xfrm>
            <a:off x="264960" y="2253600"/>
            <a:ext cx="7242120" cy="62395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8" name="PlaceHolder 2"/>
          <p:cNvSpPr>
            <a:spLocks noGrp="1"/>
          </p:cNvSpPr>
          <p:nvPr>
            <p:ph/>
          </p:nvPr>
        </p:nvSpPr>
        <p:spPr>
          <a:xfrm>
            <a:off x="264960" y="2253600"/>
            <a:ext cx="3534120" cy="62395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9" name="PlaceHolder 3"/>
          <p:cNvSpPr>
            <a:spLocks noGrp="1"/>
          </p:cNvSpPr>
          <p:nvPr>
            <p:ph/>
          </p:nvPr>
        </p:nvSpPr>
        <p:spPr>
          <a:xfrm>
            <a:off x="3976200" y="2253600"/>
            <a:ext cx="3534120" cy="62395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264960" y="870120"/>
            <a:ext cx="7242120" cy="51912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3" name="PlaceHolder 2"/>
          <p:cNvSpPr>
            <a:spLocks noGrp="1"/>
          </p:cNvSpPr>
          <p:nvPr>
            <p:ph/>
          </p:nvPr>
        </p:nvSpPr>
        <p:spPr>
          <a:xfrm>
            <a:off x="26496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4" name="PlaceHolder 3"/>
          <p:cNvSpPr>
            <a:spLocks noGrp="1"/>
          </p:cNvSpPr>
          <p:nvPr>
            <p:ph/>
          </p:nvPr>
        </p:nvSpPr>
        <p:spPr>
          <a:xfrm>
            <a:off x="3976200" y="2253600"/>
            <a:ext cx="3534120" cy="62395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5" name="PlaceHolder 4"/>
          <p:cNvSpPr>
            <a:spLocks noGrp="1"/>
          </p:cNvSpPr>
          <p:nvPr>
            <p:ph/>
          </p:nvPr>
        </p:nvSpPr>
        <p:spPr>
          <a:xfrm>
            <a:off x="264960" y="551268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 name="PlaceHolder 2"/>
          <p:cNvSpPr>
            <a:spLocks noGrp="1"/>
          </p:cNvSpPr>
          <p:nvPr>
            <p:ph type="subTitle"/>
          </p:nvPr>
        </p:nvSpPr>
        <p:spPr>
          <a:xfrm>
            <a:off x="264960" y="2253600"/>
            <a:ext cx="7242120" cy="62395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7" name="PlaceHolder 2"/>
          <p:cNvSpPr>
            <a:spLocks noGrp="1"/>
          </p:cNvSpPr>
          <p:nvPr>
            <p:ph/>
          </p:nvPr>
        </p:nvSpPr>
        <p:spPr>
          <a:xfrm>
            <a:off x="264960" y="2253600"/>
            <a:ext cx="3534120" cy="62395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8" name="PlaceHolder 3"/>
          <p:cNvSpPr>
            <a:spLocks noGrp="1"/>
          </p:cNvSpPr>
          <p:nvPr>
            <p:ph/>
          </p:nvPr>
        </p:nvSpPr>
        <p:spPr>
          <a:xfrm>
            <a:off x="397620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9" name="PlaceHolder 4"/>
          <p:cNvSpPr>
            <a:spLocks noGrp="1"/>
          </p:cNvSpPr>
          <p:nvPr>
            <p:ph/>
          </p:nvPr>
        </p:nvSpPr>
        <p:spPr>
          <a:xfrm>
            <a:off x="3976200" y="551268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1" name="PlaceHolder 2"/>
          <p:cNvSpPr>
            <a:spLocks noGrp="1"/>
          </p:cNvSpPr>
          <p:nvPr>
            <p:ph/>
          </p:nvPr>
        </p:nvSpPr>
        <p:spPr>
          <a:xfrm>
            <a:off x="26496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2" name="PlaceHolder 3"/>
          <p:cNvSpPr>
            <a:spLocks noGrp="1"/>
          </p:cNvSpPr>
          <p:nvPr>
            <p:ph/>
          </p:nvPr>
        </p:nvSpPr>
        <p:spPr>
          <a:xfrm>
            <a:off x="397620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3" name="PlaceHolder 4"/>
          <p:cNvSpPr>
            <a:spLocks noGrp="1"/>
          </p:cNvSpPr>
          <p:nvPr>
            <p:ph/>
          </p:nvPr>
        </p:nvSpPr>
        <p:spPr>
          <a:xfrm>
            <a:off x="264960" y="5512680"/>
            <a:ext cx="7242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5" name="PlaceHolder 2"/>
          <p:cNvSpPr>
            <a:spLocks noGrp="1"/>
          </p:cNvSpPr>
          <p:nvPr>
            <p:ph/>
          </p:nvPr>
        </p:nvSpPr>
        <p:spPr>
          <a:xfrm>
            <a:off x="264960" y="2253600"/>
            <a:ext cx="7242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6" name="PlaceHolder 3"/>
          <p:cNvSpPr>
            <a:spLocks noGrp="1"/>
          </p:cNvSpPr>
          <p:nvPr>
            <p:ph/>
          </p:nvPr>
        </p:nvSpPr>
        <p:spPr>
          <a:xfrm>
            <a:off x="264960" y="5512680"/>
            <a:ext cx="7242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8" name="PlaceHolder 2"/>
          <p:cNvSpPr>
            <a:spLocks noGrp="1"/>
          </p:cNvSpPr>
          <p:nvPr>
            <p:ph/>
          </p:nvPr>
        </p:nvSpPr>
        <p:spPr>
          <a:xfrm>
            <a:off x="26496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9" name="PlaceHolder 3"/>
          <p:cNvSpPr>
            <a:spLocks noGrp="1"/>
          </p:cNvSpPr>
          <p:nvPr>
            <p:ph/>
          </p:nvPr>
        </p:nvSpPr>
        <p:spPr>
          <a:xfrm>
            <a:off x="397620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0" name="PlaceHolder 4"/>
          <p:cNvSpPr>
            <a:spLocks noGrp="1"/>
          </p:cNvSpPr>
          <p:nvPr>
            <p:ph/>
          </p:nvPr>
        </p:nvSpPr>
        <p:spPr>
          <a:xfrm>
            <a:off x="264960" y="551268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1" name="PlaceHolder 5"/>
          <p:cNvSpPr>
            <a:spLocks noGrp="1"/>
          </p:cNvSpPr>
          <p:nvPr>
            <p:ph/>
          </p:nvPr>
        </p:nvSpPr>
        <p:spPr>
          <a:xfrm>
            <a:off x="3976200" y="551268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3" name="PlaceHolder 2"/>
          <p:cNvSpPr>
            <a:spLocks noGrp="1"/>
          </p:cNvSpPr>
          <p:nvPr>
            <p:ph/>
          </p:nvPr>
        </p:nvSpPr>
        <p:spPr>
          <a:xfrm>
            <a:off x="264960" y="225360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4" name="PlaceHolder 3"/>
          <p:cNvSpPr>
            <a:spLocks noGrp="1"/>
          </p:cNvSpPr>
          <p:nvPr>
            <p:ph/>
          </p:nvPr>
        </p:nvSpPr>
        <p:spPr>
          <a:xfrm>
            <a:off x="2713680" y="225360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5" name="PlaceHolder 4"/>
          <p:cNvSpPr>
            <a:spLocks noGrp="1"/>
          </p:cNvSpPr>
          <p:nvPr>
            <p:ph/>
          </p:nvPr>
        </p:nvSpPr>
        <p:spPr>
          <a:xfrm>
            <a:off x="5162400" y="225360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6" name="PlaceHolder 5"/>
          <p:cNvSpPr>
            <a:spLocks noGrp="1"/>
          </p:cNvSpPr>
          <p:nvPr>
            <p:ph/>
          </p:nvPr>
        </p:nvSpPr>
        <p:spPr>
          <a:xfrm>
            <a:off x="264960" y="551268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7" name="PlaceHolder 6"/>
          <p:cNvSpPr>
            <a:spLocks noGrp="1"/>
          </p:cNvSpPr>
          <p:nvPr>
            <p:ph/>
          </p:nvPr>
        </p:nvSpPr>
        <p:spPr>
          <a:xfrm>
            <a:off x="2713680" y="551268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8" name="PlaceHolder 7"/>
          <p:cNvSpPr>
            <a:spLocks noGrp="1"/>
          </p:cNvSpPr>
          <p:nvPr>
            <p:ph/>
          </p:nvPr>
        </p:nvSpPr>
        <p:spPr>
          <a:xfrm>
            <a:off x="5162400" y="551268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83" name="PlaceHolder 2"/>
          <p:cNvSpPr>
            <a:spLocks noGrp="1"/>
          </p:cNvSpPr>
          <p:nvPr>
            <p:ph type="subTitle"/>
          </p:nvPr>
        </p:nvSpPr>
        <p:spPr>
          <a:xfrm>
            <a:off x="264960" y="2253600"/>
            <a:ext cx="7242120" cy="62395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85" name="PlaceHolder 2"/>
          <p:cNvSpPr>
            <a:spLocks noGrp="1"/>
          </p:cNvSpPr>
          <p:nvPr>
            <p:ph/>
          </p:nvPr>
        </p:nvSpPr>
        <p:spPr>
          <a:xfrm>
            <a:off x="264960" y="2253600"/>
            <a:ext cx="7242120" cy="62395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87" name="PlaceHolder 2"/>
          <p:cNvSpPr>
            <a:spLocks noGrp="1"/>
          </p:cNvSpPr>
          <p:nvPr>
            <p:ph/>
          </p:nvPr>
        </p:nvSpPr>
        <p:spPr>
          <a:xfrm>
            <a:off x="264960" y="2253600"/>
            <a:ext cx="3534120" cy="62395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8" name="PlaceHolder 3"/>
          <p:cNvSpPr>
            <a:spLocks noGrp="1"/>
          </p:cNvSpPr>
          <p:nvPr>
            <p:ph/>
          </p:nvPr>
        </p:nvSpPr>
        <p:spPr>
          <a:xfrm>
            <a:off x="3976200" y="2253600"/>
            <a:ext cx="3534120" cy="62395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 name="PlaceHolder 2"/>
          <p:cNvSpPr>
            <a:spLocks noGrp="1"/>
          </p:cNvSpPr>
          <p:nvPr>
            <p:ph/>
          </p:nvPr>
        </p:nvSpPr>
        <p:spPr>
          <a:xfrm>
            <a:off x="264960" y="2253600"/>
            <a:ext cx="7242120" cy="62395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264960" y="870120"/>
            <a:ext cx="7242120" cy="51912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92" name="PlaceHolder 2"/>
          <p:cNvSpPr>
            <a:spLocks noGrp="1"/>
          </p:cNvSpPr>
          <p:nvPr>
            <p:ph/>
          </p:nvPr>
        </p:nvSpPr>
        <p:spPr>
          <a:xfrm>
            <a:off x="26496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3" name="PlaceHolder 3"/>
          <p:cNvSpPr>
            <a:spLocks noGrp="1"/>
          </p:cNvSpPr>
          <p:nvPr>
            <p:ph/>
          </p:nvPr>
        </p:nvSpPr>
        <p:spPr>
          <a:xfrm>
            <a:off x="3976200" y="2253600"/>
            <a:ext cx="3534120" cy="62395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4" name="PlaceHolder 4"/>
          <p:cNvSpPr>
            <a:spLocks noGrp="1"/>
          </p:cNvSpPr>
          <p:nvPr>
            <p:ph/>
          </p:nvPr>
        </p:nvSpPr>
        <p:spPr>
          <a:xfrm>
            <a:off x="264960" y="551268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96" name="PlaceHolder 2"/>
          <p:cNvSpPr>
            <a:spLocks noGrp="1"/>
          </p:cNvSpPr>
          <p:nvPr>
            <p:ph/>
          </p:nvPr>
        </p:nvSpPr>
        <p:spPr>
          <a:xfrm>
            <a:off x="264960" y="2253600"/>
            <a:ext cx="3534120" cy="62395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7" name="PlaceHolder 3"/>
          <p:cNvSpPr>
            <a:spLocks noGrp="1"/>
          </p:cNvSpPr>
          <p:nvPr>
            <p:ph/>
          </p:nvPr>
        </p:nvSpPr>
        <p:spPr>
          <a:xfrm>
            <a:off x="397620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8" name="PlaceHolder 4"/>
          <p:cNvSpPr>
            <a:spLocks noGrp="1"/>
          </p:cNvSpPr>
          <p:nvPr>
            <p:ph/>
          </p:nvPr>
        </p:nvSpPr>
        <p:spPr>
          <a:xfrm>
            <a:off x="3976200" y="551268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00" name="PlaceHolder 2"/>
          <p:cNvSpPr>
            <a:spLocks noGrp="1"/>
          </p:cNvSpPr>
          <p:nvPr>
            <p:ph/>
          </p:nvPr>
        </p:nvSpPr>
        <p:spPr>
          <a:xfrm>
            <a:off x="26496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1" name="PlaceHolder 3"/>
          <p:cNvSpPr>
            <a:spLocks noGrp="1"/>
          </p:cNvSpPr>
          <p:nvPr>
            <p:ph/>
          </p:nvPr>
        </p:nvSpPr>
        <p:spPr>
          <a:xfrm>
            <a:off x="397620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2" name="PlaceHolder 4"/>
          <p:cNvSpPr>
            <a:spLocks noGrp="1"/>
          </p:cNvSpPr>
          <p:nvPr>
            <p:ph/>
          </p:nvPr>
        </p:nvSpPr>
        <p:spPr>
          <a:xfrm>
            <a:off x="264960" y="5512680"/>
            <a:ext cx="7242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04" name="PlaceHolder 2"/>
          <p:cNvSpPr>
            <a:spLocks noGrp="1"/>
          </p:cNvSpPr>
          <p:nvPr>
            <p:ph/>
          </p:nvPr>
        </p:nvSpPr>
        <p:spPr>
          <a:xfrm>
            <a:off x="264960" y="2253600"/>
            <a:ext cx="7242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5" name="PlaceHolder 3"/>
          <p:cNvSpPr>
            <a:spLocks noGrp="1"/>
          </p:cNvSpPr>
          <p:nvPr>
            <p:ph/>
          </p:nvPr>
        </p:nvSpPr>
        <p:spPr>
          <a:xfrm>
            <a:off x="264960" y="5512680"/>
            <a:ext cx="7242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07" name="PlaceHolder 2"/>
          <p:cNvSpPr>
            <a:spLocks noGrp="1"/>
          </p:cNvSpPr>
          <p:nvPr>
            <p:ph/>
          </p:nvPr>
        </p:nvSpPr>
        <p:spPr>
          <a:xfrm>
            <a:off x="26496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8" name="PlaceHolder 3"/>
          <p:cNvSpPr>
            <a:spLocks noGrp="1"/>
          </p:cNvSpPr>
          <p:nvPr>
            <p:ph/>
          </p:nvPr>
        </p:nvSpPr>
        <p:spPr>
          <a:xfrm>
            <a:off x="397620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9" name="PlaceHolder 4"/>
          <p:cNvSpPr>
            <a:spLocks noGrp="1"/>
          </p:cNvSpPr>
          <p:nvPr>
            <p:ph/>
          </p:nvPr>
        </p:nvSpPr>
        <p:spPr>
          <a:xfrm>
            <a:off x="264960" y="551268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10" name="PlaceHolder 5"/>
          <p:cNvSpPr>
            <a:spLocks noGrp="1"/>
          </p:cNvSpPr>
          <p:nvPr>
            <p:ph/>
          </p:nvPr>
        </p:nvSpPr>
        <p:spPr>
          <a:xfrm>
            <a:off x="3976200" y="551268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12" name="PlaceHolder 2"/>
          <p:cNvSpPr>
            <a:spLocks noGrp="1"/>
          </p:cNvSpPr>
          <p:nvPr>
            <p:ph/>
          </p:nvPr>
        </p:nvSpPr>
        <p:spPr>
          <a:xfrm>
            <a:off x="264960" y="225360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13" name="PlaceHolder 3"/>
          <p:cNvSpPr>
            <a:spLocks noGrp="1"/>
          </p:cNvSpPr>
          <p:nvPr>
            <p:ph/>
          </p:nvPr>
        </p:nvSpPr>
        <p:spPr>
          <a:xfrm>
            <a:off x="2713680" y="225360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14" name="PlaceHolder 4"/>
          <p:cNvSpPr>
            <a:spLocks noGrp="1"/>
          </p:cNvSpPr>
          <p:nvPr>
            <p:ph/>
          </p:nvPr>
        </p:nvSpPr>
        <p:spPr>
          <a:xfrm>
            <a:off x="5162400" y="225360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15" name="PlaceHolder 5"/>
          <p:cNvSpPr>
            <a:spLocks noGrp="1"/>
          </p:cNvSpPr>
          <p:nvPr>
            <p:ph/>
          </p:nvPr>
        </p:nvSpPr>
        <p:spPr>
          <a:xfrm>
            <a:off x="264960" y="551268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16" name="PlaceHolder 6"/>
          <p:cNvSpPr>
            <a:spLocks noGrp="1"/>
          </p:cNvSpPr>
          <p:nvPr>
            <p:ph/>
          </p:nvPr>
        </p:nvSpPr>
        <p:spPr>
          <a:xfrm>
            <a:off x="2713680" y="551268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17" name="PlaceHolder 7"/>
          <p:cNvSpPr>
            <a:spLocks noGrp="1"/>
          </p:cNvSpPr>
          <p:nvPr>
            <p:ph/>
          </p:nvPr>
        </p:nvSpPr>
        <p:spPr>
          <a:xfrm>
            <a:off x="5162400" y="5512680"/>
            <a:ext cx="23317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9" name="PlaceHolder 2"/>
          <p:cNvSpPr>
            <a:spLocks noGrp="1"/>
          </p:cNvSpPr>
          <p:nvPr>
            <p:ph/>
          </p:nvPr>
        </p:nvSpPr>
        <p:spPr>
          <a:xfrm>
            <a:off x="264960" y="2253600"/>
            <a:ext cx="3534120" cy="62395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 name="PlaceHolder 3"/>
          <p:cNvSpPr>
            <a:spLocks noGrp="1"/>
          </p:cNvSpPr>
          <p:nvPr>
            <p:ph/>
          </p:nvPr>
        </p:nvSpPr>
        <p:spPr>
          <a:xfrm>
            <a:off x="3976200" y="2253600"/>
            <a:ext cx="3534120" cy="62395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264960" y="870120"/>
            <a:ext cx="7242120" cy="51912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4" name="PlaceHolder 2"/>
          <p:cNvSpPr>
            <a:spLocks noGrp="1"/>
          </p:cNvSpPr>
          <p:nvPr>
            <p:ph/>
          </p:nvPr>
        </p:nvSpPr>
        <p:spPr>
          <a:xfrm>
            <a:off x="26496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5" name="PlaceHolder 3"/>
          <p:cNvSpPr>
            <a:spLocks noGrp="1"/>
          </p:cNvSpPr>
          <p:nvPr>
            <p:ph/>
          </p:nvPr>
        </p:nvSpPr>
        <p:spPr>
          <a:xfrm>
            <a:off x="3976200" y="2253600"/>
            <a:ext cx="3534120" cy="62395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6" name="PlaceHolder 4"/>
          <p:cNvSpPr>
            <a:spLocks noGrp="1"/>
          </p:cNvSpPr>
          <p:nvPr>
            <p:ph/>
          </p:nvPr>
        </p:nvSpPr>
        <p:spPr>
          <a:xfrm>
            <a:off x="264960" y="551268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8" name="PlaceHolder 2"/>
          <p:cNvSpPr>
            <a:spLocks noGrp="1"/>
          </p:cNvSpPr>
          <p:nvPr>
            <p:ph/>
          </p:nvPr>
        </p:nvSpPr>
        <p:spPr>
          <a:xfrm>
            <a:off x="264960" y="2253600"/>
            <a:ext cx="3534120" cy="62395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9" name="PlaceHolder 3"/>
          <p:cNvSpPr>
            <a:spLocks noGrp="1"/>
          </p:cNvSpPr>
          <p:nvPr>
            <p:ph/>
          </p:nvPr>
        </p:nvSpPr>
        <p:spPr>
          <a:xfrm>
            <a:off x="397620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0" name="PlaceHolder 4"/>
          <p:cNvSpPr>
            <a:spLocks noGrp="1"/>
          </p:cNvSpPr>
          <p:nvPr>
            <p:ph/>
          </p:nvPr>
        </p:nvSpPr>
        <p:spPr>
          <a:xfrm>
            <a:off x="3976200" y="551268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64960" y="870120"/>
            <a:ext cx="7242120" cy="1119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2" name="PlaceHolder 2"/>
          <p:cNvSpPr>
            <a:spLocks noGrp="1"/>
          </p:cNvSpPr>
          <p:nvPr>
            <p:ph/>
          </p:nvPr>
        </p:nvSpPr>
        <p:spPr>
          <a:xfrm>
            <a:off x="26496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3" name="PlaceHolder 3"/>
          <p:cNvSpPr>
            <a:spLocks noGrp="1"/>
          </p:cNvSpPr>
          <p:nvPr>
            <p:ph/>
          </p:nvPr>
        </p:nvSpPr>
        <p:spPr>
          <a:xfrm>
            <a:off x="3976200" y="2253600"/>
            <a:ext cx="3534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4" name="PlaceHolder 4"/>
          <p:cNvSpPr>
            <a:spLocks noGrp="1"/>
          </p:cNvSpPr>
          <p:nvPr>
            <p:ph/>
          </p:nvPr>
        </p:nvSpPr>
        <p:spPr>
          <a:xfrm>
            <a:off x="264960" y="5512680"/>
            <a:ext cx="7242120" cy="29761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Google Shape;53;p13"/>
          <p:cNvSpPr/>
          <p:nvPr/>
        </p:nvSpPr>
        <p:spPr>
          <a:xfrm>
            <a:off x="0" y="964440"/>
            <a:ext cx="32040" cy="931320"/>
          </a:xfrm>
          <a:prstGeom prst="rect">
            <a:avLst/>
          </a:prstGeom>
          <a:solidFill>
            <a:srgbClr val="02B4E5"/>
          </a:solidFill>
          <a:ln w="0">
            <a:noFill/>
          </a:ln>
        </p:spPr>
        <p:style>
          <a:lnRef idx="0">
            <a:scrgbClr r="0" g="0" b="0"/>
          </a:lnRef>
          <a:fillRef idx="0">
            <a:scrgbClr r="0" g="0" b="0"/>
          </a:fillRef>
          <a:effectRef idx="0">
            <a:scrgbClr r="0" g="0" b="0"/>
          </a:effectRef>
          <a:fontRef idx="minor"/>
        </p:style>
      </p:sp>
      <p:pic>
        <p:nvPicPr>
          <p:cNvPr id="5" name="Google Shape;54;p13"/>
          <p:cNvPicPr/>
          <p:nvPr/>
        </p:nvPicPr>
        <p:blipFill>
          <a:blip r:embed="rId14"/>
          <a:stretch/>
        </p:blipFill>
        <p:spPr>
          <a:xfrm>
            <a:off x="6744240" y="8934840"/>
            <a:ext cx="807840" cy="272880"/>
          </a:xfrm>
          <a:prstGeom prst="rect">
            <a:avLst/>
          </a:prstGeom>
          <a:ln w="0">
            <a:noFill/>
          </a:ln>
        </p:spPr>
      </p:pic>
      <p:sp>
        <p:nvSpPr>
          <p:cNvPr id="2" name="PlaceHolder 1"/>
          <p:cNvSpPr>
            <a:spLocks noGrp="1"/>
          </p:cNvSpPr>
          <p:nvPr>
            <p:ph type="title"/>
          </p:nvPr>
        </p:nvSpPr>
        <p:spPr>
          <a:xfrm>
            <a:off x="264960" y="1456200"/>
            <a:ext cx="7242120" cy="4013640"/>
          </a:xfrm>
          <a:prstGeom prst="rect">
            <a:avLst/>
          </a:prstGeom>
          <a:noFill/>
          <a:ln w="0">
            <a:noFill/>
          </a:ln>
        </p:spPr>
        <p:txBody>
          <a:bodyPr tIns="91440" bIns="91440" anchor="b">
            <a:noAutofit/>
          </a:bodyPr>
          <a:lstStyle/>
          <a:p>
            <a:r>
              <a:rPr lang="en-US" sz="5200" b="0" strike="noStrike" spc="-1">
                <a:solidFill>
                  <a:srgbClr val="000000"/>
                </a:solidFill>
                <a:latin typeface="Arial"/>
              </a:rPr>
              <a:t>Click to edit the title text format</a:t>
            </a:r>
          </a:p>
        </p:txBody>
      </p:sp>
      <p:sp>
        <p:nvSpPr>
          <p:cNvPr id="3" name="PlaceHolder 2"/>
          <p:cNvSpPr>
            <a:spLocks noGrp="1"/>
          </p:cNvSpPr>
          <p:nvPr>
            <p:ph type="body"/>
          </p:nvPr>
        </p:nvSpPr>
        <p:spPr>
          <a:xfrm>
            <a:off x="388440" y="2353320"/>
            <a:ext cx="6994800" cy="58334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Google Shape;88;p25"/>
          <p:cNvSpPr/>
          <p:nvPr/>
        </p:nvSpPr>
        <p:spPr>
          <a:xfrm>
            <a:off x="0" y="964440"/>
            <a:ext cx="32040" cy="931320"/>
          </a:xfrm>
          <a:prstGeom prst="rect">
            <a:avLst/>
          </a:prstGeom>
          <a:solidFill>
            <a:srgbClr val="02B4E5"/>
          </a:solidFill>
          <a:ln w="0">
            <a:noFill/>
          </a:ln>
        </p:spPr>
        <p:style>
          <a:lnRef idx="0">
            <a:scrgbClr r="0" g="0" b="0"/>
          </a:lnRef>
          <a:fillRef idx="0">
            <a:scrgbClr r="0" g="0" b="0"/>
          </a:fillRef>
          <a:effectRef idx="0">
            <a:scrgbClr r="0" g="0" b="0"/>
          </a:effectRef>
          <a:fontRef idx="minor"/>
        </p:style>
      </p:sp>
      <p:sp>
        <p:nvSpPr>
          <p:cNvPr id="41" name="PlaceHolder 1"/>
          <p:cNvSpPr>
            <a:spLocks noGrp="1"/>
          </p:cNvSpPr>
          <p:nvPr>
            <p:ph type="title"/>
          </p:nvPr>
        </p:nvSpPr>
        <p:spPr>
          <a:xfrm>
            <a:off x="264960" y="870120"/>
            <a:ext cx="7242120" cy="1119600"/>
          </a:xfrm>
          <a:prstGeom prst="rect">
            <a:avLst/>
          </a:prstGeom>
          <a:noFill/>
          <a:ln w="0">
            <a:noFill/>
          </a:ln>
        </p:spPr>
        <p:txBody>
          <a:bodyPr tIns="91440" bIns="91440" anchor="ctr">
            <a:noAutofit/>
          </a:bodyPr>
          <a:lstStyle/>
          <a:p>
            <a:r>
              <a:rPr lang="en-US" sz="4000" b="0" strike="noStrike" spc="-1">
                <a:solidFill>
                  <a:srgbClr val="000000"/>
                </a:solidFill>
                <a:latin typeface="Arial"/>
              </a:rPr>
              <a:t>Click to edit the title text format</a:t>
            </a:r>
          </a:p>
        </p:txBody>
      </p:sp>
      <p:sp>
        <p:nvSpPr>
          <p:cNvPr id="42" name="PlaceHolder 2"/>
          <p:cNvSpPr>
            <a:spLocks noGrp="1"/>
          </p:cNvSpPr>
          <p:nvPr>
            <p:ph type="body"/>
          </p:nvPr>
        </p:nvSpPr>
        <p:spPr>
          <a:xfrm>
            <a:off x="264960" y="2253600"/>
            <a:ext cx="7242120" cy="6239520"/>
          </a:xfrm>
          <a:prstGeom prst="rect">
            <a:avLst/>
          </a:prstGeom>
          <a:noFill/>
          <a:ln w="0">
            <a:noFill/>
          </a:ln>
        </p:spPr>
        <p:txBody>
          <a:bodyPr tIns="91440" bIns="91440" anchor="t">
            <a:noAutofit/>
          </a:bodyPr>
          <a:lstStyle/>
          <a:p>
            <a:pPr marL="432000" indent="-324000">
              <a:spcBef>
                <a:spcPts val="1417"/>
              </a:spcBef>
              <a:buClr>
                <a:srgbClr val="000000"/>
              </a:buClr>
              <a:buSzPct val="45000"/>
              <a:buFont typeface="Wingdings" charset="2"/>
              <a:buChar char=""/>
            </a:pPr>
            <a:r>
              <a:rPr lang="en-US" sz="30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3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30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3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3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3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3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1540800" y="1689480"/>
            <a:ext cx="4690440" cy="3404520"/>
          </a:xfrm>
          <a:prstGeom prst="rect">
            <a:avLst/>
          </a:prstGeom>
          <a:noFill/>
          <a:ln w="0">
            <a:noFill/>
          </a:ln>
        </p:spPr>
        <p:txBody>
          <a:bodyPr lIns="34200" tIns="34200" rIns="34200" bIns="34200" anchor="b">
            <a:noAutofit/>
          </a:bodyPr>
          <a:lstStyle/>
          <a:p>
            <a:r>
              <a:rPr lang="en-US" sz="4200" b="0" strike="noStrike" spc="-1">
                <a:solidFill>
                  <a:srgbClr val="000000"/>
                </a:solidFill>
                <a:latin typeface="Arial"/>
              </a:rPr>
              <a:t>Click to edit the title text format</a:t>
            </a:r>
          </a:p>
        </p:txBody>
      </p:sp>
      <p:sp>
        <p:nvSpPr>
          <p:cNvPr id="80" name="PlaceHolder 2"/>
          <p:cNvSpPr>
            <a:spLocks noGrp="1"/>
          </p:cNvSpPr>
          <p:nvPr>
            <p:ph type="body"/>
          </p:nvPr>
        </p:nvSpPr>
        <p:spPr>
          <a:xfrm>
            <a:off x="1540800" y="5186520"/>
            <a:ext cx="4690440" cy="1165320"/>
          </a:xfrm>
          <a:prstGeom prst="rect">
            <a:avLst/>
          </a:prstGeom>
          <a:noFill/>
          <a:ln w="0">
            <a:noFill/>
          </a:ln>
        </p:spPr>
        <p:txBody>
          <a:bodyPr lIns="34200" tIns="34200" rIns="34200" bIns="34200" anchor="t">
            <a:noAutofit/>
          </a:bodyPr>
          <a:lstStyle/>
          <a:p>
            <a:pPr marL="432000" indent="-324000">
              <a:spcBef>
                <a:spcPts val="1417"/>
              </a:spcBef>
              <a:buClr>
                <a:srgbClr val="000000"/>
              </a:buClr>
              <a:buSzPct val="45000"/>
              <a:buFont typeface="Wingdings" charset="2"/>
              <a:buChar char=""/>
            </a:pPr>
            <a:r>
              <a:rPr lang="en-US" sz="17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7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7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7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7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7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700" b="0" strike="noStrike" spc="-1">
                <a:solidFill>
                  <a:srgbClr val="000000"/>
                </a:solidFill>
                <a:latin typeface="Arial"/>
              </a:rPr>
              <a:t>Seventh Outline Level</a:t>
            </a:r>
          </a:p>
        </p:txBody>
      </p:sp>
      <p:sp>
        <p:nvSpPr>
          <p:cNvPr id="81" name="PlaceHolder 3"/>
          <p:cNvSpPr>
            <a:spLocks noGrp="1"/>
          </p:cNvSpPr>
          <p:nvPr>
            <p:ph type="sldNum"/>
          </p:nvPr>
        </p:nvSpPr>
        <p:spPr>
          <a:xfrm>
            <a:off x="3804480" y="9541080"/>
            <a:ext cx="157320" cy="374760"/>
          </a:xfrm>
          <a:prstGeom prst="rect">
            <a:avLst/>
          </a:prstGeom>
          <a:noFill/>
          <a:ln w="0">
            <a:noFill/>
          </a:ln>
        </p:spPr>
        <p:txBody>
          <a:bodyPr lIns="26640" tIns="26640" rIns="26640" bIns="26640" anchor="t">
            <a:noAutofit/>
          </a:bodyPr>
          <a:lstStyle/>
          <a:p>
            <a:pPr algn="ctr">
              <a:lnSpc>
                <a:spcPct val="100000"/>
              </a:lnSpc>
              <a:buNone/>
              <a:tabLst>
                <a:tab pos="0" algn="l"/>
              </a:tabLst>
            </a:pPr>
            <a:fld id="{16293862-459A-4CD9-90A7-39DD770C21BA}" type="slidenum">
              <a:rPr lang="en" sz="900" b="0" strike="noStrike" spc="-1">
                <a:solidFill>
                  <a:srgbClr val="000000"/>
                </a:solidFill>
                <a:latin typeface="Helvetica Neue"/>
                <a:ea typeface="Helvetica Neue"/>
              </a:rPr>
              <a:t>‹Nº›</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
        <p:cNvGrpSpPr/>
        <p:nvPr/>
      </p:nvGrpSpPr>
      <p:grpSpPr>
        <a:xfrm>
          <a:off x="0" y="0"/>
          <a:ext cx="0" cy="0"/>
          <a:chOff x="0" y="0"/>
          <a:chExt cx="0" cy="0"/>
        </a:xfrm>
      </p:grpSpPr>
      <p:sp>
        <p:nvSpPr>
          <p:cNvPr id="118" name="Google Shape;176;p51"/>
          <p:cNvSpPr/>
          <p:nvPr/>
        </p:nvSpPr>
        <p:spPr>
          <a:xfrm rot="16200000">
            <a:off x="4269960" y="6556680"/>
            <a:ext cx="3501720" cy="3501720"/>
          </a:xfrm>
          <a:prstGeom prst="rtTriangle">
            <a:avLst/>
          </a:prstGeom>
          <a:solidFill>
            <a:schemeClr val="lt1"/>
          </a:solidFill>
          <a:ln w="9525">
            <a:solidFill>
              <a:srgbClr val="FFFFFF"/>
            </a:solidFill>
            <a:round/>
          </a:ln>
        </p:spPr>
        <p:style>
          <a:lnRef idx="0">
            <a:scrgbClr r="0" g="0" b="0"/>
          </a:lnRef>
          <a:fillRef idx="0">
            <a:scrgbClr r="0" g="0" b="0"/>
          </a:fillRef>
          <a:effectRef idx="0">
            <a:scrgbClr r="0" g="0" b="0"/>
          </a:effectRef>
          <a:fontRef idx="minor"/>
        </p:style>
      </p:sp>
      <p:pic>
        <p:nvPicPr>
          <p:cNvPr id="119" name="Google Shape;177;p51"/>
          <p:cNvPicPr/>
          <p:nvPr/>
        </p:nvPicPr>
        <p:blipFill>
          <a:blip r:embed="rId2"/>
          <a:stretch/>
        </p:blipFill>
        <p:spPr>
          <a:xfrm>
            <a:off x="6296040" y="8600760"/>
            <a:ext cx="1051920" cy="1051920"/>
          </a:xfrm>
          <a:prstGeom prst="rect">
            <a:avLst/>
          </a:prstGeom>
          <a:ln w="0">
            <a:noFill/>
          </a:ln>
        </p:spPr>
      </p:pic>
      <p:sp>
        <p:nvSpPr>
          <p:cNvPr id="120" name="PlaceHolder 1"/>
          <p:cNvSpPr>
            <a:spLocks noGrp="1"/>
          </p:cNvSpPr>
          <p:nvPr>
            <p:ph type="title"/>
          </p:nvPr>
        </p:nvSpPr>
        <p:spPr>
          <a:xfrm>
            <a:off x="264960" y="966240"/>
            <a:ext cx="7242120" cy="1119600"/>
          </a:xfrm>
          <a:prstGeom prst="rect">
            <a:avLst/>
          </a:prstGeom>
          <a:noFill/>
          <a:ln w="0">
            <a:noFill/>
          </a:ln>
        </p:spPr>
        <p:txBody>
          <a:bodyPr tIns="91440" bIns="91440" anchor="t">
            <a:noAutofit/>
          </a:bodyPr>
          <a:lstStyle/>
          <a:p>
            <a:pPr algn="ctr">
              <a:lnSpc>
                <a:spcPct val="115000"/>
              </a:lnSpc>
              <a:buNone/>
              <a:tabLst>
                <a:tab pos="0" algn="l"/>
              </a:tabLst>
            </a:pPr>
            <a:r>
              <a:rPr lang="en" sz="4000" b="0" strike="noStrike" spc="-1">
                <a:solidFill>
                  <a:srgbClr val="FFFFFF"/>
                </a:solidFill>
                <a:latin typeface="Open Sans"/>
                <a:ea typeface="Open Sans"/>
              </a:rPr>
              <a:t>Data Governance @ SneakerPark</a:t>
            </a:r>
            <a:endParaRPr lang="en-US" sz="4000" b="0" strike="noStrike" spc="-1">
              <a:solidFill>
                <a:srgbClr val="000000"/>
              </a:solidFill>
              <a:latin typeface="Arial"/>
            </a:endParaRPr>
          </a:p>
          <a:p>
            <a:pPr>
              <a:lnSpc>
                <a:spcPct val="100000"/>
              </a:lnSpc>
              <a:buNone/>
              <a:tabLst>
                <a:tab pos="0" algn="l"/>
              </a:tabLst>
            </a:pPr>
            <a:endParaRPr lang="en-US" sz="4000" b="0" strike="noStrike" spc="-1">
              <a:solidFill>
                <a:srgbClr val="000000"/>
              </a:solidFill>
              <a:latin typeface="Arial"/>
            </a:endParaRPr>
          </a:p>
        </p:txBody>
      </p:sp>
      <p:pic>
        <p:nvPicPr>
          <p:cNvPr id="121" name="Google Shape;179;p51"/>
          <p:cNvPicPr/>
          <p:nvPr/>
        </p:nvPicPr>
        <p:blipFill>
          <a:blip r:embed="rId3"/>
          <a:srcRect t="-1822" b="1822"/>
          <a:stretch/>
        </p:blipFill>
        <p:spPr>
          <a:xfrm>
            <a:off x="1617840" y="3728160"/>
            <a:ext cx="4506480" cy="2591280"/>
          </a:xfrm>
          <a:prstGeom prst="rect">
            <a:avLst/>
          </a:prstGeom>
          <a:ln w="0">
            <a:noFill/>
          </a:ln>
        </p:spPr>
      </p:pic>
      <p:sp>
        <p:nvSpPr>
          <p:cNvPr id="122" name="Google Shape;180;p51"/>
          <p:cNvSpPr/>
          <p:nvPr/>
        </p:nvSpPr>
        <p:spPr>
          <a:xfrm>
            <a:off x="264960" y="9001080"/>
            <a:ext cx="4323960" cy="780840"/>
          </a:xfrm>
          <a:prstGeom prst="rect">
            <a:avLst/>
          </a:prstGeom>
          <a:noFill/>
          <a:ln w="0">
            <a:noFill/>
          </a:ln>
        </p:spPr>
        <p:style>
          <a:lnRef idx="0">
            <a:scrgbClr r="0" g="0" b="0"/>
          </a:lnRef>
          <a:fillRef idx="0">
            <a:scrgbClr r="0" g="0" b="0"/>
          </a:fillRef>
          <a:effectRef idx="0">
            <a:scrgbClr r="0" g="0" b="0"/>
          </a:effectRef>
          <a:fontRef idx="minor"/>
        </p:style>
        <p:txBody>
          <a:bodyPr lIns="91440" tIns="91440" rIns="91440" bIns="91440" anchor="t">
            <a:noAutofit/>
          </a:bodyPr>
          <a:lstStyle/>
          <a:p>
            <a:pPr>
              <a:tabLst>
                <a:tab pos="0" algn="l"/>
              </a:tabLst>
            </a:pPr>
            <a:r>
              <a:rPr lang="en" sz="1400" b="0" i="1" strike="noStrike" spc="-1" dirty="0">
                <a:solidFill>
                  <a:srgbClr val="EEEEEE"/>
                </a:solidFill>
                <a:latin typeface="Open Sans"/>
                <a:ea typeface="Open Sans"/>
              </a:rPr>
              <a:t>Prepared by:</a:t>
            </a:r>
            <a:r>
              <a:rPr lang="en" sz="1400" i="1" spc="-1" dirty="0">
                <a:solidFill>
                  <a:srgbClr val="EEEEEE"/>
                </a:solidFill>
                <a:latin typeface="Open Sans"/>
                <a:ea typeface="Open Sans"/>
              </a:rPr>
              <a:t> Juan Barbosa</a:t>
            </a:r>
            <a:endParaRPr lang="en-US" sz="1400" b="0" strike="noStrike" spc="-1" dirty="0">
              <a:latin typeface="Arial"/>
            </a:endParaRPr>
          </a:p>
          <a:p>
            <a:pPr>
              <a:lnSpc>
                <a:spcPct val="100000"/>
              </a:lnSpc>
              <a:buNone/>
              <a:tabLst>
                <a:tab pos="0" algn="l"/>
              </a:tabLst>
            </a:pPr>
            <a:endParaRPr lang="en-US" sz="1400" b="0" strike="noStrike" spc="-1">
              <a:latin typeface="Arial"/>
            </a:endParaRPr>
          </a:p>
          <a:p>
            <a:pPr>
              <a:tabLst>
                <a:tab pos="0" algn="l"/>
              </a:tabLst>
            </a:pPr>
            <a:r>
              <a:rPr lang="en" sz="1400" b="0" i="1" strike="noStrike" spc="-1">
                <a:solidFill>
                  <a:srgbClr val="EEEEEE"/>
                </a:solidFill>
                <a:latin typeface="Open Sans"/>
                <a:ea typeface="Open Sans"/>
              </a:rPr>
              <a:t>Submitted on:</a:t>
            </a:r>
            <a:r>
              <a:rPr lang="en" sz="1400" i="1" spc="-1">
                <a:solidFill>
                  <a:srgbClr val="EEEEEE"/>
                </a:solidFill>
                <a:latin typeface="Open Sans"/>
                <a:ea typeface="Open Sans"/>
              </a:rPr>
              <a:t> 2022/06/07</a:t>
            </a:r>
            <a:endParaRPr lang="en-US" sz="1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Google Shape;252;p62"/>
          <p:cNvSpPr/>
          <p:nvPr/>
        </p:nvSpPr>
        <p:spPr>
          <a:xfrm>
            <a:off x="504360" y="425520"/>
            <a:ext cx="6810120" cy="2999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just">
              <a:lnSpc>
                <a:spcPct val="170000"/>
              </a:lnSpc>
              <a:buNone/>
              <a:tabLst>
                <a:tab pos="0" algn="l"/>
              </a:tabLst>
            </a:pPr>
            <a:r>
              <a:rPr lang="en" sz="1600" b="0" strike="noStrike" spc="-1">
                <a:solidFill>
                  <a:srgbClr val="525C65"/>
                </a:solidFill>
                <a:highlight>
                  <a:srgbClr val="FFFFFF"/>
                </a:highlight>
                <a:latin typeface="Open Sans"/>
                <a:ea typeface="Open Sans"/>
              </a:rPr>
              <a:t>Profile the data to identify at least </a:t>
            </a:r>
            <a:r>
              <a:rPr lang="en" sz="1600" b="1" strike="noStrike" spc="-1">
                <a:solidFill>
                  <a:srgbClr val="525C65"/>
                </a:solidFill>
                <a:highlight>
                  <a:srgbClr val="FFFFFF"/>
                </a:highlight>
                <a:latin typeface="Open Sans"/>
                <a:ea typeface="Open Sans"/>
              </a:rPr>
              <a:t>3 data quality issues</a:t>
            </a:r>
            <a:r>
              <a:rPr lang="en" sz="1600" b="0" strike="noStrike" spc="-1">
                <a:solidFill>
                  <a:srgbClr val="525C65"/>
                </a:solidFill>
                <a:highlight>
                  <a:srgbClr val="FFFFFF"/>
                </a:highlight>
                <a:latin typeface="Open Sans"/>
                <a:ea typeface="Open Sans"/>
              </a:rPr>
              <a:t> you see in the data. Also provide </a:t>
            </a:r>
            <a:r>
              <a:rPr lang="en" sz="1600" b="1" strike="noStrike" spc="-1">
                <a:solidFill>
                  <a:srgbClr val="525C65"/>
                </a:solidFill>
                <a:highlight>
                  <a:srgbClr val="FFFFFF"/>
                </a:highlight>
                <a:latin typeface="Open Sans"/>
                <a:ea typeface="Open Sans"/>
              </a:rPr>
              <a:t>at least 1 data quality issue that you haven’t yet seen</a:t>
            </a:r>
            <a:r>
              <a:rPr lang="en" sz="1600" b="0" strike="noStrike" spc="-1">
                <a:solidFill>
                  <a:srgbClr val="525C65"/>
                </a:solidFill>
                <a:highlight>
                  <a:srgbClr val="FFFFFF"/>
                </a:highlight>
                <a:latin typeface="Open Sans"/>
                <a:ea typeface="Open Sans"/>
              </a:rPr>
              <a:t> in the data, but can foresee occurring in the future. Based on the issues you’ve identified, come up with the data quality rule for each data quality issue, including for the one that you foresee.</a:t>
            </a:r>
            <a:endParaRPr lang="en-US" sz="1600" b="0" strike="noStrike" spc="-1">
              <a:latin typeface="Arial"/>
            </a:endParaRPr>
          </a:p>
          <a:p>
            <a:pPr algn="just">
              <a:lnSpc>
                <a:spcPct val="170000"/>
              </a:lnSpc>
              <a:spcBef>
                <a:spcPts val="1100"/>
              </a:spcBef>
              <a:buNone/>
              <a:tabLst>
                <a:tab pos="0" algn="l"/>
              </a:tabLst>
            </a:pPr>
            <a:endParaRPr lang="en-US" sz="1600" b="0" strike="noStrike" spc="-1">
              <a:latin typeface="Arial"/>
            </a:endParaRPr>
          </a:p>
          <a:p>
            <a:pPr algn="just">
              <a:lnSpc>
                <a:spcPct val="170000"/>
              </a:lnSpc>
              <a:spcBef>
                <a:spcPts val="1100"/>
              </a:spcBef>
              <a:spcAft>
                <a:spcPts val="1100"/>
              </a:spcAft>
              <a:buNone/>
              <a:tabLst>
                <a:tab pos="0" algn="l"/>
              </a:tabLst>
            </a:pPr>
            <a:r>
              <a:rPr lang="en" sz="1600" b="0" strike="noStrike" spc="-1">
                <a:solidFill>
                  <a:srgbClr val="525C65"/>
                </a:solidFill>
                <a:highlight>
                  <a:srgbClr val="FFFFFF"/>
                </a:highlight>
                <a:latin typeface="Open Sans"/>
                <a:ea typeface="Open Sans"/>
              </a:rPr>
              <a:t>Make sure you fill out </a:t>
            </a:r>
            <a:r>
              <a:rPr lang="en" sz="1600" b="1" strike="noStrike" spc="-1">
                <a:solidFill>
                  <a:srgbClr val="525C65"/>
                </a:solidFill>
                <a:highlight>
                  <a:srgbClr val="FFFFFF"/>
                </a:highlight>
                <a:latin typeface="Open Sans"/>
                <a:ea typeface="Open Sans"/>
              </a:rPr>
              <a:t>all</a:t>
            </a:r>
            <a:r>
              <a:rPr lang="en" sz="1600" b="0" strike="noStrike" spc="-1">
                <a:solidFill>
                  <a:srgbClr val="525C65"/>
                </a:solidFill>
                <a:highlight>
                  <a:srgbClr val="FFFFFF"/>
                </a:highlight>
                <a:latin typeface="Open Sans"/>
                <a:ea typeface="Open Sans"/>
              </a:rPr>
              <a:t> columns in the "Data Quality Issues" tab with your answers in the provided Sheets template.</a:t>
            </a:r>
            <a:endParaRPr lang="en-US" sz="1600" b="0" strike="noStrike" spc="-1">
              <a:latin typeface="Arial"/>
            </a:endParaRPr>
          </a:p>
        </p:txBody>
      </p:sp>
      <p:pic>
        <p:nvPicPr>
          <p:cNvPr id="3" name="Imagen 3" descr="Tabla&#10;&#10;Descripción generada automáticamente">
            <a:extLst>
              <a:ext uri="{FF2B5EF4-FFF2-40B4-BE49-F238E27FC236}">
                <a16:creationId xmlns:a16="http://schemas.microsoft.com/office/drawing/2014/main" id="{E423CC69-8109-6AA0-F954-1737EB2C21BF}"/>
              </a:ext>
            </a:extLst>
          </p:cNvPr>
          <p:cNvPicPr>
            <a:picLocks noChangeAspect="1"/>
          </p:cNvPicPr>
          <p:nvPr/>
        </p:nvPicPr>
        <p:blipFill>
          <a:blip r:embed="rId2"/>
          <a:stretch>
            <a:fillRect/>
          </a:stretch>
        </p:blipFill>
        <p:spPr>
          <a:xfrm>
            <a:off x="465204" y="5027673"/>
            <a:ext cx="7162484" cy="7495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
        <p:cNvGrpSpPr/>
        <p:nvPr/>
      </p:nvGrpSpPr>
      <p:grpSpPr>
        <a:xfrm>
          <a:off x="0" y="0"/>
          <a:ext cx="0" cy="0"/>
          <a:chOff x="0" y="0"/>
          <a:chExt cx="0" cy="0"/>
        </a:xfrm>
      </p:grpSpPr>
      <p:sp>
        <p:nvSpPr>
          <p:cNvPr id="141" name="Google Shape;257;p63"/>
          <p:cNvSpPr/>
          <p:nvPr/>
        </p:nvSpPr>
        <p:spPr>
          <a:xfrm>
            <a:off x="1422720" y="4012920"/>
            <a:ext cx="4926600" cy="2459520"/>
          </a:xfrm>
          <a:prstGeom prst="rect">
            <a:avLst/>
          </a:prstGeom>
          <a:noFill/>
          <a:ln w="0">
            <a:noFill/>
          </a:ln>
        </p:spPr>
        <p:style>
          <a:lnRef idx="0">
            <a:scrgbClr r="0" g="0" b="0"/>
          </a:lnRef>
          <a:fillRef idx="0">
            <a:scrgbClr r="0" g="0" b="0"/>
          </a:fillRef>
          <a:effectRef idx="0">
            <a:scrgbClr r="0" g="0" b="0"/>
          </a:effectRef>
          <a:fontRef idx="minor"/>
        </p:style>
        <p:txBody>
          <a:bodyPr lIns="26640" tIns="26640" rIns="26640" bIns="26640" anchor="t">
            <a:noAutofit/>
          </a:bodyPr>
          <a:lstStyle/>
          <a:p>
            <a:pPr algn="ctr">
              <a:lnSpc>
                <a:spcPct val="150000"/>
              </a:lnSpc>
              <a:buNone/>
              <a:tabLst>
                <a:tab pos="0" algn="l"/>
              </a:tabLst>
            </a:pPr>
            <a:r>
              <a:rPr lang="en" sz="3000" b="1" strike="noStrike" spc="-1">
                <a:solidFill>
                  <a:srgbClr val="FFFFFF"/>
                </a:solidFill>
                <a:latin typeface="Open Sans"/>
                <a:ea typeface="Open Sans"/>
              </a:rPr>
              <a:t>Step 4</a:t>
            </a:r>
            <a:endParaRPr lang="en-US" sz="3000" b="0" strike="noStrike" spc="-1">
              <a:latin typeface="Arial"/>
            </a:endParaRPr>
          </a:p>
          <a:p>
            <a:pPr algn="ctr">
              <a:lnSpc>
                <a:spcPct val="150000"/>
              </a:lnSpc>
              <a:buNone/>
              <a:tabLst>
                <a:tab pos="0" algn="l"/>
              </a:tabLst>
            </a:pPr>
            <a:r>
              <a:rPr lang="en" sz="3000" b="0" strike="noStrike" spc="-1">
                <a:solidFill>
                  <a:srgbClr val="FFFFFF"/>
                </a:solidFill>
                <a:latin typeface="Open Sans"/>
                <a:ea typeface="Open Sans"/>
              </a:rPr>
              <a:t>Data Quality</a:t>
            </a:r>
            <a:endParaRPr lang="en-US" sz="3000" b="0" strike="noStrike" spc="-1">
              <a:latin typeface="Arial"/>
            </a:endParaRPr>
          </a:p>
          <a:p>
            <a:pPr algn="ctr">
              <a:lnSpc>
                <a:spcPct val="150000"/>
              </a:lnSpc>
              <a:buNone/>
              <a:tabLst>
                <a:tab pos="0" algn="l"/>
              </a:tabLst>
            </a:pPr>
            <a:r>
              <a:rPr lang="en" sz="3000" b="0" strike="noStrike" spc="-1">
                <a:solidFill>
                  <a:srgbClr val="FFFFFF"/>
                </a:solidFill>
                <a:latin typeface="Open Sans"/>
                <a:ea typeface="Open Sans"/>
              </a:rPr>
              <a:t>Part 2: Monitoring</a:t>
            </a:r>
            <a:endParaRPr lang="en-US" sz="3000" b="0" strike="noStrike" spc="-1">
              <a:latin typeface="Arial"/>
            </a:endParaRPr>
          </a:p>
        </p:txBody>
      </p:sp>
      <p:sp>
        <p:nvSpPr>
          <p:cNvPr id="142" name="Google Shape;258;p63"/>
          <p:cNvSpPr/>
          <p:nvPr/>
        </p:nvSpPr>
        <p:spPr>
          <a:xfrm>
            <a:off x="3582720" y="3663000"/>
            <a:ext cx="606960" cy="74160"/>
          </a:xfrm>
          <a:prstGeom prst="rect">
            <a:avLst/>
          </a:prstGeom>
          <a:solidFill>
            <a:schemeClr val="lt1"/>
          </a:solidFill>
          <a:ln w="0">
            <a:noFill/>
          </a:ln>
        </p:spPr>
        <p:style>
          <a:lnRef idx="0">
            <a:scrgbClr r="0" g="0" b="0"/>
          </a:lnRef>
          <a:fillRef idx="0">
            <a:scrgbClr r="0" g="0" b="0"/>
          </a:fillRef>
          <a:effectRef idx="0">
            <a:scrgbClr r="0" g="0" b="0"/>
          </a:effectRef>
          <a:fontRef idx="minor"/>
        </p:style>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p:nvPr>
        </p:nvSpPr>
        <p:spPr>
          <a:xfrm>
            <a:off x="369720" y="695520"/>
            <a:ext cx="6913800" cy="1370880"/>
          </a:xfrm>
          <a:prstGeom prst="rect">
            <a:avLst/>
          </a:prstGeom>
          <a:noFill/>
          <a:ln w="0">
            <a:noFill/>
          </a:ln>
        </p:spPr>
        <p:txBody>
          <a:bodyPr tIns="91440" bIns="91440" anchor="t">
            <a:noAutofit/>
          </a:bodyPr>
          <a:lstStyle/>
          <a:p>
            <a:pPr>
              <a:lnSpc>
                <a:spcPct val="170000"/>
              </a:lnSpc>
              <a:buNone/>
              <a:tabLst>
                <a:tab pos="0" algn="l"/>
              </a:tabLst>
            </a:pPr>
            <a:r>
              <a:rPr lang="en" sz="1600" b="0" strike="noStrike" spc="-1">
                <a:solidFill>
                  <a:srgbClr val="525C65"/>
                </a:solidFill>
                <a:highlight>
                  <a:srgbClr val="FFFFFF"/>
                </a:highlight>
                <a:latin typeface="Open Sans"/>
                <a:ea typeface="Open Sans"/>
              </a:rPr>
              <a:t>Using the metrics you've created in the last step, please create a mock-up of a data quality </a:t>
            </a:r>
            <a:r>
              <a:rPr lang="en" sz="1600" b="1" strike="noStrike" spc="-1">
                <a:solidFill>
                  <a:srgbClr val="525C65"/>
                </a:solidFill>
                <a:highlight>
                  <a:srgbClr val="FFFFFF"/>
                </a:highlight>
                <a:latin typeface="Open Sans"/>
                <a:ea typeface="Open Sans"/>
              </a:rPr>
              <a:t>monitoring dashboard</a:t>
            </a:r>
            <a:r>
              <a:rPr lang="en" sz="1600" b="0" strike="noStrike" spc="-1">
                <a:solidFill>
                  <a:srgbClr val="525C65"/>
                </a:solidFill>
                <a:highlight>
                  <a:srgbClr val="FFFFFF"/>
                </a:highlight>
                <a:latin typeface="Open Sans"/>
                <a:ea typeface="Open Sans"/>
              </a:rPr>
              <a:t> that will be used to monitor the data to ensure compliance with your data quality rules.</a:t>
            </a:r>
            <a:endParaRPr lang="en-US" sz="1600" b="0" strike="noStrike" spc="-1">
              <a:solidFill>
                <a:srgbClr val="000000"/>
              </a:solidFill>
              <a:latin typeface="Arial"/>
            </a:endParaRPr>
          </a:p>
          <a:p>
            <a:pPr>
              <a:lnSpc>
                <a:spcPct val="170000"/>
              </a:lnSpc>
              <a:spcBef>
                <a:spcPts val="1100"/>
              </a:spcBef>
              <a:buNone/>
              <a:tabLst>
                <a:tab pos="0" algn="l"/>
              </a:tabLst>
            </a:pPr>
            <a:r>
              <a:rPr lang="en" sz="1600" b="0" strike="noStrike" spc="-1">
                <a:solidFill>
                  <a:srgbClr val="525C65"/>
                </a:solidFill>
                <a:highlight>
                  <a:srgbClr val="FFFFFF"/>
                </a:highlight>
                <a:latin typeface="Open Sans"/>
                <a:ea typeface="Open Sans"/>
              </a:rPr>
              <a:t>Please </a:t>
            </a:r>
            <a:r>
              <a:rPr lang="en" sz="1600" b="1" strike="noStrike" spc="-1">
                <a:solidFill>
                  <a:srgbClr val="525C65"/>
                </a:solidFill>
                <a:highlight>
                  <a:srgbClr val="FFFFFF"/>
                </a:highlight>
                <a:latin typeface="Open Sans"/>
                <a:ea typeface="Open Sans"/>
              </a:rPr>
              <a:t>make sure to label your metrics clearly</a:t>
            </a:r>
            <a:r>
              <a:rPr lang="en" sz="1600" b="0" strike="noStrike" spc="-1">
                <a:solidFill>
                  <a:srgbClr val="525C65"/>
                </a:solidFill>
                <a:highlight>
                  <a:srgbClr val="FFFFFF"/>
                </a:highlight>
                <a:latin typeface="Open Sans"/>
                <a:ea typeface="Open Sans"/>
              </a:rPr>
              <a:t> on your mock-up.</a:t>
            </a:r>
            <a:endParaRPr lang="en-US" sz="1600" b="0" strike="noStrike" spc="-1">
              <a:solidFill>
                <a:srgbClr val="000000"/>
              </a:solidFill>
              <a:latin typeface="Arial"/>
            </a:endParaRPr>
          </a:p>
          <a:p>
            <a:pPr>
              <a:lnSpc>
                <a:spcPct val="170000"/>
              </a:lnSpc>
              <a:spcBef>
                <a:spcPts val="1100"/>
              </a:spcBef>
              <a:buNone/>
              <a:tabLst>
                <a:tab pos="0" algn="l"/>
              </a:tabLst>
            </a:pPr>
            <a:endParaRPr lang="en-US" sz="1600" b="0" strike="noStrike" spc="-1">
              <a:solidFill>
                <a:srgbClr val="000000"/>
              </a:solidFill>
              <a:latin typeface="Arial"/>
            </a:endParaRPr>
          </a:p>
          <a:p>
            <a:pPr>
              <a:lnSpc>
                <a:spcPct val="170000"/>
              </a:lnSpc>
              <a:spcBef>
                <a:spcPts val="1100"/>
              </a:spcBef>
              <a:buNone/>
              <a:tabLst>
                <a:tab pos="0" algn="l"/>
              </a:tabLst>
            </a:pPr>
            <a:r>
              <a:rPr lang="en" sz="1600" b="1" strike="noStrike" spc="-1">
                <a:solidFill>
                  <a:srgbClr val="525C65"/>
                </a:solidFill>
                <a:highlight>
                  <a:srgbClr val="FFFFFF"/>
                </a:highlight>
                <a:latin typeface="Open Sans"/>
                <a:ea typeface="Open Sans"/>
              </a:rPr>
              <a:t>Replace the example dashboard below with your own. (obviously feel free to take more space).</a:t>
            </a:r>
            <a:endParaRPr lang="en-US" sz="1600" b="0" strike="noStrike" spc="-1">
              <a:solidFill>
                <a:srgbClr val="000000"/>
              </a:solidFill>
              <a:latin typeface="Arial"/>
            </a:endParaRPr>
          </a:p>
          <a:p>
            <a:pPr>
              <a:lnSpc>
                <a:spcPct val="170000"/>
              </a:lnSpc>
              <a:spcBef>
                <a:spcPts val="1100"/>
              </a:spcBef>
              <a:spcAft>
                <a:spcPts val="1100"/>
              </a:spcAft>
              <a:buNone/>
              <a:tabLst>
                <a:tab pos="0" algn="l"/>
              </a:tabLst>
            </a:pPr>
            <a:endParaRPr lang="en-US" sz="1600" b="0" strike="noStrike" spc="-1">
              <a:solidFill>
                <a:srgbClr val="000000"/>
              </a:solidFill>
              <a:latin typeface="Arial"/>
            </a:endParaRPr>
          </a:p>
        </p:txBody>
      </p:sp>
      <p:pic>
        <p:nvPicPr>
          <p:cNvPr id="2" name="Imagen 2" descr="Gráfico, Gráfico de barras&#10;&#10;Descripción generada automáticamente">
            <a:extLst>
              <a:ext uri="{FF2B5EF4-FFF2-40B4-BE49-F238E27FC236}">
                <a16:creationId xmlns:a16="http://schemas.microsoft.com/office/drawing/2014/main" id="{B2260BE0-18B6-5FB6-7C56-B87211E8C13F}"/>
              </a:ext>
            </a:extLst>
          </p:cNvPr>
          <p:cNvPicPr>
            <a:picLocks noChangeAspect="1"/>
          </p:cNvPicPr>
          <p:nvPr/>
        </p:nvPicPr>
        <p:blipFill>
          <a:blip r:embed="rId2"/>
          <a:stretch>
            <a:fillRect/>
          </a:stretch>
        </p:blipFill>
        <p:spPr>
          <a:xfrm>
            <a:off x="617109" y="4883343"/>
            <a:ext cx="6529552" cy="310047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5" descr="Gráfico, Gráfico de rectángulos&#10;&#10;Descripción generada automáticamente">
            <a:extLst>
              <a:ext uri="{FF2B5EF4-FFF2-40B4-BE49-F238E27FC236}">
                <a16:creationId xmlns:a16="http://schemas.microsoft.com/office/drawing/2014/main" id="{25FCC12E-6205-F804-8423-C46D0E4A7257}"/>
              </a:ext>
            </a:extLst>
          </p:cNvPr>
          <p:cNvPicPr>
            <a:picLocks noChangeAspect="1"/>
          </p:cNvPicPr>
          <p:nvPr/>
        </p:nvPicPr>
        <p:blipFill>
          <a:blip r:embed="rId2"/>
          <a:stretch>
            <a:fillRect/>
          </a:stretch>
        </p:blipFill>
        <p:spPr>
          <a:xfrm>
            <a:off x="110763" y="3807916"/>
            <a:ext cx="7440974" cy="3530645"/>
          </a:xfrm>
          <a:prstGeom prst="rect">
            <a:avLst/>
          </a:prstGeom>
        </p:spPr>
      </p:pic>
    </p:spTree>
    <p:extLst>
      <p:ext uri="{BB962C8B-B14F-4D97-AF65-F5344CB8AC3E}">
        <p14:creationId xmlns:p14="http://schemas.microsoft.com/office/powerpoint/2010/main" val="4214450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
        <p:cNvGrpSpPr/>
        <p:nvPr/>
      </p:nvGrpSpPr>
      <p:grpSpPr>
        <a:xfrm>
          <a:off x="0" y="0"/>
          <a:ext cx="0" cy="0"/>
          <a:chOff x="0" y="0"/>
          <a:chExt cx="0" cy="0"/>
        </a:xfrm>
      </p:grpSpPr>
      <p:sp>
        <p:nvSpPr>
          <p:cNvPr id="145" name="Google Shape;269;p65"/>
          <p:cNvSpPr/>
          <p:nvPr/>
        </p:nvSpPr>
        <p:spPr>
          <a:xfrm>
            <a:off x="540000" y="4051080"/>
            <a:ext cx="6692400" cy="2459520"/>
          </a:xfrm>
          <a:prstGeom prst="rect">
            <a:avLst/>
          </a:prstGeom>
          <a:noFill/>
          <a:ln w="0">
            <a:noFill/>
          </a:ln>
        </p:spPr>
        <p:style>
          <a:lnRef idx="0">
            <a:scrgbClr r="0" g="0" b="0"/>
          </a:lnRef>
          <a:fillRef idx="0">
            <a:scrgbClr r="0" g="0" b="0"/>
          </a:fillRef>
          <a:effectRef idx="0">
            <a:scrgbClr r="0" g="0" b="0"/>
          </a:effectRef>
          <a:fontRef idx="minor"/>
        </p:style>
        <p:txBody>
          <a:bodyPr lIns="26640" tIns="26640" rIns="26640" bIns="26640" anchor="t">
            <a:noAutofit/>
          </a:bodyPr>
          <a:lstStyle/>
          <a:p>
            <a:pPr algn="ctr">
              <a:lnSpc>
                <a:spcPct val="150000"/>
              </a:lnSpc>
              <a:buNone/>
              <a:tabLst>
                <a:tab pos="0" algn="l"/>
              </a:tabLst>
            </a:pPr>
            <a:r>
              <a:rPr lang="en" sz="3000" b="1" strike="noStrike" spc="-1">
                <a:solidFill>
                  <a:srgbClr val="FFFFFF"/>
                </a:solidFill>
                <a:latin typeface="Open Sans"/>
                <a:ea typeface="Open Sans"/>
              </a:rPr>
              <a:t>Step 5</a:t>
            </a:r>
            <a:endParaRPr lang="en-US" sz="3000" b="0" strike="noStrike" spc="-1">
              <a:latin typeface="Arial"/>
            </a:endParaRPr>
          </a:p>
          <a:p>
            <a:pPr algn="ctr">
              <a:lnSpc>
                <a:spcPct val="150000"/>
              </a:lnSpc>
              <a:buNone/>
              <a:tabLst>
                <a:tab pos="0" algn="l"/>
              </a:tabLst>
            </a:pPr>
            <a:r>
              <a:rPr lang="en" sz="3000" b="0" strike="noStrike" spc="-1">
                <a:solidFill>
                  <a:srgbClr val="FFFFFF"/>
                </a:solidFill>
                <a:latin typeface="Open Sans"/>
                <a:ea typeface="Open Sans"/>
              </a:rPr>
              <a:t>Master Data Management</a:t>
            </a:r>
            <a:endParaRPr lang="en-US" sz="3000" b="0" strike="noStrike" spc="-1">
              <a:latin typeface="Arial"/>
            </a:endParaRPr>
          </a:p>
          <a:p>
            <a:pPr algn="ctr">
              <a:lnSpc>
                <a:spcPct val="150000"/>
              </a:lnSpc>
              <a:buNone/>
              <a:tabLst>
                <a:tab pos="0" algn="l"/>
              </a:tabLst>
            </a:pPr>
            <a:r>
              <a:rPr lang="en" sz="3000" b="0" strike="noStrike" spc="-1">
                <a:solidFill>
                  <a:srgbClr val="FFFFFF"/>
                </a:solidFill>
                <a:latin typeface="Open Sans"/>
                <a:ea typeface="Open Sans"/>
              </a:rPr>
              <a:t>Part 1: MDM Architecture</a:t>
            </a:r>
            <a:endParaRPr lang="en-US" sz="3000" b="0" strike="noStrike" spc="-1">
              <a:latin typeface="Arial"/>
            </a:endParaRPr>
          </a:p>
        </p:txBody>
      </p:sp>
      <p:sp>
        <p:nvSpPr>
          <p:cNvPr id="146" name="Google Shape;270;p65"/>
          <p:cNvSpPr/>
          <p:nvPr/>
        </p:nvSpPr>
        <p:spPr>
          <a:xfrm>
            <a:off x="3582720" y="3663000"/>
            <a:ext cx="606960" cy="74160"/>
          </a:xfrm>
          <a:prstGeom prst="rect">
            <a:avLst/>
          </a:prstGeom>
          <a:solidFill>
            <a:schemeClr val="lt1"/>
          </a:solidFill>
          <a:ln w="0">
            <a:noFill/>
          </a:ln>
        </p:spPr>
        <p:style>
          <a:lnRef idx="0">
            <a:scrgbClr r="0" g="0" b="0"/>
          </a:lnRef>
          <a:fillRef idx="0">
            <a:scrgbClr r="0" g="0" b="0"/>
          </a:fillRef>
          <a:effectRef idx="0">
            <a:scrgbClr r="0" g="0" b="0"/>
          </a:effectRef>
          <a:fontRef idx="minor"/>
        </p:style>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2">
            <a:extLst>
              <a:ext uri="{FF2B5EF4-FFF2-40B4-BE49-F238E27FC236}">
                <a16:creationId xmlns:a16="http://schemas.microsoft.com/office/drawing/2014/main" id="{131FDCA4-8DA1-4C81-5B70-D5A74C9871A4}"/>
              </a:ext>
            </a:extLst>
          </p:cNvPr>
          <p:cNvPicPr>
            <a:picLocks noChangeAspect="1"/>
          </p:cNvPicPr>
          <p:nvPr/>
        </p:nvPicPr>
        <p:blipFill>
          <a:blip r:embed="rId2"/>
          <a:stretch>
            <a:fillRect/>
          </a:stretch>
        </p:blipFill>
        <p:spPr>
          <a:xfrm>
            <a:off x="819647" y="2652510"/>
            <a:ext cx="6137135" cy="5752895"/>
          </a:xfrm>
          <a:prstGeom prst="rect">
            <a:avLst/>
          </a:prstGeom>
        </p:spPr>
      </p:pic>
      <p:sp>
        <p:nvSpPr>
          <p:cNvPr id="5" name="CuadroTexto 4">
            <a:extLst>
              <a:ext uri="{FF2B5EF4-FFF2-40B4-BE49-F238E27FC236}">
                <a16:creationId xmlns:a16="http://schemas.microsoft.com/office/drawing/2014/main" id="{9150B51A-4CEE-5D64-5AFC-1D09F08963F2}"/>
              </a:ext>
            </a:extLst>
          </p:cNvPr>
          <p:cNvSpPr txBox="1"/>
          <p:nvPr/>
        </p:nvSpPr>
        <p:spPr>
          <a:xfrm>
            <a:off x="577829" y="1156802"/>
            <a:ext cx="452806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525C65"/>
                </a:solidFill>
                <a:latin typeface="Open Sans"/>
                <a:ea typeface="Open Sans"/>
                <a:cs typeface="Open Sans"/>
              </a:rPr>
              <a:t>Consolidated architecture</a:t>
            </a:r>
            <a:endParaRPr lang="en-US" sz="24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p:nvPr>
        </p:nvSpPr>
        <p:spPr>
          <a:xfrm>
            <a:off x="465120" y="524160"/>
            <a:ext cx="6841800" cy="1370880"/>
          </a:xfrm>
          <a:prstGeom prst="rect">
            <a:avLst/>
          </a:prstGeom>
          <a:noFill/>
          <a:ln w="0">
            <a:noFill/>
          </a:ln>
        </p:spPr>
        <p:txBody>
          <a:bodyPr tIns="91440" bIns="91440" anchor="t">
            <a:noAutofit/>
          </a:bodyPr>
          <a:lstStyle/>
          <a:p>
            <a:pPr algn="just">
              <a:lnSpc>
                <a:spcPct val="115000"/>
              </a:lnSpc>
              <a:spcAft>
                <a:spcPts val="1599"/>
              </a:spcAft>
              <a:buNone/>
              <a:tabLst>
                <a:tab pos="0" algn="l"/>
              </a:tabLst>
            </a:pPr>
            <a:r>
              <a:rPr lang="en" sz="2200" b="1" strike="noStrike" spc="-1" dirty="0">
                <a:solidFill>
                  <a:srgbClr val="525C65"/>
                </a:solidFill>
                <a:highlight>
                  <a:srgbClr val="FFFFFF"/>
                </a:highlight>
                <a:latin typeface="Open Sans"/>
                <a:ea typeface="Open Sans"/>
              </a:rPr>
              <a:t>Explanation:</a:t>
            </a:r>
            <a:endParaRPr lang="en-US" sz="2200" b="0" strike="noStrike" spc="-1" dirty="0">
              <a:solidFill>
                <a:srgbClr val="000000"/>
              </a:solidFill>
              <a:latin typeface="Arial"/>
            </a:endParaRPr>
          </a:p>
        </p:txBody>
      </p:sp>
      <p:sp>
        <p:nvSpPr>
          <p:cNvPr id="3" name="PlaceHolder 1">
            <a:extLst>
              <a:ext uri="{FF2B5EF4-FFF2-40B4-BE49-F238E27FC236}">
                <a16:creationId xmlns:a16="http://schemas.microsoft.com/office/drawing/2014/main" id="{46DD0207-92C9-0559-4E62-ECD49AFF5185}"/>
              </a:ext>
            </a:extLst>
          </p:cNvPr>
          <p:cNvSpPr>
            <a:spLocks noGrp="1"/>
          </p:cNvSpPr>
          <p:nvPr>
            <p:ph type="title"/>
          </p:nvPr>
        </p:nvSpPr>
        <p:spPr>
          <a:xfrm>
            <a:off x="401224" y="1214860"/>
            <a:ext cx="6907320" cy="5233034"/>
          </a:xfrm>
          <a:prstGeom prst="rect">
            <a:avLst/>
          </a:prstGeom>
          <a:noFill/>
          <a:ln w="0">
            <a:noFill/>
          </a:ln>
        </p:spPr>
        <p:txBody>
          <a:bodyPr tIns="91440" bIns="91440" anchor="t">
            <a:noAutofit/>
          </a:bodyPr>
          <a:lstStyle/>
          <a:p>
            <a:pPr algn="just">
              <a:lnSpc>
                <a:spcPct val="150000"/>
              </a:lnSpc>
              <a:spcBef>
                <a:spcPts val="3801"/>
              </a:spcBef>
              <a:tabLst>
                <a:tab pos="0" algn="l"/>
              </a:tabLst>
            </a:pPr>
            <a:r>
              <a:rPr lang="en" sz="1600" spc="-1" dirty="0">
                <a:solidFill>
                  <a:srgbClr val="525C65"/>
                </a:solidFill>
                <a:highlight>
                  <a:srgbClr val="FFFFFF"/>
                </a:highlight>
                <a:latin typeface="Open Sans"/>
                <a:ea typeface="Open Sans"/>
              </a:rPr>
              <a:t>A consolidated architecture is the easiest Master Data Management architecture that supports and MDM HUB. This is very important since it is the first time a data governance program is put in place in the company. Data governances programs come at a high costs, thus, starting from the bottom is a lower risk decision. Furthermore, as the HUB is right in the middle of the architecture, fields can be cleaned and verified before being sent into the data warehouse system to be built in the phase 2 of the project.</a:t>
            </a:r>
            <a:br>
              <a:rPr lang="en" sz="1600" spc="-1" dirty="0">
                <a:solidFill>
                  <a:srgbClr val="525C65"/>
                </a:solidFill>
                <a:highlight>
                  <a:srgbClr val="FFFFFF"/>
                </a:highlight>
                <a:latin typeface="Open Sans"/>
                <a:ea typeface="Open Sans"/>
              </a:rPr>
            </a:br>
            <a:br>
              <a:rPr lang="en" sz="1600" spc="-1" dirty="0">
                <a:highlight>
                  <a:srgbClr val="FFFFFF"/>
                </a:highlight>
                <a:latin typeface="Open Sans"/>
                <a:ea typeface="Open Sans"/>
              </a:rPr>
            </a:br>
            <a:r>
              <a:rPr lang="en" sz="1600" spc="-1" dirty="0">
                <a:solidFill>
                  <a:srgbClr val="525C65"/>
                </a:solidFill>
                <a:highlight>
                  <a:srgbClr val="FFFFFF"/>
                </a:highlight>
                <a:latin typeface="Open Sans"/>
                <a:ea typeface="Open Sans"/>
              </a:rPr>
              <a:t>Considering the operation of the company, it is also important to keep in mind how the implementation of the MDM might affect existing systems. By using a consolidated architecture, a medium-low disruption of the current systems is expected.</a:t>
            </a:r>
            <a:br>
              <a:rPr lang="en" sz="1600" spc="-1" dirty="0">
                <a:highlight>
                  <a:srgbClr val="FFFFFF"/>
                </a:highlight>
                <a:latin typeface="Open Sans"/>
                <a:ea typeface="Open Sans"/>
              </a:rPr>
            </a:br>
            <a:endParaRPr lang="en" sz="1600" spc="-1" dirty="0">
              <a:solidFill>
                <a:srgbClr val="525C65"/>
              </a:solidFill>
              <a:highlight>
                <a:srgbClr val="FFFFFF"/>
              </a:highlight>
              <a:latin typeface="Open Sans"/>
              <a:ea typeface="Open Sans"/>
            </a:endParaRPr>
          </a:p>
          <a:p>
            <a:pPr marL="240665" algn="just">
              <a:lnSpc>
                <a:spcPct val="170000"/>
              </a:lnSpc>
              <a:spcBef>
                <a:spcPts val="3801"/>
              </a:spcBef>
              <a:buNone/>
              <a:tabLst>
                <a:tab pos="0" algn="l"/>
              </a:tabLst>
            </a:pPr>
            <a:endParaRPr lang="en-US" sz="1600" b="0" strike="noStrike" spc="-1">
              <a:solidFill>
                <a:srgbClr val="000000"/>
              </a:solidFill>
              <a:latin typeface="Arial"/>
            </a:endParaRPr>
          </a:p>
          <a:p>
            <a:pPr marL="240665" algn="just">
              <a:lnSpc>
                <a:spcPct val="170000"/>
              </a:lnSpc>
              <a:spcBef>
                <a:spcPts val="3801"/>
              </a:spcBef>
              <a:buNone/>
              <a:tabLst>
                <a:tab pos="0" algn="l"/>
              </a:tabLst>
            </a:pPr>
            <a:endParaRPr lang="en-US" sz="1600" b="0" strike="noStrike" spc="-1">
              <a:solidFill>
                <a:srgbClr val="000000"/>
              </a:solidFill>
              <a:latin typeface="Arial"/>
            </a:endParaRPr>
          </a:p>
          <a:p>
            <a:pPr marL="240665" algn="just">
              <a:lnSpc>
                <a:spcPct val="170000"/>
              </a:lnSpc>
              <a:spcBef>
                <a:spcPts val="3801"/>
              </a:spcBef>
              <a:buNone/>
              <a:tabLst>
                <a:tab pos="0" algn="l"/>
              </a:tabLst>
            </a:pPr>
            <a:endParaRPr lang="en-US" sz="1600" b="0" strike="noStrike" spc="-1">
              <a:solidFill>
                <a:srgbClr val="000000"/>
              </a:solidFill>
              <a:latin typeface="Arial"/>
            </a:endParaRPr>
          </a:p>
          <a:p>
            <a:pPr algn="just">
              <a:lnSpc>
                <a:spcPct val="170000"/>
              </a:lnSpc>
              <a:spcBef>
                <a:spcPts val="3801"/>
              </a:spcBef>
              <a:buNone/>
              <a:tabLst>
                <a:tab pos="0" algn="l"/>
              </a:tabLst>
            </a:pPr>
            <a:endParaRPr lang="en-US" sz="1600" b="0" strike="noStrike" spc="-1">
              <a:solidFill>
                <a:srgbClr val="000000"/>
              </a:solidFill>
              <a:latin typeface="Arial"/>
            </a:endParaRPr>
          </a:p>
          <a:p>
            <a:pPr marL="240665" algn="just">
              <a:lnSpc>
                <a:spcPct val="170000"/>
              </a:lnSpc>
              <a:spcBef>
                <a:spcPts val="3801"/>
              </a:spcBef>
              <a:buNone/>
              <a:tabLst>
                <a:tab pos="0" algn="l"/>
              </a:tabLst>
            </a:pPr>
            <a:endParaRPr lang="en-US" sz="1600" b="0" strike="noStrike" spc="-1">
              <a:solidFill>
                <a:srgbClr val="000000"/>
              </a:solidFill>
              <a:latin typeface="Arial"/>
            </a:endParaRPr>
          </a:p>
          <a:p>
            <a:pPr algn="just">
              <a:lnSpc>
                <a:spcPct val="115000"/>
              </a:lnSpc>
              <a:buNone/>
              <a:tabLst>
                <a:tab pos="0" algn="l"/>
              </a:tabLst>
            </a:pPr>
            <a:endParaRPr lang="en-US" sz="1600" b="0" strike="noStrike" spc="-1">
              <a:solidFill>
                <a:srgbClr val="000000"/>
              </a:solidFill>
              <a:latin typeface="Arial"/>
            </a:endParaRPr>
          </a:p>
          <a:p>
            <a:pPr algn="just">
              <a:lnSpc>
                <a:spcPct val="115000"/>
              </a:lnSpc>
              <a:spcBef>
                <a:spcPts val="1599"/>
              </a:spcBef>
              <a:buNone/>
              <a:tabLst>
                <a:tab pos="0" algn="l"/>
              </a:tabLst>
            </a:pPr>
            <a:endParaRPr lang="en-US" sz="1600" b="0" strike="noStrike" spc="-1">
              <a:solidFill>
                <a:srgbClr val="000000"/>
              </a:solidFill>
              <a:latin typeface="Arial"/>
            </a:endParaRPr>
          </a:p>
          <a:p>
            <a:pPr algn="just">
              <a:lnSpc>
                <a:spcPct val="115000"/>
              </a:lnSpc>
              <a:spcBef>
                <a:spcPts val="1599"/>
              </a:spcBef>
              <a:spcAft>
                <a:spcPts val="1599"/>
              </a:spcAft>
              <a:buNone/>
              <a:tabLst>
                <a:tab pos="0" algn="l"/>
              </a:tabLst>
            </a:pPr>
            <a:endParaRPr lang="en-US" sz="1600" b="0" strike="noStrike" spc="-1">
              <a:solidFill>
                <a:srgbClr val="000000"/>
              </a:solid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
        <p:cNvGrpSpPr/>
        <p:nvPr/>
      </p:nvGrpSpPr>
      <p:grpSpPr>
        <a:xfrm>
          <a:off x="0" y="0"/>
          <a:ext cx="0" cy="0"/>
          <a:chOff x="0" y="0"/>
          <a:chExt cx="0" cy="0"/>
        </a:xfrm>
      </p:grpSpPr>
      <p:sp>
        <p:nvSpPr>
          <p:cNvPr id="150" name="Google Shape;286;p68"/>
          <p:cNvSpPr/>
          <p:nvPr/>
        </p:nvSpPr>
        <p:spPr>
          <a:xfrm>
            <a:off x="540000" y="4051080"/>
            <a:ext cx="6692400" cy="2459520"/>
          </a:xfrm>
          <a:prstGeom prst="rect">
            <a:avLst/>
          </a:prstGeom>
          <a:noFill/>
          <a:ln w="0">
            <a:noFill/>
          </a:ln>
        </p:spPr>
        <p:style>
          <a:lnRef idx="0">
            <a:scrgbClr r="0" g="0" b="0"/>
          </a:lnRef>
          <a:fillRef idx="0">
            <a:scrgbClr r="0" g="0" b="0"/>
          </a:fillRef>
          <a:effectRef idx="0">
            <a:scrgbClr r="0" g="0" b="0"/>
          </a:effectRef>
          <a:fontRef idx="minor"/>
        </p:style>
        <p:txBody>
          <a:bodyPr lIns="26640" tIns="26640" rIns="26640" bIns="26640" anchor="t">
            <a:noAutofit/>
          </a:bodyPr>
          <a:lstStyle/>
          <a:p>
            <a:pPr algn="ctr">
              <a:lnSpc>
                <a:spcPct val="150000"/>
              </a:lnSpc>
              <a:buNone/>
              <a:tabLst>
                <a:tab pos="0" algn="l"/>
              </a:tabLst>
            </a:pPr>
            <a:r>
              <a:rPr lang="en" sz="3000" b="1" strike="noStrike" spc="-1">
                <a:solidFill>
                  <a:srgbClr val="FFFFFF"/>
                </a:solidFill>
                <a:latin typeface="Open Sans"/>
                <a:ea typeface="Open Sans"/>
              </a:rPr>
              <a:t>Step 6</a:t>
            </a:r>
            <a:endParaRPr lang="en-US" sz="3000" b="0" strike="noStrike" spc="-1">
              <a:latin typeface="Arial"/>
            </a:endParaRPr>
          </a:p>
          <a:p>
            <a:pPr algn="ctr">
              <a:lnSpc>
                <a:spcPct val="150000"/>
              </a:lnSpc>
              <a:buNone/>
              <a:tabLst>
                <a:tab pos="0" algn="l"/>
              </a:tabLst>
            </a:pPr>
            <a:r>
              <a:rPr lang="en" sz="3000" b="0" strike="noStrike" spc="-1">
                <a:solidFill>
                  <a:srgbClr val="FFFFFF"/>
                </a:solidFill>
                <a:latin typeface="Open Sans"/>
                <a:ea typeface="Open Sans"/>
              </a:rPr>
              <a:t>Master Data Management</a:t>
            </a:r>
            <a:endParaRPr lang="en-US" sz="3000" b="0" strike="noStrike" spc="-1">
              <a:latin typeface="Arial"/>
            </a:endParaRPr>
          </a:p>
          <a:p>
            <a:pPr algn="ctr">
              <a:lnSpc>
                <a:spcPct val="150000"/>
              </a:lnSpc>
              <a:buNone/>
              <a:tabLst>
                <a:tab pos="0" algn="l"/>
              </a:tabLst>
            </a:pPr>
            <a:r>
              <a:rPr lang="en" sz="3000" b="0" strike="noStrike" spc="-1">
                <a:solidFill>
                  <a:srgbClr val="FFFFFF"/>
                </a:solidFill>
                <a:latin typeface="Open Sans"/>
                <a:ea typeface="Open Sans"/>
              </a:rPr>
              <a:t>Part 2: Master Record</a:t>
            </a:r>
            <a:endParaRPr lang="en-US" sz="3000" b="0" strike="noStrike" spc="-1">
              <a:latin typeface="Arial"/>
            </a:endParaRPr>
          </a:p>
        </p:txBody>
      </p:sp>
      <p:sp>
        <p:nvSpPr>
          <p:cNvPr id="151" name="Google Shape;287;p68"/>
          <p:cNvSpPr/>
          <p:nvPr/>
        </p:nvSpPr>
        <p:spPr>
          <a:xfrm>
            <a:off x="3582720" y="3663000"/>
            <a:ext cx="606960" cy="74160"/>
          </a:xfrm>
          <a:prstGeom prst="rect">
            <a:avLst/>
          </a:prstGeom>
          <a:solidFill>
            <a:schemeClr val="lt1"/>
          </a:solidFill>
          <a:ln w="0">
            <a:noFill/>
          </a:ln>
        </p:spPr>
        <p:style>
          <a:lnRef idx="0">
            <a:scrgbClr r="0" g="0" b="0"/>
          </a:lnRef>
          <a:fillRef idx="0">
            <a:scrgbClr r="0" g="0" b="0"/>
          </a:fillRef>
          <a:effectRef idx="0">
            <a:scrgbClr r="0" g="0" b="0"/>
          </a:effectRef>
          <a:fontRef idx="minor"/>
        </p:style>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p:nvPr>
        </p:nvSpPr>
        <p:spPr>
          <a:xfrm>
            <a:off x="432360" y="717840"/>
            <a:ext cx="6907320" cy="4777560"/>
          </a:xfrm>
          <a:prstGeom prst="rect">
            <a:avLst/>
          </a:prstGeom>
          <a:noFill/>
          <a:ln w="0">
            <a:noFill/>
          </a:ln>
        </p:spPr>
        <p:txBody>
          <a:bodyPr tIns="91440" bIns="91440" anchor="t">
            <a:noAutofit/>
          </a:bodyPr>
          <a:lstStyle/>
          <a:p>
            <a:pPr algn="just">
              <a:lnSpc>
                <a:spcPct val="115000"/>
              </a:lnSpc>
              <a:tabLst>
                <a:tab pos="0" algn="l"/>
              </a:tabLst>
            </a:pPr>
            <a:r>
              <a:rPr lang="en" sz="1600" spc="-1">
                <a:solidFill>
                  <a:srgbClr val="525C65"/>
                </a:solidFill>
                <a:highlight>
                  <a:srgbClr val="FFFFFF"/>
                </a:highlight>
                <a:latin typeface="Open Sans"/>
                <a:ea typeface="Open Sans"/>
              </a:rPr>
              <a:t>The following </a:t>
            </a:r>
            <a:r>
              <a:rPr lang="en" sz="1600" b="1" strike="noStrike" spc="-1">
                <a:solidFill>
                  <a:srgbClr val="525C65"/>
                </a:solidFill>
                <a:highlight>
                  <a:srgbClr val="FFFFFF"/>
                </a:highlight>
                <a:latin typeface="Open Sans"/>
                <a:ea typeface="Open Sans"/>
              </a:rPr>
              <a:t>matching rules</a:t>
            </a:r>
            <a:r>
              <a:rPr lang="en" sz="1600" b="0" strike="noStrike" spc="-1">
                <a:solidFill>
                  <a:srgbClr val="525C65"/>
                </a:solidFill>
                <a:highlight>
                  <a:srgbClr val="FFFFFF"/>
                </a:highlight>
                <a:latin typeface="Open Sans"/>
                <a:ea typeface="Open Sans"/>
              </a:rPr>
              <a:t> will be used by the </a:t>
            </a:r>
            <a:r>
              <a:rPr lang="en" sz="1600" b="0" strike="noStrike" spc="-1" err="1">
                <a:solidFill>
                  <a:srgbClr val="525C65"/>
                </a:solidFill>
                <a:highlight>
                  <a:srgbClr val="FFFFFF"/>
                </a:highlight>
                <a:latin typeface="Open Sans"/>
                <a:ea typeface="Open Sans"/>
              </a:rPr>
              <a:t>SneakerPark's</a:t>
            </a:r>
            <a:r>
              <a:rPr lang="en" sz="1600" b="0" strike="noStrike" spc="-1" dirty="0">
                <a:solidFill>
                  <a:srgbClr val="525C65"/>
                </a:solidFill>
                <a:highlight>
                  <a:srgbClr val="FFFFFF"/>
                </a:highlight>
                <a:latin typeface="Open Sans"/>
                <a:ea typeface="Open Sans"/>
              </a:rPr>
              <a:t> MDM Hub to match item and customer entities between the company's different systems.</a:t>
            </a:r>
            <a:endParaRPr lang="en-US" sz="1600" b="0" strike="noStrike" spc="-1" dirty="0">
              <a:solidFill>
                <a:srgbClr val="000000"/>
              </a:solidFill>
              <a:latin typeface="Arial"/>
            </a:endParaRPr>
          </a:p>
          <a:p>
            <a:pPr marL="342900" indent="-342900" algn="just">
              <a:lnSpc>
                <a:spcPct val="115000"/>
              </a:lnSpc>
              <a:spcBef>
                <a:spcPts val="1599"/>
              </a:spcBef>
              <a:buAutoNum type="arabicPeriod"/>
              <a:tabLst>
                <a:tab pos="0" algn="l"/>
              </a:tabLst>
            </a:pPr>
            <a:r>
              <a:rPr lang="en" sz="1600" spc="-1">
                <a:solidFill>
                  <a:srgbClr val="525C65"/>
                </a:solidFill>
                <a:highlight>
                  <a:srgbClr val="FFFFFF"/>
                </a:highlight>
                <a:latin typeface="Open Sans"/>
                <a:ea typeface="Open Sans"/>
              </a:rPr>
              <a:t>Items and listings are to be matched using the </a:t>
            </a:r>
            <a:r>
              <a:rPr lang="en" sz="1600" i="1" spc="-1">
                <a:solidFill>
                  <a:srgbClr val="525C65"/>
                </a:solidFill>
                <a:highlight>
                  <a:srgbClr val="FFFFFF"/>
                </a:highlight>
                <a:latin typeface="Open Sans"/>
                <a:ea typeface="Open Sans"/>
              </a:rPr>
              <a:t>itemid </a:t>
            </a:r>
            <a:r>
              <a:rPr lang="en" sz="1600" spc="-1">
                <a:solidFill>
                  <a:srgbClr val="525C65"/>
                </a:solidFill>
                <a:highlight>
                  <a:srgbClr val="FFFFFF"/>
                </a:highlight>
                <a:latin typeface="Open Sans"/>
                <a:ea typeface="Open Sans"/>
              </a:rPr>
              <a:t>and the </a:t>
            </a:r>
            <a:r>
              <a:rPr lang="en" sz="1600" i="1" spc="-1">
                <a:solidFill>
                  <a:srgbClr val="525C65"/>
                </a:solidFill>
                <a:highlight>
                  <a:srgbClr val="FFFFFF"/>
                </a:highlight>
                <a:latin typeface="Open Sans"/>
                <a:ea typeface="Open Sans"/>
              </a:rPr>
              <a:t>productid</a:t>
            </a:r>
            <a:r>
              <a:rPr lang="en" sz="1600" spc="-1">
                <a:solidFill>
                  <a:srgbClr val="525C65"/>
                </a:solidFill>
                <a:highlight>
                  <a:srgbClr val="FFFFFF"/>
                </a:highlight>
                <a:latin typeface="Open Sans"/>
                <a:ea typeface="Open Sans"/>
              </a:rPr>
              <a:t>. Also color, brand name, gender/sex, size and condition are to be matched to uniquely represent the caracteristics of an item.</a:t>
            </a:r>
            <a:endParaRPr lang="en" sz="1600" b="0" strike="noStrike" spc="-1" dirty="0">
              <a:solidFill>
                <a:srgbClr val="525C65"/>
              </a:solidFill>
              <a:highlight>
                <a:srgbClr val="FFFFFF"/>
              </a:highlight>
              <a:latin typeface="Open Sans"/>
              <a:ea typeface="Open Sans"/>
            </a:endParaRPr>
          </a:p>
          <a:p>
            <a:pPr marL="342900" indent="-342900" algn="just">
              <a:lnSpc>
                <a:spcPct val="114999"/>
              </a:lnSpc>
              <a:spcBef>
                <a:spcPts val="1599"/>
              </a:spcBef>
              <a:buAutoNum type="arabicPeriod"/>
              <a:tabLst>
                <a:tab pos="0" algn="l"/>
              </a:tabLst>
            </a:pPr>
            <a:r>
              <a:rPr lang="en" sz="1600" spc="-1">
                <a:solidFill>
                  <a:srgbClr val="525C65"/>
                </a:solidFill>
                <a:highlight>
                  <a:srgbClr val="FFFFFF"/>
                </a:highlight>
                <a:latin typeface="Open Sans"/>
                <a:ea typeface="Open Sans"/>
              </a:rPr>
              <a:t>Customer data is to be merged using the userid fields from the user table and the customerservicerequest. Firstname, lastname and email should uniquely identify a user</a:t>
            </a:r>
            <a:endParaRPr lang="en" sz="1600" b="0" strike="noStrike" spc="-1" dirty="0">
              <a:solidFill>
                <a:srgbClr val="525C65"/>
              </a:solidFill>
              <a:highlight>
                <a:srgbClr val="FFFFFF"/>
              </a:highlight>
              <a:latin typeface="Open Sans"/>
              <a:ea typeface="Open Sans"/>
            </a:endParaRPr>
          </a:p>
          <a:p>
            <a:pPr marL="342900" indent="-342900" algn="just">
              <a:lnSpc>
                <a:spcPct val="114999"/>
              </a:lnSpc>
              <a:spcBef>
                <a:spcPts val="1599"/>
              </a:spcBef>
              <a:buAutoNum type="arabicPeriod"/>
              <a:tabLst>
                <a:tab pos="0" algn="l"/>
              </a:tabLst>
            </a:pPr>
            <a:r>
              <a:rPr lang="en" sz="1600" spc="-1">
                <a:solidFill>
                  <a:srgbClr val="525C65"/>
                </a:solidFill>
                <a:highlight>
                  <a:srgbClr val="FFFFFF"/>
                </a:highlight>
                <a:latin typeface="Open Sans"/>
                <a:ea typeface="Open Sans"/>
              </a:rPr>
              <a:t>Customer data is to be matched using the userid field and the sellerid from listings and items</a:t>
            </a:r>
            <a:endParaRPr lang="en" sz="1600" b="0" strike="noStrike" spc="-1" dirty="0">
              <a:solidFill>
                <a:srgbClr val="525C65"/>
              </a:solidFill>
              <a:highlight>
                <a:srgbClr val="FFFFFF"/>
              </a:highlight>
              <a:latin typeface="Open Sans"/>
              <a:ea typeface="Open Sans"/>
            </a:endParaRPr>
          </a:p>
          <a:p>
            <a:pPr marL="342900" indent="-342900" algn="just">
              <a:lnSpc>
                <a:spcPct val="114999"/>
              </a:lnSpc>
              <a:spcBef>
                <a:spcPts val="1599"/>
              </a:spcBef>
              <a:buAutoNum type="arabicPeriod"/>
              <a:tabLst>
                <a:tab pos="0" algn="l"/>
              </a:tabLst>
            </a:pPr>
            <a:r>
              <a:rPr lang="en" sz="1600" spc="-1">
                <a:solidFill>
                  <a:srgbClr val="525C65"/>
                </a:solidFill>
                <a:highlight>
                  <a:srgbClr val="FFFFFF"/>
                </a:highlight>
                <a:latin typeface="Open Sans"/>
                <a:ea typeface="Open Sans"/>
              </a:rPr>
              <a:t>Customer data is to be marched using the creditcardid fields</a:t>
            </a:r>
            <a:endParaRPr lang="en" sz="1600" b="0" strike="noStrike" spc="-1" dirty="0">
              <a:solidFill>
                <a:srgbClr val="525C65"/>
              </a:solidFill>
              <a:highlight>
                <a:srgbClr val="FFFFFF"/>
              </a:highlight>
              <a:latin typeface="Open Sans"/>
              <a:ea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
        <p:cNvGrpSpPr/>
        <p:nvPr/>
      </p:nvGrpSpPr>
      <p:grpSpPr>
        <a:xfrm>
          <a:off x="0" y="0"/>
          <a:ext cx="0" cy="0"/>
          <a:chOff x="0" y="0"/>
          <a:chExt cx="0" cy="0"/>
        </a:xfrm>
      </p:grpSpPr>
      <p:sp>
        <p:nvSpPr>
          <p:cNvPr id="153" name="Google Shape;297;p70"/>
          <p:cNvSpPr/>
          <p:nvPr/>
        </p:nvSpPr>
        <p:spPr>
          <a:xfrm>
            <a:off x="3582720" y="3663000"/>
            <a:ext cx="606960" cy="74160"/>
          </a:xfrm>
          <a:prstGeom prst="rect">
            <a:avLst/>
          </a:prstGeom>
          <a:solidFill>
            <a:schemeClr val="lt1"/>
          </a:solidFill>
          <a:ln w="0">
            <a:noFill/>
          </a:ln>
        </p:spPr>
        <p:style>
          <a:lnRef idx="0">
            <a:scrgbClr r="0" g="0" b="0"/>
          </a:lnRef>
          <a:fillRef idx="0">
            <a:scrgbClr r="0" g="0" b="0"/>
          </a:fillRef>
          <a:effectRef idx="0">
            <a:scrgbClr r="0" g="0" b="0"/>
          </a:effectRef>
          <a:fontRef idx="minor"/>
        </p:style>
      </p:sp>
      <p:sp>
        <p:nvSpPr>
          <p:cNvPr id="154" name="Google Shape;298;p70"/>
          <p:cNvSpPr/>
          <p:nvPr/>
        </p:nvSpPr>
        <p:spPr>
          <a:xfrm>
            <a:off x="1422720" y="4012920"/>
            <a:ext cx="4926600" cy="2459520"/>
          </a:xfrm>
          <a:prstGeom prst="rect">
            <a:avLst/>
          </a:prstGeom>
          <a:noFill/>
          <a:ln w="0">
            <a:noFill/>
          </a:ln>
        </p:spPr>
        <p:style>
          <a:lnRef idx="0">
            <a:scrgbClr r="0" g="0" b="0"/>
          </a:lnRef>
          <a:fillRef idx="0">
            <a:scrgbClr r="0" g="0" b="0"/>
          </a:fillRef>
          <a:effectRef idx="0">
            <a:scrgbClr r="0" g="0" b="0"/>
          </a:effectRef>
          <a:fontRef idx="minor"/>
        </p:style>
        <p:txBody>
          <a:bodyPr lIns="26640" tIns="26640" rIns="26640" bIns="26640" anchor="t">
            <a:noAutofit/>
          </a:bodyPr>
          <a:lstStyle/>
          <a:p>
            <a:pPr algn="ctr">
              <a:lnSpc>
                <a:spcPct val="150000"/>
              </a:lnSpc>
              <a:buNone/>
              <a:tabLst>
                <a:tab pos="0" algn="l"/>
              </a:tabLst>
            </a:pPr>
            <a:r>
              <a:rPr lang="en" sz="3000" b="1" strike="noStrike" spc="-1">
                <a:solidFill>
                  <a:srgbClr val="FFFFFF"/>
                </a:solidFill>
                <a:latin typeface="Open Sans"/>
                <a:ea typeface="Open Sans"/>
              </a:rPr>
              <a:t>Step 7</a:t>
            </a:r>
            <a:endParaRPr lang="en-US" sz="3000" b="0" strike="noStrike" spc="-1">
              <a:latin typeface="Arial"/>
            </a:endParaRPr>
          </a:p>
          <a:p>
            <a:pPr algn="ctr">
              <a:lnSpc>
                <a:spcPct val="150000"/>
              </a:lnSpc>
              <a:buNone/>
              <a:tabLst>
                <a:tab pos="0" algn="l"/>
              </a:tabLst>
            </a:pPr>
            <a:r>
              <a:rPr lang="en" sz="3000" b="0" strike="noStrike" spc="-1">
                <a:solidFill>
                  <a:srgbClr val="FFFFFF"/>
                </a:solidFill>
                <a:latin typeface="Open Sans"/>
                <a:ea typeface="Open Sans"/>
              </a:rPr>
              <a:t>Data Governance:</a:t>
            </a:r>
            <a:endParaRPr lang="en-US" sz="3000" b="0" strike="noStrike" spc="-1">
              <a:latin typeface="Arial"/>
            </a:endParaRPr>
          </a:p>
          <a:p>
            <a:pPr algn="ctr">
              <a:lnSpc>
                <a:spcPct val="150000"/>
              </a:lnSpc>
              <a:buNone/>
              <a:tabLst>
                <a:tab pos="0" algn="l"/>
              </a:tabLst>
            </a:pPr>
            <a:r>
              <a:rPr lang="en" sz="3000" b="0" strike="noStrike" spc="-1">
                <a:solidFill>
                  <a:srgbClr val="FFFFFF"/>
                </a:solidFill>
                <a:latin typeface="Open Sans"/>
                <a:ea typeface="Open Sans"/>
              </a:rPr>
              <a:t>Roles and Responsibilities</a:t>
            </a:r>
            <a:endParaRPr lang="en-US" sz="3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264960" y="184320"/>
            <a:ext cx="7242120" cy="1119600"/>
          </a:xfrm>
          <a:prstGeom prst="rect">
            <a:avLst/>
          </a:prstGeom>
          <a:noFill/>
          <a:ln w="0">
            <a:noFill/>
          </a:ln>
        </p:spPr>
        <p:txBody>
          <a:bodyPr tIns="91440" bIns="91440" anchor="ctr">
            <a:noAutofit/>
          </a:bodyPr>
          <a:lstStyle/>
          <a:p>
            <a:pPr>
              <a:lnSpc>
                <a:spcPct val="100000"/>
              </a:lnSpc>
              <a:buNone/>
              <a:tabLst>
                <a:tab pos="0" algn="l"/>
              </a:tabLst>
            </a:pPr>
            <a:r>
              <a:rPr lang="en" sz="4000" b="0" strike="noStrike" spc="-1">
                <a:solidFill>
                  <a:srgbClr val="2E3D49"/>
                </a:solidFill>
                <a:latin typeface="Open Sans"/>
                <a:ea typeface="Open Sans"/>
              </a:rPr>
              <a:t>Background</a:t>
            </a:r>
            <a:endParaRPr lang="en-US" sz="4000" b="0" strike="noStrike" spc="-1">
              <a:solidFill>
                <a:srgbClr val="000000"/>
              </a:solidFill>
              <a:latin typeface="Arial"/>
            </a:endParaRPr>
          </a:p>
        </p:txBody>
      </p:sp>
      <p:sp>
        <p:nvSpPr>
          <p:cNvPr id="124" name="PlaceHolder 2"/>
          <p:cNvSpPr>
            <a:spLocks noGrp="1"/>
          </p:cNvSpPr>
          <p:nvPr>
            <p:ph/>
          </p:nvPr>
        </p:nvSpPr>
        <p:spPr>
          <a:xfrm>
            <a:off x="264960" y="1420920"/>
            <a:ext cx="6932520" cy="8332560"/>
          </a:xfrm>
          <a:prstGeom prst="rect">
            <a:avLst/>
          </a:prstGeom>
          <a:noFill/>
          <a:ln w="0">
            <a:noFill/>
          </a:ln>
        </p:spPr>
        <p:txBody>
          <a:bodyPr tIns="91440" bIns="91440" anchor="t">
            <a:noAutofit/>
          </a:bodyPr>
          <a:lstStyle/>
          <a:p>
            <a:pPr marL="457200" indent="-336600" algn="just">
              <a:lnSpc>
                <a:spcPct val="150000"/>
              </a:lnSpc>
              <a:buClr>
                <a:srgbClr val="525C65"/>
              </a:buClr>
              <a:buFont typeface="Open Sans"/>
              <a:buChar char="●"/>
            </a:pPr>
            <a:r>
              <a:rPr lang="en" sz="1700" b="1" strike="noStrike" spc="-1">
                <a:solidFill>
                  <a:srgbClr val="525C65"/>
                </a:solidFill>
                <a:highlight>
                  <a:srgbClr val="FFFFFF"/>
                </a:highlight>
                <a:latin typeface="Open Sans"/>
                <a:ea typeface="Open Sans"/>
              </a:rPr>
              <a:t>SneakerPark</a:t>
            </a:r>
            <a:r>
              <a:rPr lang="en" sz="1700" b="0" strike="noStrike" spc="-1">
                <a:solidFill>
                  <a:srgbClr val="525C65"/>
                </a:solidFill>
                <a:highlight>
                  <a:srgbClr val="FFFFFF"/>
                </a:highlight>
                <a:latin typeface="Open Sans"/>
                <a:ea typeface="Open Sans"/>
              </a:rPr>
              <a:t> is an online shoe reseller that allows people to buy and sell used and new shoes. Buyers can bid for shoes or buy them outright, and sellers can set a price or sell to the highest bidder.</a:t>
            </a:r>
            <a:endParaRPr lang="en-US" sz="1700" b="0" strike="noStrike" spc="-1">
              <a:solidFill>
                <a:srgbClr val="000000"/>
              </a:solidFill>
              <a:latin typeface="Arial"/>
            </a:endParaRPr>
          </a:p>
          <a:p>
            <a:pPr marL="457200" indent="-336600" algn="just">
              <a:lnSpc>
                <a:spcPct val="150000"/>
              </a:lnSpc>
              <a:buClr>
                <a:srgbClr val="525C65"/>
              </a:buClr>
              <a:buFont typeface="Open Sans"/>
              <a:buChar char="●"/>
            </a:pPr>
            <a:r>
              <a:rPr lang="en" sz="1700" b="0" strike="noStrike" spc="-1">
                <a:solidFill>
                  <a:srgbClr val="525C65"/>
                </a:solidFill>
                <a:highlight>
                  <a:srgbClr val="FFFFFF"/>
                </a:highlight>
                <a:latin typeface="Open Sans"/>
                <a:ea typeface="Open Sans"/>
              </a:rPr>
              <a:t>Each buyer and seller must have an active account in order to sell, bid, or purchase sneakers using SneakerPark’s website.</a:t>
            </a:r>
            <a:endParaRPr lang="en-US" sz="1700" b="0" strike="noStrike" spc="-1">
              <a:solidFill>
                <a:srgbClr val="000000"/>
              </a:solidFill>
              <a:latin typeface="Arial"/>
            </a:endParaRPr>
          </a:p>
          <a:p>
            <a:pPr marL="457200" indent="-336600" algn="just">
              <a:lnSpc>
                <a:spcPct val="150000"/>
              </a:lnSpc>
              <a:buClr>
                <a:srgbClr val="525C65"/>
              </a:buClr>
              <a:buFont typeface="Open Sans"/>
              <a:buChar char="●"/>
            </a:pPr>
            <a:r>
              <a:rPr lang="en" sz="1700" b="0" strike="noStrike" spc="-1">
                <a:solidFill>
                  <a:srgbClr val="525C65"/>
                </a:solidFill>
                <a:highlight>
                  <a:srgbClr val="FFFFFF"/>
                </a:highlight>
                <a:latin typeface="Open Sans"/>
                <a:ea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lang="en-US" sz="1700" b="0" strike="noStrike" spc="-1">
              <a:solidFill>
                <a:srgbClr val="000000"/>
              </a:solidFill>
              <a:latin typeface="Arial"/>
            </a:endParaRPr>
          </a:p>
          <a:p>
            <a:pPr marL="457200" indent="-336600" algn="just">
              <a:lnSpc>
                <a:spcPct val="150000"/>
              </a:lnSpc>
              <a:buClr>
                <a:srgbClr val="525C65"/>
              </a:buClr>
              <a:buFont typeface="Open Sans"/>
              <a:buChar char="●"/>
            </a:pPr>
            <a:r>
              <a:rPr lang="en" sz="1700" b="0" strike="noStrike" spc="-1">
                <a:solidFill>
                  <a:srgbClr val="525C65"/>
                </a:solidFill>
                <a:highlight>
                  <a:srgbClr val="FFFFFF"/>
                </a:highlight>
                <a:latin typeface="Open Sans"/>
                <a:ea typeface="Open Sans"/>
              </a:rPr>
              <a:t>If the item is found to be inauthentic or in an unacceptable condition, it is also returned back to the seller in a similar fashion.</a:t>
            </a:r>
            <a:endParaRPr lang="en-US" sz="1700" b="0" strike="noStrike" spc="-1">
              <a:solidFill>
                <a:srgbClr val="000000"/>
              </a:solidFill>
              <a:latin typeface="Arial"/>
            </a:endParaRPr>
          </a:p>
          <a:p>
            <a:pPr marL="457200" indent="-336600" algn="just">
              <a:lnSpc>
                <a:spcPct val="150000"/>
              </a:lnSpc>
              <a:buClr>
                <a:srgbClr val="525C65"/>
              </a:buClr>
              <a:buFont typeface="Open Sans"/>
              <a:buChar char="●"/>
            </a:pPr>
            <a:r>
              <a:rPr lang="en" sz="1700" b="0" strike="noStrike" spc="-1">
                <a:solidFill>
                  <a:srgbClr val="525C65"/>
                </a:solidFill>
                <a:highlight>
                  <a:srgbClr val="FFFFFF"/>
                </a:highlight>
                <a:latin typeface="Open Sans"/>
                <a:ea typeface="Open Sans"/>
              </a:rPr>
              <a:t>When the item sells, the buyer’s account is credited with the purchase price minus the SneakerPark service fee and shipping fees to deliver the item to the buyer.</a:t>
            </a:r>
            <a:endParaRPr lang="en-US" sz="1700" b="0" strike="noStrike" spc="-1">
              <a:solidFill>
                <a:srgbClr val="000000"/>
              </a:solidFill>
              <a:latin typeface="Arial"/>
            </a:endParaRPr>
          </a:p>
          <a:p>
            <a:pPr marL="457200" indent="-336600" algn="just">
              <a:lnSpc>
                <a:spcPct val="150000"/>
              </a:lnSpc>
              <a:buClr>
                <a:srgbClr val="525C65"/>
              </a:buClr>
              <a:buFont typeface="Open Sans"/>
              <a:buChar char="●"/>
            </a:pPr>
            <a:r>
              <a:rPr lang="en" sz="1700" b="0" strike="noStrike" spc="-1">
                <a:solidFill>
                  <a:srgbClr val="525C65"/>
                </a:solidFill>
                <a:highlight>
                  <a:srgbClr val="FFFFFF"/>
                </a:highlight>
                <a:latin typeface="Open Sans"/>
                <a:ea typeface="Open Sans"/>
              </a:rPr>
              <a:t>Currently, SneakerPark only supports sales within the United States.</a:t>
            </a:r>
            <a:endParaRPr lang="en-US" sz="1700" b="0" strike="noStrike" spc="-1">
              <a:solidFill>
                <a:srgbClr val="000000"/>
              </a:solidFill>
              <a:latin typeface="Arial"/>
            </a:endParaRPr>
          </a:p>
          <a:p>
            <a:pPr algn="just">
              <a:lnSpc>
                <a:spcPct val="150000"/>
              </a:lnSpc>
              <a:spcBef>
                <a:spcPts val="1100"/>
              </a:spcBef>
              <a:spcAft>
                <a:spcPts val="400"/>
              </a:spcAft>
              <a:buNone/>
              <a:tabLst>
                <a:tab pos="0" algn="l"/>
              </a:tabLst>
            </a:pPr>
            <a:endParaRPr lang="en-US" sz="1700"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Google Shape;303;p71"/>
          <p:cNvSpPr/>
          <p:nvPr/>
        </p:nvSpPr>
        <p:spPr>
          <a:xfrm>
            <a:off x="457200" y="447840"/>
            <a:ext cx="6841800" cy="1152360"/>
          </a:xfrm>
          <a:prstGeom prst="rect">
            <a:avLst/>
          </a:prstGeom>
          <a:noFill/>
          <a:ln w="0">
            <a:noFill/>
          </a:ln>
        </p:spPr>
        <p:style>
          <a:lnRef idx="0">
            <a:scrgbClr r="0" g="0" b="0"/>
          </a:lnRef>
          <a:fillRef idx="0">
            <a:scrgbClr r="0" g="0" b="0"/>
          </a:fillRef>
          <a:effectRef idx="0">
            <a:scrgbClr r="0" g="0" b="0"/>
          </a:effectRef>
          <a:fontRef idx="minor"/>
        </p:style>
        <p:txBody>
          <a:bodyPr lIns="91440" tIns="91440" rIns="91440" bIns="91440" anchor="t">
            <a:noAutofit/>
          </a:bodyPr>
          <a:lstStyle/>
          <a:p>
            <a:pPr algn="just">
              <a:lnSpc>
                <a:spcPct val="170000"/>
              </a:lnSpc>
              <a:spcBef>
                <a:spcPts val="1100"/>
              </a:spcBef>
              <a:buNone/>
              <a:tabLst>
                <a:tab pos="0" algn="l"/>
              </a:tabLst>
            </a:pPr>
            <a:r>
              <a:rPr lang="en-US" sz="1600" spc="-1" dirty="0">
                <a:latin typeface="Arial"/>
              </a:rPr>
              <a:t>As part of the implementation of the data governance project, the names of the data stewards must be included in the Business Metadata. They role is crucial for the success of the implementation of the project, by overseen data quality and standardizing data from each data domain. Fuerthermore, metadata management is to be constantly reviewed for changes in any of the data domains. </a:t>
            </a:r>
            <a:endParaRPr lang="en-US" sz="1600" spc="-1" dirty="0">
              <a:latin typeface="Arial"/>
              <a:cs typeface="Arial"/>
            </a:endParaRPr>
          </a:p>
          <a:p>
            <a:pPr algn="just">
              <a:lnSpc>
                <a:spcPct val="170000"/>
              </a:lnSpc>
              <a:spcBef>
                <a:spcPts val="1100"/>
              </a:spcBef>
              <a:tabLst>
                <a:tab pos="0" algn="l"/>
              </a:tabLst>
            </a:pPr>
            <a:r>
              <a:rPr lang="en-US" sz="1600" spc="-1" dirty="0">
                <a:latin typeface="Arial"/>
              </a:rPr>
              <a:t>Since a consolidated architecture was proposed, metadata management because more important as it ensures that information can be integrated </a:t>
            </a:r>
            <a:r>
              <a:rPr lang="en-US" sz="1600" spc="-1">
                <a:latin typeface="Arial"/>
              </a:rPr>
              <a:t>and mantained in the MDM HUB. </a:t>
            </a:r>
            <a:endParaRPr lang="en-US" sz="1600" b="0" strike="noStrike" spc="-1" dirty="0">
              <a:latin typeface="Arial"/>
              <a:cs typeface="Arial"/>
            </a:endParaRPr>
          </a:p>
          <a:p>
            <a:pPr algn="just">
              <a:lnSpc>
                <a:spcPct val="170000"/>
              </a:lnSpc>
              <a:spcBef>
                <a:spcPts val="1100"/>
              </a:spcBef>
              <a:tabLst>
                <a:tab pos="0" algn="l"/>
              </a:tabLst>
            </a:pPr>
            <a:r>
              <a:rPr lang="en-US" sz="1600" spc="-1" dirty="0">
                <a:latin typeface="Arial"/>
              </a:rPr>
              <a:t>Data Quality Management is also important to keep a healthy system, if </a:t>
            </a:r>
            <a:r>
              <a:rPr lang="en-US" sz="1600" spc="-1">
                <a:latin typeface="Arial"/>
              </a:rPr>
              <a:t>data is no overseen, thrust in the data can be easily lost.</a:t>
            </a:r>
            <a:endParaRPr lang="en-US" sz="1600" spc="-1" dirty="0">
              <a:latin typeface="Arial"/>
            </a:endParaRPr>
          </a:p>
          <a:p>
            <a:pPr algn="just">
              <a:lnSpc>
                <a:spcPct val="170000"/>
              </a:lnSpc>
              <a:spcBef>
                <a:spcPts val="1100"/>
              </a:spcBef>
              <a:tabLst>
                <a:tab pos="0" algn="l"/>
              </a:tabLst>
            </a:pPr>
            <a:r>
              <a:rPr lang="en-US" sz="1600" spc="-1" dirty="0">
                <a:latin typeface="Arial"/>
              </a:rPr>
              <a:t>Finally, Jake can take the role of metadata manager, as he knows every field in the multiple databases. Jessica can take the role of SME. </a:t>
            </a:r>
            <a:r>
              <a:rPr lang="en-US" sz="1600" spc="-1">
                <a:latin typeface="Arial"/>
              </a:rPr>
              <a:t>Nevertheless, as they are currently very busy, the company needs to make new hires to replace them in the roles they currently have.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264960" y="403560"/>
            <a:ext cx="7242120" cy="1119600"/>
          </a:xfrm>
          <a:prstGeom prst="rect">
            <a:avLst/>
          </a:prstGeom>
          <a:noFill/>
          <a:ln w="0">
            <a:noFill/>
          </a:ln>
        </p:spPr>
        <p:txBody>
          <a:bodyPr tIns="91440" bIns="91440" anchor="ctr">
            <a:noAutofit/>
          </a:bodyPr>
          <a:lstStyle/>
          <a:p>
            <a:pPr>
              <a:lnSpc>
                <a:spcPct val="100000"/>
              </a:lnSpc>
              <a:buNone/>
              <a:tabLst>
                <a:tab pos="0" algn="l"/>
              </a:tabLst>
            </a:pPr>
            <a:r>
              <a:rPr lang="en" sz="4000" b="0" strike="noStrike" spc="-1">
                <a:solidFill>
                  <a:srgbClr val="2E3D49"/>
                </a:solidFill>
                <a:latin typeface="Open Sans"/>
                <a:ea typeface="Open Sans"/>
              </a:rPr>
              <a:t>Background (cont’d)</a:t>
            </a:r>
            <a:endParaRPr lang="en-US" sz="4000" b="0" strike="noStrike" spc="-1">
              <a:solidFill>
                <a:srgbClr val="000000"/>
              </a:solidFill>
              <a:latin typeface="Arial"/>
            </a:endParaRPr>
          </a:p>
        </p:txBody>
      </p:sp>
      <p:sp>
        <p:nvSpPr>
          <p:cNvPr id="126" name="Google Shape;210;p55"/>
          <p:cNvSpPr/>
          <p:nvPr/>
        </p:nvSpPr>
        <p:spPr>
          <a:xfrm>
            <a:off x="228600" y="1562040"/>
            <a:ext cx="6876720" cy="24260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457200" indent="-343080" algn="just">
              <a:lnSpc>
                <a:spcPct val="170000"/>
              </a:lnSpc>
              <a:buClr>
                <a:srgbClr val="525C65"/>
              </a:buClr>
              <a:buFont typeface="Open Sans"/>
              <a:buChar char="●"/>
            </a:pPr>
            <a:r>
              <a:rPr lang="en" sz="1800" b="0" strike="noStrike" spc="-1">
                <a:solidFill>
                  <a:srgbClr val="525C65"/>
                </a:solidFill>
                <a:highlight>
                  <a:srgbClr val="FFFFFF"/>
                </a:highlight>
                <a:latin typeface="Open Sans"/>
                <a:ea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lang="en-US" sz="1800" b="0" strike="noStrike" spc="-1">
              <a:latin typeface="Arial"/>
            </a:endParaRPr>
          </a:p>
        </p:txBody>
      </p:sp>
      <p:pic>
        <p:nvPicPr>
          <p:cNvPr id="127" name="Google Shape;211;p55"/>
          <p:cNvPicPr/>
          <p:nvPr/>
        </p:nvPicPr>
        <p:blipFill>
          <a:blip r:embed="rId2"/>
          <a:stretch/>
        </p:blipFill>
        <p:spPr>
          <a:xfrm>
            <a:off x="152280" y="4141080"/>
            <a:ext cx="7467120" cy="470844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
        <p:cNvGrpSpPr/>
        <p:nvPr/>
      </p:nvGrpSpPr>
      <p:grpSpPr>
        <a:xfrm>
          <a:off x="0" y="0"/>
          <a:ext cx="0" cy="0"/>
          <a:chOff x="0" y="0"/>
          <a:chExt cx="0" cy="0"/>
        </a:xfrm>
      </p:grpSpPr>
      <p:sp>
        <p:nvSpPr>
          <p:cNvPr id="128" name="Google Shape;216;p56"/>
          <p:cNvSpPr/>
          <p:nvPr/>
        </p:nvSpPr>
        <p:spPr>
          <a:xfrm>
            <a:off x="3582720" y="3663000"/>
            <a:ext cx="606960" cy="74160"/>
          </a:xfrm>
          <a:prstGeom prst="rect">
            <a:avLst/>
          </a:prstGeom>
          <a:solidFill>
            <a:srgbClr val="02B4E5"/>
          </a:solidFill>
          <a:ln w="0">
            <a:noFill/>
          </a:ln>
        </p:spPr>
        <p:style>
          <a:lnRef idx="0">
            <a:scrgbClr r="0" g="0" b="0"/>
          </a:lnRef>
          <a:fillRef idx="0">
            <a:scrgbClr r="0" g="0" b="0"/>
          </a:fillRef>
          <a:effectRef idx="0">
            <a:scrgbClr r="0" g="0" b="0"/>
          </a:effectRef>
          <a:fontRef idx="minor"/>
        </p:style>
      </p:sp>
      <p:sp>
        <p:nvSpPr>
          <p:cNvPr id="129" name="Google Shape;217;p56"/>
          <p:cNvSpPr/>
          <p:nvPr/>
        </p:nvSpPr>
        <p:spPr>
          <a:xfrm>
            <a:off x="3582720" y="3663000"/>
            <a:ext cx="606960" cy="74160"/>
          </a:xfrm>
          <a:prstGeom prst="rect">
            <a:avLst/>
          </a:prstGeom>
          <a:solidFill>
            <a:schemeClr val="lt1"/>
          </a:solidFill>
          <a:ln w="0">
            <a:noFill/>
          </a:ln>
        </p:spPr>
        <p:style>
          <a:lnRef idx="0">
            <a:scrgbClr r="0" g="0" b="0"/>
          </a:lnRef>
          <a:fillRef idx="0">
            <a:scrgbClr r="0" g="0" b="0"/>
          </a:fillRef>
          <a:effectRef idx="0">
            <a:scrgbClr r="0" g="0" b="0"/>
          </a:effectRef>
          <a:fontRef idx="minor"/>
        </p:style>
      </p:sp>
      <p:sp>
        <p:nvSpPr>
          <p:cNvPr id="130" name="Google Shape;218;p56"/>
          <p:cNvSpPr/>
          <p:nvPr/>
        </p:nvSpPr>
        <p:spPr>
          <a:xfrm>
            <a:off x="911880" y="4003560"/>
            <a:ext cx="5948640" cy="2459520"/>
          </a:xfrm>
          <a:prstGeom prst="rect">
            <a:avLst/>
          </a:prstGeom>
          <a:noFill/>
          <a:ln w="0">
            <a:noFill/>
          </a:ln>
        </p:spPr>
        <p:style>
          <a:lnRef idx="0">
            <a:scrgbClr r="0" g="0" b="0"/>
          </a:lnRef>
          <a:fillRef idx="0">
            <a:scrgbClr r="0" g="0" b="0"/>
          </a:fillRef>
          <a:effectRef idx="0">
            <a:scrgbClr r="0" g="0" b="0"/>
          </a:effectRef>
          <a:fontRef idx="minor"/>
        </p:style>
        <p:txBody>
          <a:bodyPr lIns="26640" tIns="26640" rIns="26640" bIns="26640" anchor="t">
            <a:noAutofit/>
          </a:bodyPr>
          <a:lstStyle/>
          <a:p>
            <a:pPr algn="ctr">
              <a:lnSpc>
                <a:spcPct val="150000"/>
              </a:lnSpc>
              <a:buNone/>
              <a:tabLst>
                <a:tab pos="0" algn="l"/>
              </a:tabLst>
            </a:pPr>
            <a:r>
              <a:rPr lang="en" sz="3000" b="1" strike="noStrike" spc="-1">
                <a:solidFill>
                  <a:srgbClr val="FFFFFF"/>
                </a:solidFill>
                <a:latin typeface="Open Sans"/>
                <a:ea typeface="Open Sans"/>
              </a:rPr>
              <a:t>Step 1</a:t>
            </a:r>
            <a:endParaRPr lang="en-US" sz="3000" b="0" strike="noStrike" spc="-1">
              <a:latin typeface="Arial"/>
            </a:endParaRPr>
          </a:p>
          <a:p>
            <a:pPr algn="ctr">
              <a:lnSpc>
                <a:spcPct val="150000"/>
              </a:lnSpc>
              <a:buNone/>
              <a:tabLst>
                <a:tab pos="0" algn="l"/>
              </a:tabLst>
            </a:pPr>
            <a:r>
              <a:rPr lang="en" sz="3000" b="0" strike="noStrike" spc="-1">
                <a:solidFill>
                  <a:srgbClr val="FFFFFF"/>
                </a:solidFill>
                <a:latin typeface="Open Sans"/>
                <a:ea typeface="Open Sans"/>
              </a:rPr>
              <a:t>Enterprise Data Catalog          Part 1: Enterprise Data Model</a:t>
            </a:r>
            <a:endParaRPr lang="en-US" sz="30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Google Shape;223;p57"/>
          <p:cNvSpPr/>
          <p:nvPr/>
        </p:nvSpPr>
        <p:spPr>
          <a:xfrm>
            <a:off x="0" y="-352440"/>
            <a:ext cx="7772040" cy="39769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241200" algn="just">
              <a:lnSpc>
                <a:spcPct val="170000"/>
              </a:lnSpc>
              <a:spcBef>
                <a:spcPts val="3801"/>
              </a:spcBef>
              <a:spcAft>
                <a:spcPts val="1100"/>
              </a:spcAft>
              <a:buNone/>
              <a:tabLst>
                <a:tab pos="0" algn="l"/>
              </a:tabLst>
            </a:pPr>
            <a:r>
              <a:rPr lang="en" sz="1600" b="0" strike="noStrike" spc="-1">
                <a:solidFill>
                  <a:srgbClr val="525C65"/>
                </a:solidFill>
                <a:highlight>
                  <a:srgbClr val="FFFFFF"/>
                </a:highlight>
                <a:latin typeface="Open Sans"/>
                <a:ea typeface="Open Sans"/>
              </a:rPr>
              <a:t>Create a </a:t>
            </a:r>
            <a:r>
              <a:rPr lang="en" sz="1600" b="1" strike="noStrike" spc="-1">
                <a:solidFill>
                  <a:srgbClr val="525C65"/>
                </a:solidFill>
                <a:highlight>
                  <a:srgbClr val="FFFFFF"/>
                </a:highlight>
                <a:latin typeface="Open Sans"/>
                <a:ea typeface="Open Sans"/>
              </a:rPr>
              <a:t>conceptual</a:t>
            </a:r>
            <a:r>
              <a:rPr lang="en" sz="1600" b="0" strike="noStrike" spc="-1">
                <a:solidFill>
                  <a:srgbClr val="525C65"/>
                </a:solidFill>
                <a:highlight>
                  <a:srgbClr val="FFFFFF"/>
                </a:highlight>
                <a:latin typeface="Open Sans"/>
                <a:ea typeface="Open Sans"/>
              </a:rPr>
              <a:t> data model that will provide SneakerPark with a holistic view of its data systems and help you grasp the organization's </a:t>
            </a:r>
            <a:r>
              <a:rPr lang="en" sz="1600" b="1" strike="noStrike" spc="-1">
                <a:solidFill>
                  <a:srgbClr val="525C65"/>
                </a:solidFill>
                <a:highlight>
                  <a:srgbClr val="FFFFFF"/>
                </a:highlight>
                <a:latin typeface="Open Sans"/>
                <a:ea typeface="Open Sans"/>
              </a:rPr>
              <a:t>important entities and relationships</a:t>
            </a:r>
            <a:r>
              <a:rPr lang="en" sz="1600" b="0" strike="noStrike" spc="-1">
                <a:solidFill>
                  <a:srgbClr val="525C65"/>
                </a:solidFill>
                <a:highlight>
                  <a:srgbClr val="FFFFFF"/>
                </a:highlight>
                <a:latin typeface="Open Sans"/>
                <a:ea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lang="en-US" sz="1600" b="0" strike="noStrike" spc="-1">
              <a:latin typeface="Arial"/>
            </a:endParaRPr>
          </a:p>
        </p:txBody>
      </p:sp>
      <p:pic>
        <p:nvPicPr>
          <p:cNvPr id="132" name="Google Shape;224;p57"/>
          <p:cNvPicPr/>
          <p:nvPr/>
        </p:nvPicPr>
        <p:blipFill>
          <a:blip r:embed="rId2"/>
          <a:stretch/>
        </p:blipFill>
        <p:spPr>
          <a:xfrm>
            <a:off x="1395720" y="4276800"/>
            <a:ext cx="4781160" cy="150444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229;p58"/>
          <p:cNvSpPr/>
          <p:nvPr/>
        </p:nvSpPr>
        <p:spPr>
          <a:xfrm>
            <a:off x="466560" y="466920"/>
            <a:ext cx="6838920" cy="7999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just">
              <a:lnSpc>
                <a:spcPct val="170000"/>
              </a:lnSpc>
              <a:buNone/>
              <a:tabLst>
                <a:tab pos="0" algn="l"/>
              </a:tabLst>
            </a:pPr>
            <a:r>
              <a:rPr lang="en" sz="1600" b="1" strike="noStrike" spc="-1">
                <a:solidFill>
                  <a:srgbClr val="525C65"/>
                </a:solidFill>
                <a:highlight>
                  <a:srgbClr val="FFFFFF"/>
                </a:highlight>
                <a:latin typeface="Open Sans"/>
                <a:ea typeface="Open Sans"/>
              </a:rPr>
              <a:t>Replace the example below with your own solutions (obviously feel free to take more space):</a:t>
            </a:r>
            <a:endParaRPr lang="en-US" sz="1600" b="0" strike="noStrike" spc="-1">
              <a:latin typeface="Arial"/>
            </a:endParaRPr>
          </a:p>
          <a:p>
            <a:pPr algn="just">
              <a:lnSpc>
                <a:spcPct val="170000"/>
              </a:lnSpc>
              <a:spcBef>
                <a:spcPts val="1100"/>
              </a:spcBef>
              <a:spcAft>
                <a:spcPts val="1100"/>
              </a:spcAft>
              <a:buNone/>
              <a:tabLst>
                <a:tab pos="0" algn="l"/>
              </a:tabLst>
            </a:pPr>
            <a:endParaRPr lang="en-US" sz="1600" b="0" strike="noStrike" spc="-1">
              <a:latin typeface="Arial"/>
            </a:endParaRPr>
          </a:p>
        </p:txBody>
      </p:sp>
      <p:pic>
        <p:nvPicPr>
          <p:cNvPr id="3" name="Imagen 3" descr="Interfaz de usuario gráfica, Aplicación&#10;&#10;Descripción generada automáticamente">
            <a:extLst>
              <a:ext uri="{FF2B5EF4-FFF2-40B4-BE49-F238E27FC236}">
                <a16:creationId xmlns:a16="http://schemas.microsoft.com/office/drawing/2014/main" id="{24EA14A9-3F36-78C4-67E7-5BC8CD593CFB}"/>
              </a:ext>
            </a:extLst>
          </p:cNvPr>
          <p:cNvPicPr>
            <a:picLocks noChangeAspect="1"/>
          </p:cNvPicPr>
          <p:nvPr/>
        </p:nvPicPr>
        <p:blipFill>
          <a:blip r:embed="rId2"/>
          <a:stretch>
            <a:fillRect/>
          </a:stretch>
        </p:blipFill>
        <p:spPr>
          <a:xfrm>
            <a:off x="60181" y="2361649"/>
            <a:ext cx="7651557" cy="5581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
        <p:cNvGrpSpPr/>
        <p:nvPr/>
      </p:nvGrpSpPr>
      <p:grpSpPr>
        <a:xfrm>
          <a:off x="0" y="0"/>
          <a:ext cx="0" cy="0"/>
          <a:chOff x="0" y="0"/>
          <a:chExt cx="0" cy="0"/>
        </a:xfrm>
      </p:grpSpPr>
      <p:sp>
        <p:nvSpPr>
          <p:cNvPr id="135" name="Google Shape;235;p59"/>
          <p:cNvSpPr/>
          <p:nvPr/>
        </p:nvSpPr>
        <p:spPr>
          <a:xfrm>
            <a:off x="3582720" y="3663000"/>
            <a:ext cx="606960" cy="74160"/>
          </a:xfrm>
          <a:prstGeom prst="rect">
            <a:avLst/>
          </a:prstGeom>
          <a:solidFill>
            <a:schemeClr val="lt1"/>
          </a:solidFill>
          <a:ln w="0">
            <a:noFill/>
          </a:ln>
        </p:spPr>
        <p:style>
          <a:lnRef idx="0">
            <a:scrgbClr r="0" g="0" b="0"/>
          </a:lnRef>
          <a:fillRef idx="0">
            <a:scrgbClr r="0" g="0" b="0"/>
          </a:fillRef>
          <a:effectRef idx="0">
            <a:scrgbClr r="0" g="0" b="0"/>
          </a:effectRef>
          <a:fontRef idx="minor"/>
        </p:style>
      </p:sp>
      <p:sp>
        <p:nvSpPr>
          <p:cNvPr id="136" name="Google Shape;236;p59"/>
          <p:cNvSpPr/>
          <p:nvPr/>
        </p:nvSpPr>
        <p:spPr>
          <a:xfrm>
            <a:off x="911880" y="4003560"/>
            <a:ext cx="5948640" cy="2459520"/>
          </a:xfrm>
          <a:prstGeom prst="rect">
            <a:avLst/>
          </a:prstGeom>
          <a:noFill/>
          <a:ln w="0">
            <a:noFill/>
          </a:ln>
        </p:spPr>
        <p:style>
          <a:lnRef idx="0">
            <a:scrgbClr r="0" g="0" b="0"/>
          </a:lnRef>
          <a:fillRef idx="0">
            <a:scrgbClr r="0" g="0" b="0"/>
          </a:fillRef>
          <a:effectRef idx="0">
            <a:scrgbClr r="0" g="0" b="0"/>
          </a:effectRef>
          <a:fontRef idx="minor"/>
        </p:style>
        <p:txBody>
          <a:bodyPr lIns="26640" tIns="26640" rIns="26640" bIns="26640" anchor="t">
            <a:noAutofit/>
          </a:bodyPr>
          <a:lstStyle/>
          <a:p>
            <a:pPr algn="ctr">
              <a:lnSpc>
                <a:spcPct val="150000"/>
              </a:lnSpc>
              <a:buNone/>
              <a:tabLst>
                <a:tab pos="0" algn="l"/>
              </a:tabLst>
            </a:pPr>
            <a:r>
              <a:rPr lang="en" sz="3000" b="1" strike="noStrike" spc="-1">
                <a:solidFill>
                  <a:srgbClr val="FFFFFF"/>
                </a:solidFill>
                <a:latin typeface="Open Sans"/>
                <a:ea typeface="Open Sans"/>
              </a:rPr>
              <a:t>Step 2</a:t>
            </a:r>
            <a:endParaRPr lang="en-US" sz="3000" b="0" strike="noStrike" spc="-1">
              <a:latin typeface="Arial"/>
            </a:endParaRPr>
          </a:p>
          <a:p>
            <a:pPr algn="ctr">
              <a:lnSpc>
                <a:spcPct val="150000"/>
              </a:lnSpc>
              <a:buNone/>
              <a:tabLst>
                <a:tab pos="0" algn="l"/>
              </a:tabLst>
            </a:pPr>
            <a:r>
              <a:rPr lang="en" sz="3000" b="0" strike="noStrike" spc="-1">
                <a:solidFill>
                  <a:srgbClr val="FFFFFF"/>
                </a:solidFill>
                <a:latin typeface="Open Sans"/>
                <a:ea typeface="Open Sans"/>
              </a:rPr>
              <a:t>Enterprise Data Catalog          Part 2: Metadata</a:t>
            </a:r>
            <a:endParaRPr lang="en-US" sz="30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p:nvPr>
        </p:nvSpPr>
        <p:spPr>
          <a:xfrm>
            <a:off x="264960" y="110520"/>
            <a:ext cx="7366320" cy="1041480"/>
          </a:xfrm>
          <a:prstGeom prst="rect">
            <a:avLst/>
          </a:prstGeom>
          <a:noFill/>
          <a:ln w="0">
            <a:noFill/>
          </a:ln>
        </p:spPr>
        <p:txBody>
          <a:bodyPr tIns="91440" bIns="91440" anchor="t">
            <a:noAutofit/>
          </a:bodyPr>
          <a:lstStyle/>
          <a:p>
            <a:pPr marL="241200" algn="just">
              <a:lnSpc>
                <a:spcPct val="170000"/>
              </a:lnSpc>
              <a:spcBef>
                <a:spcPts val="3801"/>
              </a:spcBef>
              <a:buNone/>
              <a:tabLst>
                <a:tab pos="0" algn="l"/>
              </a:tabLst>
            </a:pPr>
            <a:r>
              <a:rPr lang="en" sz="1600" b="0" strike="noStrike" spc="-1">
                <a:solidFill>
                  <a:srgbClr val="525C65"/>
                </a:solidFill>
                <a:highlight>
                  <a:srgbClr val="FFFFFF"/>
                </a:highlight>
                <a:latin typeface="Open Sans"/>
                <a:ea typeface="Open Sans"/>
              </a:rPr>
              <a:t>Create the first version of the Metadata Catalog by documenting the metadata from all systems in the "Data Dictionary" and the “Enterprise Data Catalog” tabs of the provided Sheets template.</a:t>
            </a:r>
            <a:endParaRPr lang="en-US" sz="1600" b="0" strike="noStrike" spc="-1">
              <a:solidFill>
                <a:srgbClr val="000000"/>
              </a:solidFill>
              <a:latin typeface="Arial"/>
            </a:endParaRPr>
          </a:p>
          <a:p>
            <a:pPr marL="241200" algn="just">
              <a:lnSpc>
                <a:spcPct val="170000"/>
              </a:lnSpc>
              <a:spcBef>
                <a:spcPts val="3801"/>
              </a:spcBef>
              <a:spcAft>
                <a:spcPts val="1100"/>
              </a:spcAft>
              <a:buNone/>
              <a:tabLst>
                <a:tab pos="0" algn="l"/>
              </a:tabLst>
            </a:pPr>
            <a:r>
              <a:rPr lang="en" sz="1600" b="0" strike="noStrike" spc="-1">
                <a:solidFill>
                  <a:srgbClr val="525C65"/>
                </a:solidFill>
                <a:highlight>
                  <a:srgbClr val="FFFFFF"/>
                </a:highlight>
                <a:latin typeface="Open Sans"/>
                <a:ea typeface="Open Sans"/>
              </a:rPr>
              <a:t>Please note that you are required to fill out </a:t>
            </a:r>
            <a:r>
              <a:rPr lang="en" sz="1600" b="1" strike="noStrike" spc="-1">
                <a:solidFill>
                  <a:srgbClr val="525C65"/>
                </a:solidFill>
                <a:highlight>
                  <a:srgbClr val="FFFFFF"/>
                </a:highlight>
                <a:latin typeface="Open Sans"/>
                <a:ea typeface="Open Sans"/>
              </a:rPr>
              <a:t>all fields</a:t>
            </a:r>
            <a:r>
              <a:rPr lang="en" sz="1600" b="0" strike="noStrike" spc="-1">
                <a:solidFill>
                  <a:srgbClr val="525C65"/>
                </a:solidFill>
                <a:highlight>
                  <a:srgbClr val="FFFFFF"/>
                </a:highlight>
                <a:latin typeface="Open Sans"/>
                <a:ea typeface="Open Sans"/>
              </a:rPr>
              <a:t> in </a:t>
            </a:r>
            <a:r>
              <a:rPr lang="en" sz="1600" b="1" strike="noStrike" spc="-1">
                <a:solidFill>
                  <a:srgbClr val="525C65"/>
                </a:solidFill>
                <a:highlight>
                  <a:srgbClr val="FFFFFF"/>
                </a:highlight>
                <a:latin typeface="Open Sans"/>
                <a:ea typeface="Open Sans"/>
              </a:rPr>
              <a:t>both tabs</a:t>
            </a:r>
            <a:r>
              <a:rPr lang="en" sz="1600" b="0" strike="noStrike" spc="-1">
                <a:solidFill>
                  <a:srgbClr val="525C65"/>
                </a:solidFill>
                <a:highlight>
                  <a:srgbClr val="FFFFFF"/>
                </a:highlight>
                <a:latin typeface="Open Sans"/>
                <a:ea typeface="Open Sans"/>
              </a:rPr>
              <a:t>.</a:t>
            </a:r>
            <a:endParaRPr lang="en-US" sz="1600" b="0" strike="noStrike" spc="-1">
              <a:solidFill>
                <a:srgbClr val="000000"/>
              </a:solidFill>
              <a:latin typeface="Arial"/>
            </a:endParaRPr>
          </a:p>
        </p:txBody>
      </p:sp>
      <p:pic>
        <p:nvPicPr>
          <p:cNvPr id="2" name="Imagen 2" descr="Tabla&#10;&#10;Descripción generada automáticamente">
            <a:extLst>
              <a:ext uri="{FF2B5EF4-FFF2-40B4-BE49-F238E27FC236}">
                <a16:creationId xmlns:a16="http://schemas.microsoft.com/office/drawing/2014/main" id="{642132F7-54BD-FF2B-E3E0-AAFF77BB4173}"/>
              </a:ext>
            </a:extLst>
          </p:cNvPr>
          <p:cNvPicPr>
            <a:picLocks noChangeAspect="1"/>
          </p:cNvPicPr>
          <p:nvPr/>
        </p:nvPicPr>
        <p:blipFill>
          <a:blip r:embed="rId2"/>
          <a:stretch>
            <a:fillRect/>
          </a:stretch>
        </p:blipFill>
        <p:spPr>
          <a:xfrm>
            <a:off x="186714" y="3213436"/>
            <a:ext cx="7225777" cy="3631527"/>
          </a:xfrm>
          <a:prstGeom prst="rect">
            <a:avLst/>
          </a:prstGeom>
        </p:spPr>
      </p:pic>
      <p:sp>
        <p:nvSpPr>
          <p:cNvPr id="3" name="CuadroTexto 2">
            <a:extLst>
              <a:ext uri="{FF2B5EF4-FFF2-40B4-BE49-F238E27FC236}">
                <a16:creationId xmlns:a16="http://schemas.microsoft.com/office/drawing/2014/main" id="{AB5E71BD-7B13-F330-46BD-EED898BA0E90}"/>
              </a:ext>
            </a:extLst>
          </p:cNvPr>
          <p:cNvSpPr txBox="1"/>
          <p:nvPr/>
        </p:nvSpPr>
        <p:spPr>
          <a:xfrm>
            <a:off x="223388" y="263709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Data Dictionary</a:t>
            </a:r>
          </a:p>
        </p:txBody>
      </p:sp>
      <p:pic>
        <p:nvPicPr>
          <p:cNvPr id="5" name="Imagen 5" descr="Tabla&#10;&#10;Descripción generada automáticamente">
            <a:extLst>
              <a:ext uri="{FF2B5EF4-FFF2-40B4-BE49-F238E27FC236}">
                <a16:creationId xmlns:a16="http://schemas.microsoft.com/office/drawing/2014/main" id="{0799AB48-7491-AF3D-7AC2-740BEF17EADC}"/>
              </a:ext>
            </a:extLst>
          </p:cNvPr>
          <p:cNvPicPr>
            <a:picLocks noChangeAspect="1"/>
          </p:cNvPicPr>
          <p:nvPr/>
        </p:nvPicPr>
        <p:blipFill>
          <a:blip r:embed="rId3"/>
          <a:stretch>
            <a:fillRect/>
          </a:stretch>
        </p:blipFill>
        <p:spPr>
          <a:xfrm>
            <a:off x="186715" y="7702575"/>
            <a:ext cx="7263753" cy="1042546"/>
          </a:xfrm>
          <a:prstGeom prst="rect">
            <a:avLst/>
          </a:prstGeom>
        </p:spPr>
      </p:pic>
      <p:sp>
        <p:nvSpPr>
          <p:cNvPr id="6" name="CuadroTexto 5">
            <a:extLst>
              <a:ext uri="{FF2B5EF4-FFF2-40B4-BE49-F238E27FC236}">
                <a16:creationId xmlns:a16="http://schemas.microsoft.com/office/drawing/2014/main" id="{B2F6F0E6-785E-AB39-47F7-D67B951FD468}"/>
              </a:ext>
            </a:extLst>
          </p:cNvPr>
          <p:cNvSpPr txBox="1"/>
          <p:nvPr/>
        </p:nvSpPr>
        <p:spPr>
          <a:xfrm>
            <a:off x="122119" y="71791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Business Metadata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
        <p:cNvGrpSpPr/>
        <p:nvPr/>
      </p:nvGrpSpPr>
      <p:grpSpPr>
        <a:xfrm>
          <a:off x="0" y="0"/>
          <a:ext cx="0" cy="0"/>
          <a:chOff x="0" y="0"/>
          <a:chExt cx="0" cy="0"/>
        </a:xfrm>
      </p:grpSpPr>
      <p:sp>
        <p:nvSpPr>
          <p:cNvPr id="138" name="Google Shape;246;p61"/>
          <p:cNvSpPr/>
          <p:nvPr/>
        </p:nvSpPr>
        <p:spPr>
          <a:xfrm>
            <a:off x="1051200" y="4003560"/>
            <a:ext cx="5669640" cy="2459520"/>
          </a:xfrm>
          <a:prstGeom prst="rect">
            <a:avLst/>
          </a:prstGeom>
          <a:noFill/>
          <a:ln w="0">
            <a:noFill/>
          </a:ln>
        </p:spPr>
        <p:style>
          <a:lnRef idx="0">
            <a:scrgbClr r="0" g="0" b="0"/>
          </a:lnRef>
          <a:fillRef idx="0">
            <a:scrgbClr r="0" g="0" b="0"/>
          </a:fillRef>
          <a:effectRef idx="0">
            <a:scrgbClr r="0" g="0" b="0"/>
          </a:effectRef>
          <a:fontRef idx="minor"/>
        </p:style>
        <p:txBody>
          <a:bodyPr lIns="26640" tIns="26640" rIns="26640" bIns="26640" anchor="t">
            <a:noAutofit/>
          </a:bodyPr>
          <a:lstStyle/>
          <a:p>
            <a:pPr algn="ctr">
              <a:lnSpc>
                <a:spcPct val="150000"/>
              </a:lnSpc>
              <a:buNone/>
              <a:tabLst>
                <a:tab pos="0" algn="l"/>
              </a:tabLst>
            </a:pPr>
            <a:r>
              <a:rPr lang="en" sz="3000" b="1" strike="noStrike" spc="-1">
                <a:solidFill>
                  <a:srgbClr val="FFFFFF"/>
                </a:solidFill>
                <a:latin typeface="Open Sans"/>
                <a:ea typeface="Open Sans"/>
              </a:rPr>
              <a:t>Step 3</a:t>
            </a:r>
            <a:endParaRPr lang="en-US" sz="3000" b="0" strike="noStrike" spc="-1">
              <a:latin typeface="Arial"/>
            </a:endParaRPr>
          </a:p>
          <a:p>
            <a:pPr algn="ctr">
              <a:lnSpc>
                <a:spcPct val="150000"/>
              </a:lnSpc>
              <a:buNone/>
              <a:tabLst>
                <a:tab pos="0" algn="l"/>
              </a:tabLst>
            </a:pPr>
            <a:r>
              <a:rPr lang="en" sz="3000" b="0" strike="noStrike" spc="-1">
                <a:solidFill>
                  <a:srgbClr val="FFFFFF"/>
                </a:solidFill>
                <a:latin typeface="Open Sans"/>
                <a:ea typeface="Open Sans"/>
              </a:rPr>
              <a:t>Data Quality</a:t>
            </a:r>
            <a:endParaRPr lang="en-US" sz="3000" b="0" strike="noStrike" spc="-1">
              <a:latin typeface="Arial"/>
            </a:endParaRPr>
          </a:p>
          <a:p>
            <a:pPr algn="ctr">
              <a:lnSpc>
                <a:spcPct val="150000"/>
              </a:lnSpc>
              <a:buNone/>
              <a:tabLst>
                <a:tab pos="0" algn="l"/>
              </a:tabLst>
            </a:pPr>
            <a:r>
              <a:rPr lang="en" sz="3000" b="0" strike="noStrike" spc="-1">
                <a:solidFill>
                  <a:srgbClr val="FFFFFF"/>
                </a:solidFill>
                <a:latin typeface="Open Sans"/>
                <a:ea typeface="Open Sans"/>
              </a:rPr>
              <a:t>Part 1: Profiling and Cleansing</a:t>
            </a:r>
            <a:endParaRPr lang="en-US" sz="3000" b="0" strike="noStrike" spc="-1">
              <a:latin typeface="Arial"/>
            </a:endParaRPr>
          </a:p>
        </p:txBody>
      </p:sp>
      <p:sp>
        <p:nvSpPr>
          <p:cNvPr id="139" name="Google Shape;247;p61"/>
          <p:cNvSpPr/>
          <p:nvPr/>
        </p:nvSpPr>
        <p:spPr>
          <a:xfrm>
            <a:off x="3582720" y="3663000"/>
            <a:ext cx="606960" cy="74160"/>
          </a:xfrm>
          <a:prstGeom prst="rect">
            <a:avLst/>
          </a:prstGeom>
          <a:solidFill>
            <a:schemeClr val="lt1"/>
          </a:solidFill>
          <a:ln w="0">
            <a:noFill/>
          </a:ln>
        </p:spPr>
        <p:style>
          <a:lnRef idx="0">
            <a:scrgbClr r="0" g="0" b="0"/>
          </a:lnRef>
          <a:fillRef idx="0">
            <a:scrgbClr r="0" g="0" b="0"/>
          </a:fillRef>
          <a:effectRef idx="0">
            <a:scrgbClr r="0" g="0" b="0"/>
          </a:effectRef>
          <a:fontRef idx="minor"/>
        </p:style>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Personalizado</PresentationFormat>
  <Slides>20</Slides>
  <Notes>0</Notes>
  <HiddenSlides>0</HiddenSlides>
  <ScaleCrop>false</ScaleCrop>
  <HeadingPairs>
    <vt:vector size="4" baseType="variant">
      <vt:variant>
        <vt:lpstr>Tema</vt:lpstr>
      </vt:variant>
      <vt:variant>
        <vt:i4>3</vt:i4>
      </vt:variant>
      <vt:variant>
        <vt:lpstr>Títulos de diapositiva</vt:lpstr>
      </vt:variant>
      <vt:variant>
        <vt:i4>20</vt:i4>
      </vt:variant>
    </vt:vector>
  </HeadingPairs>
  <TitlesOfParts>
    <vt:vector size="23" baseType="lpstr">
      <vt:lpstr>Office Theme</vt:lpstr>
      <vt:lpstr>Office Theme</vt:lpstr>
      <vt:lpstr>Office Theme</vt:lpstr>
      <vt:lpstr>Data Governance @ SneakerPark </vt:lpstr>
      <vt:lpstr>Background</vt:lpstr>
      <vt:lpstr>Background (cont’d)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 consolidated architecture is the easiest Master Data Management architecture that supports and MDM HUB. This is very important since it is the first time a data governance program is put in place in the company. Data governances programs come at a high costs, thus, starting from the bottom is a lower risk decision. Furthermore, as the HUB is right in the middle of the architecture, fields can be cleaned and verified before being sent into the data warehouse system to be built in the phase 2 of the project.  Considering the operation of the company, it is also important to keep in mind how the implementation of the MDM might affect existing systems. By using a consolidated architecture, a medium-low disruption of the current systems is expected.         </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Governance @ SneakerPark </dc:title>
  <dc:subject/>
  <dc:creator/>
  <dc:description/>
  <cp:lastModifiedBy/>
  <cp:revision>235</cp:revision>
  <dcterms:modified xsi:type="dcterms:W3CDTF">2022-06-07T06:21:14Z</dcterms:modified>
  <dc:language>en-US</dc:language>
</cp:coreProperties>
</file>