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7772400" cy="10058400"/>
  <p:notesSz cx="7772400" cy="10058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1CA9F-1350-E515-76F9-F54FA173C517}" v="302" dt="2022-05-30T19:05:55.552"/>
    <p1510:client id="{27916A25-4FCB-B2C0-01B2-2090E15752F3}" v="48" dt="2022-05-30T22:26:17.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 name="PlaceHolder 2"/>
          <p:cNvSpPr>
            <a:spLocks noGrp="1"/>
          </p:cNvSpPr>
          <p:nvPr>
            <p:ph/>
          </p:nvPr>
        </p:nvSpPr>
        <p:spPr>
          <a:xfrm>
            <a:off x="388440" y="2353320"/>
            <a:ext cx="699480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 name="PlaceHolder 3"/>
          <p:cNvSpPr>
            <a:spLocks noGrp="1"/>
          </p:cNvSpPr>
          <p:nvPr>
            <p:ph/>
          </p:nvPr>
        </p:nvSpPr>
        <p:spPr>
          <a:xfrm>
            <a:off x="388440" y="5400360"/>
            <a:ext cx="699480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9" name="PlaceHolder 2"/>
          <p:cNvSpPr>
            <a:spLocks noGrp="1"/>
          </p:cNvSpPr>
          <p:nvPr>
            <p:ph/>
          </p:nvPr>
        </p:nvSpPr>
        <p:spPr>
          <a:xfrm>
            <a:off x="38844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3"/>
          <p:cNvSpPr>
            <a:spLocks noGrp="1"/>
          </p:cNvSpPr>
          <p:nvPr>
            <p:ph/>
          </p:nvPr>
        </p:nvSpPr>
        <p:spPr>
          <a:xfrm>
            <a:off x="397260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4"/>
          <p:cNvSpPr>
            <a:spLocks noGrp="1"/>
          </p:cNvSpPr>
          <p:nvPr>
            <p:ph/>
          </p:nvPr>
        </p:nvSpPr>
        <p:spPr>
          <a:xfrm>
            <a:off x="38844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5"/>
          <p:cNvSpPr>
            <a:spLocks noGrp="1"/>
          </p:cNvSpPr>
          <p:nvPr>
            <p:ph/>
          </p:nvPr>
        </p:nvSpPr>
        <p:spPr>
          <a:xfrm>
            <a:off x="397260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 name="PlaceHolder 2"/>
          <p:cNvSpPr>
            <a:spLocks noGrp="1"/>
          </p:cNvSpPr>
          <p:nvPr>
            <p:ph/>
          </p:nvPr>
        </p:nvSpPr>
        <p:spPr>
          <a:xfrm>
            <a:off x="388440" y="235332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3"/>
          <p:cNvSpPr>
            <a:spLocks noGrp="1"/>
          </p:cNvSpPr>
          <p:nvPr>
            <p:ph/>
          </p:nvPr>
        </p:nvSpPr>
        <p:spPr>
          <a:xfrm>
            <a:off x="2753640" y="235332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4"/>
          <p:cNvSpPr>
            <a:spLocks noGrp="1"/>
          </p:cNvSpPr>
          <p:nvPr>
            <p:ph/>
          </p:nvPr>
        </p:nvSpPr>
        <p:spPr>
          <a:xfrm>
            <a:off x="5118840" y="235332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5"/>
          <p:cNvSpPr>
            <a:spLocks noGrp="1"/>
          </p:cNvSpPr>
          <p:nvPr>
            <p:ph/>
          </p:nvPr>
        </p:nvSpPr>
        <p:spPr>
          <a:xfrm>
            <a:off x="388440" y="540036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6"/>
          <p:cNvSpPr>
            <a:spLocks noGrp="1"/>
          </p:cNvSpPr>
          <p:nvPr>
            <p:ph/>
          </p:nvPr>
        </p:nvSpPr>
        <p:spPr>
          <a:xfrm>
            <a:off x="2753640" y="540036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7"/>
          <p:cNvSpPr>
            <a:spLocks noGrp="1"/>
          </p:cNvSpPr>
          <p:nvPr>
            <p:ph/>
          </p:nvPr>
        </p:nvSpPr>
        <p:spPr>
          <a:xfrm>
            <a:off x="5118840" y="540036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4" name="PlaceHolder 2"/>
          <p:cNvSpPr>
            <a:spLocks noGrp="1"/>
          </p:cNvSpPr>
          <p:nvPr>
            <p:ph type="subTitle"/>
          </p:nvPr>
        </p:nvSpPr>
        <p:spPr>
          <a:xfrm>
            <a:off x="388440" y="2353320"/>
            <a:ext cx="6994800" cy="5833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6" name="PlaceHolder 2"/>
          <p:cNvSpPr>
            <a:spLocks noGrp="1"/>
          </p:cNvSpPr>
          <p:nvPr>
            <p:ph/>
          </p:nvPr>
        </p:nvSpPr>
        <p:spPr>
          <a:xfrm>
            <a:off x="388440" y="2353320"/>
            <a:ext cx="6994800" cy="5833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8" name="PlaceHolder 2"/>
          <p:cNvSpPr>
            <a:spLocks noGrp="1"/>
          </p:cNvSpPr>
          <p:nvPr>
            <p:ph/>
          </p:nvPr>
        </p:nvSpPr>
        <p:spPr>
          <a:xfrm>
            <a:off x="38844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 name="PlaceHolder 3"/>
          <p:cNvSpPr>
            <a:spLocks noGrp="1"/>
          </p:cNvSpPr>
          <p:nvPr>
            <p:ph/>
          </p:nvPr>
        </p:nvSpPr>
        <p:spPr>
          <a:xfrm>
            <a:off x="397260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88440" y="401040"/>
            <a:ext cx="6994800" cy="7784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3" name="PlaceHolder 2"/>
          <p:cNvSpPr>
            <a:spLocks noGrp="1"/>
          </p:cNvSpPr>
          <p:nvPr>
            <p:ph/>
          </p:nvPr>
        </p:nvSpPr>
        <p:spPr>
          <a:xfrm>
            <a:off x="38844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4" name="PlaceHolder 3"/>
          <p:cNvSpPr>
            <a:spLocks noGrp="1"/>
          </p:cNvSpPr>
          <p:nvPr>
            <p:ph/>
          </p:nvPr>
        </p:nvSpPr>
        <p:spPr>
          <a:xfrm>
            <a:off x="397260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5" name="PlaceHolder 4"/>
          <p:cNvSpPr>
            <a:spLocks noGrp="1"/>
          </p:cNvSpPr>
          <p:nvPr>
            <p:ph/>
          </p:nvPr>
        </p:nvSpPr>
        <p:spPr>
          <a:xfrm>
            <a:off x="38844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 name="PlaceHolder 2"/>
          <p:cNvSpPr>
            <a:spLocks noGrp="1"/>
          </p:cNvSpPr>
          <p:nvPr>
            <p:ph type="subTitle"/>
          </p:nvPr>
        </p:nvSpPr>
        <p:spPr>
          <a:xfrm>
            <a:off x="388440" y="2353320"/>
            <a:ext cx="6994800" cy="5833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7" name="PlaceHolder 2"/>
          <p:cNvSpPr>
            <a:spLocks noGrp="1"/>
          </p:cNvSpPr>
          <p:nvPr>
            <p:ph/>
          </p:nvPr>
        </p:nvSpPr>
        <p:spPr>
          <a:xfrm>
            <a:off x="38844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3"/>
          <p:cNvSpPr>
            <a:spLocks noGrp="1"/>
          </p:cNvSpPr>
          <p:nvPr>
            <p:ph/>
          </p:nvPr>
        </p:nvSpPr>
        <p:spPr>
          <a:xfrm>
            <a:off x="397260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9" name="PlaceHolder 4"/>
          <p:cNvSpPr>
            <a:spLocks noGrp="1"/>
          </p:cNvSpPr>
          <p:nvPr>
            <p:ph/>
          </p:nvPr>
        </p:nvSpPr>
        <p:spPr>
          <a:xfrm>
            <a:off x="397260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1" name="PlaceHolder 2"/>
          <p:cNvSpPr>
            <a:spLocks noGrp="1"/>
          </p:cNvSpPr>
          <p:nvPr>
            <p:ph/>
          </p:nvPr>
        </p:nvSpPr>
        <p:spPr>
          <a:xfrm>
            <a:off x="38844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3"/>
          <p:cNvSpPr>
            <a:spLocks noGrp="1"/>
          </p:cNvSpPr>
          <p:nvPr>
            <p:ph/>
          </p:nvPr>
        </p:nvSpPr>
        <p:spPr>
          <a:xfrm>
            <a:off x="397260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3" name="PlaceHolder 4"/>
          <p:cNvSpPr>
            <a:spLocks noGrp="1"/>
          </p:cNvSpPr>
          <p:nvPr>
            <p:ph/>
          </p:nvPr>
        </p:nvSpPr>
        <p:spPr>
          <a:xfrm>
            <a:off x="388440" y="5400360"/>
            <a:ext cx="699480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5" name="PlaceHolder 2"/>
          <p:cNvSpPr>
            <a:spLocks noGrp="1"/>
          </p:cNvSpPr>
          <p:nvPr>
            <p:ph/>
          </p:nvPr>
        </p:nvSpPr>
        <p:spPr>
          <a:xfrm>
            <a:off x="388440" y="2353320"/>
            <a:ext cx="699480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3"/>
          <p:cNvSpPr>
            <a:spLocks noGrp="1"/>
          </p:cNvSpPr>
          <p:nvPr>
            <p:ph/>
          </p:nvPr>
        </p:nvSpPr>
        <p:spPr>
          <a:xfrm>
            <a:off x="388440" y="5400360"/>
            <a:ext cx="699480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38844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397260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0" name="PlaceHolder 4"/>
          <p:cNvSpPr>
            <a:spLocks noGrp="1"/>
          </p:cNvSpPr>
          <p:nvPr>
            <p:ph/>
          </p:nvPr>
        </p:nvSpPr>
        <p:spPr>
          <a:xfrm>
            <a:off x="38844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1" name="PlaceHolder 5"/>
          <p:cNvSpPr>
            <a:spLocks noGrp="1"/>
          </p:cNvSpPr>
          <p:nvPr>
            <p:ph/>
          </p:nvPr>
        </p:nvSpPr>
        <p:spPr>
          <a:xfrm>
            <a:off x="397260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3" name="PlaceHolder 2"/>
          <p:cNvSpPr>
            <a:spLocks noGrp="1"/>
          </p:cNvSpPr>
          <p:nvPr>
            <p:ph/>
          </p:nvPr>
        </p:nvSpPr>
        <p:spPr>
          <a:xfrm>
            <a:off x="388440" y="235332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3"/>
          <p:cNvSpPr>
            <a:spLocks noGrp="1"/>
          </p:cNvSpPr>
          <p:nvPr>
            <p:ph/>
          </p:nvPr>
        </p:nvSpPr>
        <p:spPr>
          <a:xfrm>
            <a:off x="2753640" y="235332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5" name="PlaceHolder 4"/>
          <p:cNvSpPr>
            <a:spLocks noGrp="1"/>
          </p:cNvSpPr>
          <p:nvPr>
            <p:ph/>
          </p:nvPr>
        </p:nvSpPr>
        <p:spPr>
          <a:xfrm>
            <a:off x="5118840" y="235332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6" name="PlaceHolder 5"/>
          <p:cNvSpPr>
            <a:spLocks noGrp="1"/>
          </p:cNvSpPr>
          <p:nvPr>
            <p:ph/>
          </p:nvPr>
        </p:nvSpPr>
        <p:spPr>
          <a:xfrm>
            <a:off x="388440" y="540036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6"/>
          <p:cNvSpPr>
            <a:spLocks noGrp="1"/>
          </p:cNvSpPr>
          <p:nvPr>
            <p:ph/>
          </p:nvPr>
        </p:nvSpPr>
        <p:spPr>
          <a:xfrm>
            <a:off x="2753640" y="540036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7"/>
          <p:cNvSpPr>
            <a:spLocks noGrp="1"/>
          </p:cNvSpPr>
          <p:nvPr>
            <p:ph/>
          </p:nvPr>
        </p:nvSpPr>
        <p:spPr>
          <a:xfrm>
            <a:off x="5118840" y="540036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2" name="PlaceHolder 2"/>
          <p:cNvSpPr>
            <a:spLocks noGrp="1"/>
          </p:cNvSpPr>
          <p:nvPr>
            <p:ph type="subTitle"/>
          </p:nvPr>
        </p:nvSpPr>
        <p:spPr>
          <a:xfrm>
            <a:off x="388440" y="2353320"/>
            <a:ext cx="6994800" cy="5833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4" name="PlaceHolder 2"/>
          <p:cNvSpPr>
            <a:spLocks noGrp="1"/>
          </p:cNvSpPr>
          <p:nvPr>
            <p:ph/>
          </p:nvPr>
        </p:nvSpPr>
        <p:spPr>
          <a:xfrm>
            <a:off x="388440" y="2353320"/>
            <a:ext cx="6994800" cy="5833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6" name="PlaceHolder 2"/>
          <p:cNvSpPr>
            <a:spLocks noGrp="1"/>
          </p:cNvSpPr>
          <p:nvPr>
            <p:ph/>
          </p:nvPr>
        </p:nvSpPr>
        <p:spPr>
          <a:xfrm>
            <a:off x="38844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7" name="PlaceHolder 3"/>
          <p:cNvSpPr>
            <a:spLocks noGrp="1"/>
          </p:cNvSpPr>
          <p:nvPr>
            <p:ph/>
          </p:nvPr>
        </p:nvSpPr>
        <p:spPr>
          <a:xfrm>
            <a:off x="397260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 name="PlaceHolder 2"/>
          <p:cNvSpPr>
            <a:spLocks noGrp="1"/>
          </p:cNvSpPr>
          <p:nvPr>
            <p:ph/>
          </p:nvPr>
        </p:nvSpPr>
        <p:spPr>
          <a:xfrm>
            <a:off x="388440" y="2353320"/>
            <a:ext cx="6994800" cy="5833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88440" y="401040"/>
            <a:ext cx="6994800" cy="7784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1" name="PlaceHolder 2"/>
          <p:cNvSpPr>
            <a:spLocks noGrp="1"/>
          </p:cNvSpPr>
          <p:nvPr>
            <p:ph/>
          </p:nvPr>
        </p:nvSpPr>
        <p:spPr>
          <a:xfrm>
            <a:off x="38844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2" name="PlaceHolder 3"/>
          <p:cNvSpPr>
            <a:spLocks noGrp="1"/>
          </p:cNvSpPr>
          <p:nvPr>
            <p:ph/>
          </p:nvPr>
        </p:nvSpPr>
        <p:spPr>
          <a:xfrm>
            <a:off x="397260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3" name="PlaceHolder 4"/>
          <p:cNvSpPr>
            <a:spLocks noGrp="1"/>
          </p:cNvSpPr>
          <p:nvPr>
            <p:ph/>
          </p:nvPr>
        </p:nvSpPr>
        <p:spPr>
          <a:xfrm>
            <a:off x="38844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5" name="PlaceHolder 2"/>
          <p:cNvSpPr>
            <a:spLocks noGrp="1"/>
          </p:cNvSpPr>
          <p:nvPr>
            <p:ph/>
          </p:nvPr>
        </p:nvSpPr>
        <p:spPr>
          <a:xfrm>
            <a:off x="38844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6" name="PlaceHolder 3"/>
          <p:cNvSpPr>
            <a:spLocks noGrp="1"/>
          </p:cNvSpPr>
          <p:nvPr>
            <p:ph/>
          </p:nvPr>
        </p:nvSpPr>
        <p:spPr>
          <a:xfrm>
            <a:off x="397260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7" name="PlaceHolder 4"/>
          <p:cNvSpPr>
            <a:spLocks noGrp="1"/>
          </p:cNvSpPr>
          <p:nvPr>
            <p:ph/>
          </p:nvPr>
        </p:nvSpPr>
        <p:spPr>
          <a:xfrm>
            <a:off x="397260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9" name="PlaceHolder 2"/>
          <p:cNvSpPr>
            <a:spLocks noGrp="1"/>
          </p:cNvSpPr>
          <p:nvPr>
            <p:ph/>
          </p:nvPr>
        </p:nvSpPr>
        <p:spPr>
          <a:xfrm>
            <a:off x="38844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0" name="PlaceHolder 3"/>
          <p:cNvSpPr>
            <a:spLocks noGrp="1"/>
          </p:cNvSpPr>
          <p:nvPr>
            <p:ph/>
          </p:nvPr>
        </p:nvSpPr>
        <p:spPr>
          <a:xfrm>
            <a:off x="397260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1" name="PlaceHolder 4"/>
          <p:cNvSpPr>
            <a:spLocks noGrp="1"/>
          </p:cNvSpPr>
          <p:nvPr>
            <p:ph/>
          </p:nvPr>
        </p:nvSpPr>
        <p:spPr>
          <a:xfrm>
            <a:off x="388440" y="5400360"/>
            <a:ext cx="699480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3" name="PlaceHolder 2"/>
          <p:cNvSpPr>
            <a:spLocks noGrp="1"/>
          </p:cNvSpPr>
          <p:nvPr>
            <p:ph/>
          </p:nvPr>
        </p:nvSpPr>
        <p:spPr>
          <a:xfrm>
            <a:off x="388440" y="2353320"/>
            <a:ext cx="699480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4" name="PlaceHolder 3"/>
          <p:cNvSpPr>
            <a:spLocks noGrp="1"/>
          </p:cNvSpPr>
          <p:nvPr>
            <p:ph/>
          </p:nvPr>
        </p:nvSpPr>
        <p:spPr>
          <a:xfrm>
            <a:off x="388440" y="5400360"/>
            <a:ext cx="699480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6" name="PlaceHolder 2"/>
          <p:cNvSpPr>
            <a:spLocks noGrp="1"/>
          </p:cNvSpPr>
          <p:nvPr>
            <p:ph/>
          </p:nvPr>
        </p:nvSpPr>
        <p:spPr>
          <a:xfrm>
            <a:off x="38844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3"/>
          <p:cNvSpPr>
            <a:spLocks noGrp="1"/>
          </p:cNvSpPr>
          <p:nvPr>
            <p:ph/>
          </p:nvPr>
        </p:nvSpPr>
        <p:spPr>
          <a:xfrm>
            <a:off x="397260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8" name="PlaceHolder 4"/>
          <p:cNvSpPr>
            <a:spLocks noGrp="1"/>
          </p:cNvSpPr>
          <p:nvPr>
            <p:ph/>
          </p:nvPr>
        </p:nvSpPr>
        <p:spPr>
          <a:xfrm>
            <a:off x="38844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9" name="PlaceHolder 5"/>
          <p:cNvSpPr>
            <a:spLocks noGrp="1"/>
          </p:cNvSpPr>
          <p:nvPr>
            <p:ph/>
          </p:nvPr>
        </p:nvSpPr>
        <p:spPr>
          <a:xfrm>
            <a:off x="397260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1" name="PlaceHolder 2"/>
          <p:cNvSpPr>
            <a:spLocks noGrp="1"/>
          </p:cNvSpPr>
          <p:nvPr>
            <p:ph/>
          </p:nvPr>
        </p:nvSpPr>
        <p:spPr>
          <a:xfrm>
            <a:off x="388440" y="235332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2" name="PlaceHolder 3"/>
          <p:cNvSpPr>
            <a:spLocks noGrp="1"/>
          </p:cNvSpPr>
          <p:nvPr>
            <p:ph/>
          </p:nvPr>
        </p:nvSpPr>
        <p:spPr>
          <a:xfrm>
            <a:off x="2753640" y="235332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3" name="PlaceHolder 4"/>
          <p:cNvSpPr>
            <a:spLocks noGrp="1"/>
          </p:cNvSpPr>
          <p:nvPr>
            <p:ph/>
          </p:nvPr>
        </p:nvSpPr>
        <p:spPr>
          <a:xfrm>
            <a:off x="5118840" y="235332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5"/>
          <p:cNvSpPr>
            <a:spLocks noGrp="1"/>
          </p:cNvSpPr>
          <p:nvPr>
            <p:ph/>
          </p:nvPr>
        </p:nvSpPr>
        <p:spPr>
          <a:xfrm>
            <a:off x="388440" y="540036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5" name="PlaceHolder 6"/>
          <p:cNvSpPr>
            <a:spLocks noGrp="1"/>
          </p:cNvSpPr>
          <p:nvPr>
            <p:ph/>
          </p:nvPr>
        </p:nvSpPr>
        <p:spPr>
          <a:xfrm>
            <a:off x="2753640" y="540036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6" name="PlaceHolder 7"/>
          <p:cNvSpPr>
            <a:spLocks noGrp="1"/>
          </p:cNvSpPr>
          <p:nvPr>
            <p:ph/>
          </p:nvPr>
        </p:nvSpPr>
        <p:spPr>
          <a:xfrm>
            <a:off x="5118840" y="5400360"/>
            <a:ext cx="2252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 name="PlaceHolder 2"/>
          <p:cNvSpPr>
            <a:spLocks noGrp="1"/>
          </p:cNvSpPr>
          <p:nvPr>
            <p:ph/>
          </p:nvPr>
        </p:nvSpPr>
        <p:spPr>
          <a:xfrm>
            <a:off x="38844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 name="PlaceHolder 3"/>
          <p:cNvSpPr>
            <a:spLocks noGrp="1"/>
          </p:cNvSpPr>
          <p:nvPr>
            <p:ph/>
          </p:nvPr>
        </p:nvSpPr>
        <p:spPr>
          <a:xfrm>
            <a:off x="397260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88440" y="401040"/>
            <a:ext cx="6994800" cy="7784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 name="PlaceHolder 2"/>
          <p:cNvSpPr>
            <a:spLocks noGrp="1"/>
          </p:cNvSpPr>
          <p:nvPr>
            <p:ph/>
          </p:nvPr>
        </p:nvSpPr>
        <p:spPr>
          <a:xfrm>
            <a:off x="38844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 name="PlaceHolder 3"/>
          <p:cNvSpPr>
            <a:spLocks noGrp="1"/>
          </p:cNvSpPr>
          <p:nvPr>
            <p:ph/>
          </p:nvPr>
        </p:nvSpPr>
        <p:spPr>
          <a:xfrm>
            <a:off x="397260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4"/>
          <p:cNvSpPr>
            <a:spLocks noGrp="1"/>
          </p:cNvSpPr>
          <p:nvPr>
            <p:ph/>
          </p:nvPr>
        </p:nvSpPr>
        <p:spPr>
          <a:xfrm>
            <a:off x="38844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 name="PlaceHolder 2"/>
          <p:cNvSpPr>
            <a:spLocks noGrp="1"/>
          </p:cNvSpPr>
          <p:nvPr>
            <p:ph/>
          </p:nvPr>
        </p:nvSpPr>
        <p:spPr>
          <a:xfrm>
            <a:off x="388440" y="2353320"/>
            <a:ext cx="3413160" cy="5833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 name="PlaceHolder 3"/>
          <p:cNvSpPr>
            <a:spLocks noGrp="1"/>
          </p:cNvSpPr>
          <p:nvPr>
            <p:ph/>
          </p:nvPr>
        </p:nvSpPr>
        <p:spPr>
          <a:xfrm>
            <a:off x="397260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4"/>
          <p:cNvSpPr>
            <a:spLocks noGrp="1"/>
          </p:cNvSpPr>
          <p:nvPr>
            <p:ph/>
          </p:nvPr>
        </p:nvSpPr>
        <p:spPr>
          <a:xfrm>
            <a:off x="3972600" y="540036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 name="PlaceHolder 2"/>
          <p:cNvSpPr>
            <a:spLocks noGrp="1"/>
          </p:cNvSpPr>
          <p:nvPr>
            <p:ph/>
          </p:nvPr>
        </p:nvSpPr>
        <p:spPr>
          <a:xfrm>
            <a:off x="38844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 name="PlaceHolder 3"/>
          <p:cNvSpPr>
            <a:spLocks noGrp="1"/>
          </p:cNvSpPr>
          <p:nvPr>
            <p:ph/>
          </p:nvPr>
        </p:nvSpPr>
        <p:spPr>
          <a:xfrm>
            <a:off x="3972600" y="2353320"/>
            <a:ext cx="3413160" cy="2782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4"/>
          <p:cNvSpPr>
            <a:spLocks noGrp="1"/>
          </p:cNvSpPr>
          <p:nvPr>
            <p:ph/>
          </p:nvPr>
        </p:nvSpPr>
        <p:spPr>
          <a:xfrm>
            <a:off x="388440" y="5400360"/>
            <a:ext cx="6994800" cy="27824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964440"/>
            <a:ext cx="31320" cy="930600"/>
          </a:xfrm>
          <a:prstGeom prst="rect">
            <a:avLst/>
          </a:prstGeom>
          <a:solidFill>
            <a:srgbClr val="02B4E5"/>
          </a:solidFill>
          <a:ln w="0">
            <a:noFill/>
          </a:ln>
        </p:spPr>
        <p:style>
          <a:lnRef idx="0">
            <a:scrgbClr r="0" g="0" b="0"/>
          </a:lnRef>
          <a:fillRef idx="0">
            <a:scrgbClr r="0" g="0" b="0"/>
          </a:fillRef>
          <a:effectRef idx="0">
            <a:scrgbClr r="0" g="0" b="0"/>
          </a:effectRef>
          <a:fontRef idx="minor"/>
        </p:style>
      </p:sp>
      <p:pic>
        <p:nvPicPr>
          <p:cNvPr id="5" name="Google Shape;54;p13"/>
          <p:cNvPicPr/>
          <p:nvPr/>
        </p:nvPicPr>
        <p:blipFill>
          <a:blip r:embed="rId14"/>
          <a:stretch/>
        </p:blipFill>
        <p:spPr>
          <a:xfrm>
            <a:off x="6744240" y="8934840"/>
            <a:ext cx="807120" cy="272160"/>
          </a:xfrm>
          <a:prstGeom prst="rect">
            <a:avLst/>
          </a:prstGeom>
          <a:ln w="0">
            <a:noFill/>
          </a:ln>
        </p:spPr>
      </p:pic>
      <p:sp>
        <p:nvSpPr>
          <p:cNvPr id="2" name="PlaceHolder 1"/>
          <p:cNvSpPr>
            <a:spLocks noGrp="1"/>
          </p:cNvSpPr>
          <p:nvPr>
            <p:ph type="title"/>
          </p:nvPr>
        </p:nvSpPr>
        <p:spPr>
          <a:xfrm>
            <a:off x="264960" y="870120"/>
            <a:ext cx="7241400" cy="11188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264960" y="2253600"/>
            <a:ext cx="7241400" cy="62388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964440"/>
            <a:ext cx="31320" cy="930600"/>
          </a:xfrm>
          <a:prstGeom prst="rect">
            <a:avLst/>
          </a:prstGeom>
          <a:solidFill>
            <a:srgbClr val="02B4E5"/>
          </a:solidFill>
          <a:ln w="0">
            <a:noFill/>
          </a:ln>
        </p:spPr>
        <p:style>
          <a:lnRef idx="0">
            <a:scrgbClr r="0" g="0" b="0"/>
          </a:lnRef>
          <a:fillRef idx="0">
            <a:scrgbClr r="0" g="0" b="0"/>
          </a:fillRef>
          <a:effectRef idx="0">
            <a:scrgbClr r="0" g="0" b="0"/>
          </a:effectRef>
          <a:fontRef idx="minor"/>
        </p:style>
      </p:sp>
      <p:sp>
        <p:nvSpPr>
          <p:cNvPr id="41"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2" name="PlaceHolder 2"/>
          <p:cNvSpPr>
            <a:spLocks noGrp="1"/>
          </p:cNvSpPr>
          <p:nvPr>
            <p:ph type="body"/>
          </p:nvPr>
        </p:nvSpPr>
        <p:spPr>
          <a:xfrm>
            <a:off x="388440" y="2353320"/>
            <a:ext cx="6994800" cy="58334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264960" y="870120"/>
            <a:ext cx="7241400" cy="11188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80" name="PlaceHolder 2"/>
          <p:cNvSpPr>
            <a:spLocks noGrp="1"/>
          </p:cNvSpPr>
          <p:nvPr>
            <p:ph type="body"/>
          </p:nvPr>
        </p:nvSpPr>
        <p:spPr>
          <a:xfrm>
            <a:off x="264960" y="2253600"/>
            <a:ext cx="7241400" cy="62388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4SgnE_0wNpuPdF5ss94GGqIBfcxLnpIF/view"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hyperlink" Target="https://drive.google.com/file/d/14SgnE_0wNpuPdF5ss94GGqIBfcxLnpIF/view"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17" name="CustomShape 1"/>
          <p:cNvSpPr/>
          <p:nvPr/>
        </p:nvSpPr>
        <p:spPr>
          <a:xfrm rot="16200000">
            <a:off x="4269960" y="6557400"/>
            <a:ext cx="3501000" cy="3501000"/>
          </a:xfrm>
          <a:prstGeom prst="rtTriangle">
            <a:avLst/>
          </a:prstGeom>
          <a:solidFill>
            <a:schemeClr val="lt1"/>
          </a:solidFill>
          <a:ln w="9360">
            <a:solidFill>
              <a:srgbClr val="FFFFFF"/>
            </a:solidFill>
            <a:round/>
          </a:ln>
        </p:spPr>
        <p:style>
          <a:lnRef idx="0">
            <a:scrgbClr r="0" g="0" b="0"/>
          </a:lnRef>
          <a:fillRef idx="0">
            <a:scrgbClr r="0" g="0" b="0"/>
          </a:fillRef>
          <a:effectRef idx="0">
            <a:scrgbClr r="0" g="0" b="0"/>
          </a:effectRef>
          <a:fontRef idx="minor"/>
        </p:style>
      </p:sp>
      <p:pic>
        <p:nvPicPr>
          <p:cNvPr id="118" name="Google Shape;177;p51"/>
          <p:cNvPicPr/>
          <p:nvPr/>
        </p:nvPicPr>
        <p:blipFill>
          <a:blip r:embed="rId2"/>
          <a:stretch/>
        </p:blipFill>
        <p:spPr>
          <a:xfrm>
            <a:off x="6049440" y="8353800"/>
            <a:ext cx="1374120" cy="1374120"/>
          </a:xfrm>
          <a:prstGeom prst="rect">
            <a:avLst/>
          </a:prstGeom>
          <a:ln w="0">
            <a:noFill/>
          </a:ln>
        </p:spPr>
      </p:pic>
      <p:pic>
        <p:nvPicPr>
          <p:cNvPr id="119" name="Google Shape;178;p51"/>
          <p:cNvPicPr/>
          <p:nvPr/>
        </p:nvPicPr>
        <p:blipFill>
          <a:blip r:embed="rId3"/>
          <a:stretch/>
        </p:blipFill>
        <p:spPr>
          <a:xfrm>
            <a:off x="1146240" y="2111400"/>
            <a:ext cx="5478840" cy="5478840"/>
          </a:xfrm>
          <a:prstGeom prst="rect">
            <a:avLst/>
          </a:prstGeom>
          <a:ln w="0">
            <a:noFill/>
          </a:ln>
        </p:spPr>
      </p:pic>
      <p:sp>
        <p:nvSpPr>
          <p:cNvPr id="120" name="TextShape 2"/>
          <p:cNvSpPr/>
          <p:nvPr/>
        </p:nvSpPr>
        <p:spPr>
          <a:xfrm>
            <a:off x="264960" y="42336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15000"/>
              </a:lnSpc>
              <a:buNone/>
              <a:tabLst>
                <a:tab pos="0" algn="l"/>
              </a:tabLst>
            </a:pPr>
            <a:r>
              <a:rPr lang="en" sz="4000" b="0" strike="noStrike" spc="-1">
                <a:solidFill>
                  <a:srgbClr val="FFFFFF"/>
                </a:solidFill>
                <a:latin typeface="Open Sans"/>
                <a:ea typeface="Open Sans"/>
              </a:rPr>
              <a:t>Tech ABC Corp - HR Database</a:t>
            </a:r>
            <a:br/>
            <a:endParaRPr lang="en-US" sz="4000" b="0" strike="noStrike" spc="-1">
              <a:latin typeface="Arial"/>
            </a:endParaRPr>
          </a:p>
        </p:txBody>
      </p:sp>
      <p:sp>
        <p:nvSpPr>
          <p:cNvPr id="121" name="TextShape 3"/>
          <p:cNvSpPr/>
          <p:nvPr/>
        </p:nvSpPr>
        <p:spPr>
          <a:xfrm>
            <a:off x="264960" y="107460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15000"/>
              </a:lnSpc>
              <a:buNone/>
              <a:tabLst>
                <a:tab pos="0" algn="l"/>
              </a:tabLst>
            </a:pPr>
            <a:r>
              <a:rPr lang="en" sz="2500" b="0" strike="noStrike" spc="-1">
                <a:solidFill>
                  <a:srgbClr val="FFFFFF"/>
                </a:solidFill>
                <a:latin typeface="Open Sans"/>
                <a:ea typeface="Open Sans"/>
              </a:rPr>
              <a:t>[Juan Barbosa &amp; 2022-05-24]</a:t>
            </a:r>
            <a:br/>
            <a:endParaRPr lang="en-US" sz="2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Step 2: Relational Database Design</a:t>
            </a:r>
            <a:endParaRPr lang="en-US" sz="4000" b="0" strike="noStrike" spc="-1">
              <a:latin typeface="Arial"/>
            </a:endParaRPr>
          </a:p>
        </p:txBody>
      </p:sp>
      <p:sp>
        <p:nvSpPr>
          <p:cNvPr id="140" name="TextShape 2"/>
          <p:cNvSpPr/>
          <p:nvPr/>
        </p:nvSpPr>
        <p:spPr>
          <a:xfrm>
            <a:off x="264960" y="2253600"/>
            <a:ext cx="7241400" cy="6238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70000"/>
              </a:lnSpc>
              <a:buNone/>
              <a:tabLst>
                <a:tab pos="0" algn="l"/>
              </a:tabLst>
            </a:pPr>
            <a:r>
              <a:rPr lang="en" sz="1500" b="0" strike="noStrike" spc="-1">
                <a:solidFill>
                  <a:srgbClr val="525C65"/>
                </a:solidFill>
                <a:highlight>
                  <a:srgbClr val="FFFFFF"/>
                </a:highlight>
                <a:latin typeface="Open Sans"/>
                <a:ea typeface="Open Sans"/>
              </a:rPr>
              <a:t>This step is where you will go through the process of designing a new database for Tech ABC Corp's HR department. Using the </a:t>
            </a:r>
            <a:r>
              <a:rPr lang="en" sz="1500" b="0" u="sng" strike="noStrike" spc="-1">
                <a:solidFill>
                  <a:srgbClr val="0097A7"/>
                </a:solidFill>
                <a:highlight>
                  <a:srgbClr val="FFFFFF"/>
                </a:highlight>
                <a:uFillTx/>
                <a:latin typeface="Open Sans"/>
                <a:ea typeface="Open Sans"/>
                <a:hlinkClick r:id="rId2"/>
              </a:rPr>
              <a:t>dataset</a:t>
            </a:r>
            <a:r>
              <a:rPr lang="en" sz="1500" b="0" strike="noStrike" spc="-1">
                <a:solidFill>
                  <a:srgbClr val="525C65"/>
                </a:solidFill>
                <a:highlight>
                  <a:srgbClr val="FFFFFF"/>
                </a:highlight>
                <a:latin typeface="Open Sans"/>
                <a:ea typeface="Open Sans"/>
              </a:rPr>
              <a:t> provided, along with the requirements gathered in step one, you are going to develop a relational database set to the 3NF.</a:t>
            </a:r>
            <a:endParaRPr lang="en-US" sz="1500" b="0" strike="noStrike" spc="-1">
              <a:latin typeface="Arial"/>
            </a:endParaRPr>
          </a:p>
          <a:p>
            <a:pPr>
              <a:lnSpc>
                <a:spcPct val="170000"/>
              </a:lnSpc>
              <a:spcBef>
                <a:spcPts val="1100"/>
              </a:spcBef>
              <a:buNone/>
              <a:tabLst>
                <a:tab pos="0" algn="l"/>
              </a:tabLst>
            </a:pPr>
            <a:endParaRPr lang="en-US" sz="1500" b="0" strike="noStrike" spc="-1">
              <a:latin typeface="Arial"/>
            </a:endParaRPr>
          </a:p>
          <a:p>
            <a:pPr>
              <a:lnSpc>
                <a:spcPct val="170000"/>
              </a:lnSpc>
              <a:spcBef>
                <a:spcPts val="1100"/>
              </a:spcBef>
              <a:buNone/>
              <a:tabLst>
                <a:tab pos="0" algn="l"/>
              </a:tabLst>
            </a:pPr>
            <a:r>
              <a:rPr lang="en" sz="1500" b="0" strike="noStrike" spc="-1">
                <a:solidFill>
                  <a:srgbClr val="525C65"/>
                </a:solidFill>
                <a:highlight>
                  <a:srgbClr val="FFFFFF"/>
                </a:highlight>
                <a:latin typeface="Open Sans"/>
                <a:ea typeface="Open Sans"/>
              </a:rPr>
              <a:t>Using Lucidchart, you will create 3 entity relationship diagrams (ERDs) to show how you developed the final design for your data.</a:t>
            </a:r>
            <a:endParaRPr lang="en-US" sz="1500" b="0" strike="noStrike" spc="-1">
              <a:latin typeface="Arial"/>
            </a:endParaRPr>
          </a:p>
          <a:p>
            <a:pPr>
              <a:lnSpc>
                <a:spcPct val="170000"/>
              </a:lnSpc>
              <a:spcBef>
                <a:spcPts val="1100"/>
              </a:spcBef>
              <a:buNone/>
              <a:tabLst>
                <a:tab pos="0" algn="l"/>
              </a:tabLst>
            </a:pPr>
            <a:endParaRPr lang="en-US" sz="1500" b="0" strike="noStrike" spc="-1">
              <a:latin typeface="Arial"/>
            </a:endParaRPr>
          </a:p>
          <a:p>
            <a:pPr>
              <a:lnSpc>
                <a:spcPct val="170000"/>
              </a:lnSpc>
              <a:spcBef>
                <a:spcPts val="1100"/>
              </a:spcBef>
              <a:buNone/>
              <a:tabLst>
                <a:tab pos="0" algn="l"/>
              </a:tabLst>
            </a:pPr>
            <a:r>
              <a:rPr lang="en" sz="1500" b="0" strike="noStrike" spc="-1">
                <a:solidFill>
                  <a:srgbClr val="525C65"/>
                </a:solidFill>
                <a:highlight>
                  <a:srgbClr val="FFFFFF"/>
                </a:highlight>
                <a:latin typeface="Open Sans"/>
                <a:ea typeface="Open Sans"/>
              </a:rPr>
              <a:t>You will submit a screenshot for each of the 3 ERDs you create. You will find detailed instructions for developing each of the ERDs over the next several pages.</a:t>
            </a:r>
            <a:endParaRPr lang="en-US" sz="1500" b="0" strike="noStrike" spc="-1">
              <a:latin typeface="Arial"/>
            </a:endParaRPr>
          </a:p>
          <a:p>
            <a:pPr>
              <a:lnSpc>
                <a:spcPct val="115000"/>
              </a:lnSpc>
              <a:spcBef>
                <a:spcPts val="1100"/>
              </a:spcBef>
              <a:spcAft>
                <a:spcPts val="1599"/>
              </a:spcAft>
              <a:buNone/>
              <a:tabLst>
                <a:tab pos="0" algn="l"/>
              </a:tabLst>
            </a:pPr>
            <a:endParaRPr lang="en-US" sz="15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ERD</a:t>
            </a:r>
            <a:endParaRPr lang="en-US" sz="4000" b="0" strike="noStrike" spc="-1">
              <a:latin typeface="Arial"/>
            </a:endParaRPr>
          </a:p>
        </p:txBody>
      </p:sp>
      <p:sp>
        <p:nvSpPr>
          <p:cNvPr id="142" name="TextShape 2"/>
          <p:cNvSpPr/>
          <p:nvPr/>
        </p:nvSpPr>
        <p:spPr>
          <a:xfrm>
            <a:off x="264960" y="225360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840">
              <a:lnSpc>
                <a:spcPct val="115000"/>
              </a:lnSpc>
              <a:buClr>
                <a:srgbClr val="595959"/>
              </a:buClr>
              <a:buFont typeface="Open Sans"/>
              <a:buChar char="●"/>
            </a:pPr>
            <a:r>
              <a:rPr lang="en" sz="1900" b="1" strike="noStrike" spc="-1">
                <a:solidFill>
                  <a:srgbClr val="595959"/>
                </a:solidFill>
                <a:latin typeface="Open Sans"/>
                <a:ea typeface="Open Sans"/>
              </a:rPr>
              <a:t>Conceptual</a:t>
            </a:r>
            <a:endParaRPr lang="en-US" sz="1900" b="0" strike="noStrike" spc="-1">
              <a:latin typeface="Arial"/>
            </a:endParaRPr>
          </a:p>
          <a:p>
            <a:pPr>
              <a:lnSpc>
                <a:spcPct val="170000"/>
              </a:lnSpc>
              <a:spcBef>
                <a:spcPts val="1599"/>
              </a:spcBef>
              <a:buNone/>
              <a:tabLst>
                <a:tab pos="0" algn="l"/>
              </a:tabLst>
            </a:pPr>
            <a:r>
              <a:rPr lang="en" sz="1200" b="0" strike="noStrike" spc="-1">
                <a:solidFill>
                  <a:srgbClr val="525C65"/>
                </a:solidFill>
                <a:highlight>
                  <a:srgbClr val="FFFFFF"/>
                </a:highlight>
                <a:latin typeface="Open Sans"/>
                <a:ea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lang="en-US" sz="1200" b="0" strike="noStrike" spc="-1">
              <a:latin typeface="Arial"/>
            </a:endParaRPr>
          </a:p>
          <a:p>
            <a:pPr>
              <a:lnSpc>
                <a:spcPct val="170000"/>
              </a:lnSpc>
              <a:spcBef>
                <a:spcPts val="1100"/>
              </a:spcBef>
              <a:buNone/>
              <a:tabLst>
                <a:tab pos="0" algn="l"/>
              </a:tabLst>
            </a:pPr>
            <a:r>
              <a:rPr lang="en" sz="1200" b="0" strike="noStrike" spc="-1">
                <a:solidFill>
                  <a:srgbClr val="525C65"/>
                </a:solidFill>
                <a:highlight>
                  <a:srgbClr val="FFFFFF"/>
                </a:highlight>
                <a:latin typeface="Open Sans"/>
                <a:ea typeface="Open Sans"/>
              </a:rPr>
              <a:t>Use Lucidchart’s built-in template for DBMS ER Diagram UML.</a:t>
            </a:r>
            <a:endParaRPr lang="en-US" sz="1200" b="0" strike="noStrike" spc="-1">
              <a:latin typeface="Arial"/>
            </a:endParaRPr>
          </a:p>
          <a:p>
            <a:pPr>
              <a:lnSpc>
                <a:spcPct val="170000"/>
              </a:lnSpc>
              <a:buNone/>
              <a:tabLst>
                <a:tab pos="0" algn="l"/>
              </a:tabLst>
            </a:pPr>
            <a:endParaRPr lang="en-US" sz="1200" b="0" strike="noStrike" spc="-1">
              <a:latin typeface="Arial"/>
            </a:endParaRPr>
          </a:p>
          <a:p>
            <a:pPr marL="457200">
              <a:lnSpc>
                <a:spcPct val="115000"/>
              </a:lnSpc>
              <a:spcAft>
                <a:spcPts val="1599"/>
              </a:spcAft>
              <a:buNone/>
              <a:tabLst>
                <a:tab pos="0" algn="l"/>
              </a:tabLst>
            </a:pPr>
            <a:endParaRPr lang="en-US" sz="1200" b="0" strike="noStrike" spc="-1">
              <a:latin typeface="Arial"/>
            </a:endParaRPr>
          </a:p>
        </p:txBody>
      </p:sp>
      <p:pic>
        <p:nvPicPr>
          <p:cNvPr id="2" name="Imagen 2" descr="Diagrama&#10;&#10;Descripción generada automáticamente">
            <a:extLst>
              <a:ext uri="{FF2B5EF4-FFF2-40B4-BE49-F238E27FC236}">
                <a16:creationId xmlns:a16="http://schemas.microsoft.com/office/drawing/2014/main" id="{D9EC1765-9535-4980-D3AD-0AAB295E8944}"/>
              </a:ext>
            </a:extLst>
          </p:cNvPr>
          <p:cNvPicPr>
            <a:picLocks noChangeAspect="1"/>
          </p:cNvPicPr>
          <p:nvPr/>
        </p:nvPicPr>
        <p:blipFill>
          <a:blip r:embed="rId2"/>
          <a:stretch>
            <a:fillRect/>
          </a:stretch>
        </p:blipFill>
        <p:spPr>
          <a:xfrm>
            <a:off x="946233" y="5033560"/>
            <a:ext cx="5883962" cy="43182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ERD</a:t>
            </a:r>
            <a:endParaRPr lang="en-US" sz="4000" b="0" strike="noStrike" spc="-1">
              <a:latin typeface="Arial"/>
            </a:endParaRPr>
          </a:p>
        </p:txBody>
      </p:sp>
      <p:sp>
        <p:nvSpPr>
          <p:cNvPr id="144" name="TextShape 2"/>
          <p:cNvSpPr/>
          <p:nvPr/>
        </p:nvSpPr>
        <p:spPr>
          <a:xfrm>
            <a:off x="264960" y="1823429"/>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615">
              <a:lnSpc>
                <a:spcPct val="115000"/>
              </a:lnSpc>
              <a:buClr>
                <a:srgbClr val="595959"/>
              </a:buClr>
              <a:buFont typeface="Open Sans"/>
              <a:buChar char="●"/>
            </a:pPr>
            <a:r>
              <a:rPr lang="en" sz="1900" b="1" strike="noStrike" spc="-1" dirty="0">
                <a:solidFill>
                  <a:srgbClr val="595959"/>
                </a:solidFill>
                <a:latin typeface="Open Sans"/>
                <a:ea typeface="Open Sans"/>
              </a:rPr>
              <a:t>Logical</a:t>
            </a:r>
            <a:endParaRPr lang="en-US" sz="1900" b="0" strike="noStrike" spc="-1" dirty="0">
              <a:latin typeface="Arial"/>
            </a:endParaRPr>
          </a:p>
          <a:p>
            <a:pPr>
              <a:lnSpc>
                <a:spcPct val="170000"/>
              </a:lnSpc>
              <a:spcBef>
                <a:spcPts val="1599"/>
              </a:spcBef>
              <a:buNone/>
              <a:tabLst>
                <a:tab pos="0" algn="l"/>
              </a:tabLst>
            </a:pPr>
            <a:r>
              <a:rPr lang="en" sz="1400" b="0" strike="noStrike" spc="-1" dirty="0">
                <a:solidFill>
                  <a:srgbClr val="525C65"/>
                </a:solidFill>
                <a:highlight>
                  <a:srgbClr val="FFFFFF"/>
                </a:highlight>
                <a:latin typeface="Open Sans"/>
                <a:ea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lang="en-US" sz="1400" b="0" strike="noStrike" spc="-1" dirty="0">
              <a:latin typeface="Arial"/>
            </a:endParaRPr>
          </a:p>
          <a:p>
            <a:pPr>
              <a:lnSpc>
                <a:spcPct val="170000"/>
              </a:lnSpc>
              <a:spcBef>
                <a:spcPts val="1100"/>
              </a:spcBef>
              <a:buNone/>
              <a:tabLst>
                <a:tab pos="0" algn="l"/>
              </a:tabLst>
            </a:pPr>
            <a:r>
              <a:rPr lang="en" sz="1400" b="0" strike="noStrike" spc="-1" dirty="0">
                <a:solidFill>
                  <a:srgbClr val="525C65"/>
                </a:solidFill>
                <a:highlight>
                  <a:srgbClr val="FFFFFF"/>
                </a:highlight>
                <a:latin typeface="Open Sans"/>
                <a:ea typeface="Open Sans"/>
              </a:rPr>
              <a:t>Use </a:t>
            </a:r>
            <a:r>
              <a:rPr lang="en" sz="1400" b="0" strike="noStrike" spc="-1" dirty="0" err="1">
                <a:solidFill>
                  <a:srgbClr val="525C65"/>
                </a:solidFill>
                <a:highlight>
                  <a:srgbClr val="FFFFFF"/>
                </a:highlight>
                <a:latin typeface="Open Sans"/>
                <a:ea typeface="Open Sans"/>
              </a:rPr>
              <a:t>Lucidchart’s</a:t>
            </a:r>
            <a:r>
              <a:rPr lang="en" sz="1400" b="0" strike="noStrike" spc="-1" dirty="0">
                <a:solidFill>
                  <a:srgbClr val="525C65"/>
                </a:solidFill>
                <a:highlight>
                  <a:srgbClr val="FFFFFF"/>
                </a:highlight>
                <a:latin typeface="Open Sans"/>
                <a:ea typeface="Open Sans"/>
              </a:rPr>
              <a:t> built-in template for DBMS ER Diagram UML.</a:t>
            </a:r>
            <a:endParaRPr lang="en-US" sz="1400" b="0" strike="noStrike" spc="-1" dirty="0">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spcAft>
                <a:spcPts val="1599"/>
              </a:spcAft>
              <a:buNone/>
              <a:tabLst>
                <a:tab pos="0" algn="l"/>
              </a:tabLst>
            </a:pPr>
            <a:endParaRPr lang="en-US" sz="1200" b="0" strike="noStrike" spc="-1">
              <a:latin typeface="Arial"/>
            </a:endParaRPr>
          </a:p>
        </p:txBody>
      </p:sp>
      <p:pic>
        <p:nvPicPr>
          <p:cNvPr id="3" name="Imagen 3" descr="Diagrama, Tabla&#10;&#10;Descripción generada automáticamente">
            <a:extLst>
              <a:ext uri="{FF2B5EF4-FFF2-40B4-BE49-F238E27FC236}">
                <a16:creationId xmlns:a16="http://schemas.microsoft.com/office/drawing/2014/main" id="{16D1FFC4-CEE5-3DA1-3A89-6CFDCDDE833B}"/>
              </a:ext>
            </a:extLst>
          </p:cNvPr>
          <p:cNvPicPr>
            <a:picLocks noChangeAspect="1"/>
          </p:cNvPicPr>
          <p:nvPr/>
        </p:nvPicPr>
        <p:blipFill>
          <a:blip r:embed="rId2"/>
          <a:stretch>
            <a:fillRect/>
          </a:stretch>
        </p:blipFill>
        <p:spPr>
          <a:xfrm>
            <a:off x="769012" y="4810506"/>
            <a:ext cx="6035866" cy="50806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ERD</a:t>
            </a:r>
            <a:endParaRPr lang="en-US" sz="4000" b="0" strike="noStrike" spc="-1">
              <a:latin typeface="Arial"/>
            </a:endParaRPr>
          </a:p>
        </p:txBody>
      </p:sp>
      <p:sp>
        <p:nvSpPr>
          <p:cNvPr id="147" name="TextShape 2"/>
          <p:cNvSpPr/>
          <p:nvPr/>
        </p:nvSpPr>
        <p:spPr>
          <a:xfrm>
            <a:off x="264960" y="199008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615">
              <a:lnSpc>
                <a:spcPct val="115000"/>
              </a:lnSpc>
              <a:buClr>
                <a:srgbClr val="595959"/>
              </a:buClr>
              <a:buFont typeface="Open Sans"/>
              <a:buChar char="●"/>
            </a:pPr>
            <a:r>
              <a:rPr lang="en" sz="1900" b="1" strike="noStrike" spc="-1" dirty="0">
                <a:solidFill>
                  <a:srgbClr val="595959"/>
                </a:solidFill>
                <a:latin typeface="Open Sans"/>
                <a:ea typeface="Open Sans"/>
              </a:rPr>
              <a:t>Physical</a:t>
            </a:r>
            <a:endParaRPr lang="en-US" sz="1900" b="0" strike="noStrike" spc="-1" dirty="0">
              <a:latin typeface="Arial"/>
            </a:endParaRPr>
          </a:p>
          <a:p>
            <a:pPr marL="457200">
              <a:lnSpc>
                <a:spcPct val="170000"/>
              </a:lnSpc>
              <a:spcBef>
                <a:spcPts val="1599"/>
              </a:spcBef>
              <a:buNone/>
              <a:tabLst>
                <a:tab pos="0" algn="l"/>
              </a:tabLst>
            </a:pPr>
            <a:r>
              <a:rPr lang="en" sz="1400" b="0" strike="noStrike" spc="-1" dirty="0">
                <a:solidFill>
                  <a:srgbClr val="525C65"/>
                </a:solidFill>
                <a:highlight>
                  <a:srgbClr val="FFFFFF"/>
                </a:highlight>
                <a:latin typeface="Open Sans"/>
                <a:ea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lang="en-US" sz="1400" b="0" strike="noStrike" spc="-1" dirty="0">
              <a:latin typeface="Arial"/>
            </a:endParaRPr>
          </a:p>
        </p:txBody>
      </p:sp>
      <p:pic>
        <p:nvPicPr>
          <p:cNvPr id="2" name="Imagen 2" descr="Diagrama&#10;&#10;Descripción generada automáticamente">
            <a:extLst>
              <a:ext uri="{FF2B5EF4-FFF2-40B4-BE49-F238E27FC236}">
                <a16:creationId xmlns:a16="http://schemas.microsoft.com/office/drawing/2014/main" id="{90B58940-EBA3-ECFC-C989-42CFC5BF4821}"/>
              </a:ext>
            </a:extLst>
          </p:cNvPr>
          <p:cNvPicPr>
            <a:picLocks noChangeAspect="1"/>
          </p:cNvPicPr>
          <p:nvPr/>
        </p:nvPicPr>
        <p:blipFill>
          <a:blip r:embed="rId2"/>
          <a:stretch>
            <a:fillRect/>
          </a:stretch>
        </p:blipFill>
        <p:spPr>
          <a:xfrm>
            <a:off x="262667" y="5145970"/>
            <a:ext cx="6706773" cy="51688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49" name="CustomShape 1"/>
          <p:cNvSpPr/>
          <p:nvPr/>
        </p:nvSpPr>
        <p:spPr>
          <a:xfrm>
            <a:off x="1807200" y="4003560"/>
            <a:ext cx="4156920" cy="245880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3</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Create A Physical Database</a:t>
            </a:r>
            <a:endParaRPr lang="en-US" sz="3000" b="0" strike="noStrike" spc="-1">
              <a:latin typeface="Arial"/>
            </a:endParaRPr>
          </a:p>
        </p:txBody>
      </p:sp>
      <p:sp>
        <p:nvSpPr>
          <p:cNvPr id="150" name="CustomShape 2"/>
          <p:cNvSpPr/>
          <p:nvPr/>
        </p:nvSpPr>
        <p:spPr>
          <a:xfrm>
            <a:off x="3582720" y="3663000"/>
            <a:ext cx="606240" cy="73440"/>
          </a:xfrm>
          <a:prstGeom prst="rect">
            <a:avLst/>
          </a:prstGeom>
          <a:solidFill>
            <a:schemeClr val="lt1"/>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Step 3: Create A Physical Database</a:t>
            </a:r>
            <a:endParaRPr lang="en-US" sz="4000" b="0" strike="noStrike" spc="-1">
              <a:latin typeface="Arial"/>
            </a:endParaRPr>
          </a:p>
        </p:txBody>
      </p:sp>
      <p:sp>
        <p:nvSpPr>
          <p:cNvPr id="152" name="TextShape 2"/>
          <p:cNvSpPr/>
          <p:nvPr/>
        </p:nvSpPr>
        <p:spPr>
          <a:xfrm>
            <a:off x="264960" y="2381760"/>
            <a:ext cx="7241400" cy="6238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241200">
              <a:lnSpc>
                <a:spcPct val="100000"/>
              </a:lnSpc>
              <a:buNone/>
              <a:tabLst>
                <a:tab pos="0" algn="l"/>
              </a:tabLst>
            </a:pPr>
            <a:r>
              <a:rPr lang="en" sz="1550" b="0" strike="noStrike" spc="-1">
                <a:solidFill>
                  <a:srgbClr val="525C65"/>
                </a:solidFill>
                <a:highlight>
                  <a:srgbClr val="FFFFFF"/>
                </a:highlight>
                <a:latin typeface="Open Sans"/>
                <a:ea typeface="Open Sans"/>
              </a:rPr>
              <a:t>In this step, you will be turning your database model into a physical database.</a:t>
            </a:r>
            <a:endParaRPr lang="en-US" sz="1550" b="0" strike="noStrike" spc="-1">
              <a:latin typeface="Arial"/>
            </a:endParaRPr>
          </a:p>
          <a:p>
            <a:pPr marL="241200">
              <a:lnSpc>
                <a:spcPct val="100000"/>
              </a:lnSpc>
              <a:spcBef>
                <a:spcPts val="1100"/>
              </a:spcBef>
              <a:buNone/>
              <a:tabLst>
                <a:tab pos="0" algn="l"/>
              </a:tabLst>
            </a:pPr>
            <a:r>
              <a:rPr lang="en" sz="1550" b="1" strike="noStrike" spc="-1">
                <a:solidFill>
                  <a:srgbClr val="525C65"/>
                </a:solidFill>
                <a:highlight>
                  <a:srgbClr val="FFFFFF"/>
                </a:highlight>
                <a:latin typeface="Open Sans"/>
                <a:ea typeface="Open Sans"/>
              </a:rPr>
              <a:t>You will:</a:t>
            </a:r>
            <a:endParaRPr lang="en-US" sz="1550" b="0" strike="noStrike" spc="-1">
              <a:latin typeface="Arial"/>
            </a:endParaRPr>
          </a:p>
          <a:p>
            <a:pPr marL="457200" indent="-326520">
              <a:lnSpc>
                <a:spcPct val="100000"/>
              </a:lnSpc>
              <a:spcBef>
                <a:spcPts val="1100"/>
              </a:spcBef>
              <a:buClr>
                <a:srgbClr val="525C65"/>
              </a:buClr>
              <a:buFont typeface="Open Sans"/>
              <a:buChar char="●"/>
              <a:tabLst>
                <a:tab pos="0" algn="l"/>
              </a:tabLst>
            </a:pPr>
            <a:r>
              <a:rPr lang="en" sz="1550" b="0" strike="noStrike" spc="-1">
                <a:solidFill>
                  <a:srgbClr val="525C65"/>
                </a:solidFill>
                <a:highlight>
                  <a:srgbClr val="FFFFFF"/>
                </a:highlight>
                <a:latin typeface="Open Sans"/>
                <a:ea typeface="Open Sans"/>
              </a:rPr>
              <a:t>Create the database using SQL DDL commands</a:t>
            </a:r>
            <a:endParaRPr lang="en-US" sz="1550" b="0" strike="noStrike" spc="-1">
              <a:latin typeface="Arial"/>
            </a:endParaRPr>
          </a:p>
          <a:p>
            <a:pPr marL="457200" indent="-326520">
              <a:lnSpc>
                <a:spcPct val="100000"/>
              </a:lnSpc>
              <a:buClr>
                <a:srgbClr val="525C65"/>
              </a:buClr>
              <a:buFont typeface="Open Sans"/>
              <a:buChar char="●"/>
              <a:tabLst>
                <a:tab pos="0" algn="l"/>
              </a:tabLst>
            </a:pPr>
            <a:r>
              <a:rPr lang="en" sz="1550" b="0" strike="noStrike" spc="-1">
                <a:solidFill>
                  <a:srgbClr val="525C65"/>
                </a:solidFill>
                <a:highlight>
                  <a:srgbClr val="FFFFFF"/>
                </a:highlight>
                <a:latin typeface="Open Sans"/>
                <a:ea typeface="Open Sans"/>
              </a:rPr>
              <a:t>Load the data into your database, utilizing flat file ETL</a:t>
            </a:r>
            <a:endParaRPr lang="en-US" sz="1550" b="0" strike="noStrike" spc="-1">
              <a:latin typeface="Arial"/>
            </a:endParaRPr>
          </a:p>
          <a:p>
            <a:pPr marL="457200" indent="-326520">
              <a:lnSpc>
                <a:spcPct val="100000"/>
              </a:lnSpc>
              <a:buClr>
                <a:srgbClr val="525C65"/>
              </a:buClr>
              <a:buFont typeface="Open Sans"/>
              <a:buChar char="●"/>
              <a:tabLst>
                <a:tab pos="0" algn="l"/>
              </a:tabLst>
            </a:pPr>
            <a:r>
              <a:rPr lang="en" sz="1550" b="0" strike="noStrike" spc="-1">
                <a:solidFill>
                  <a:srgbClr val="525C65"/>
                </a:solidFill>
                <a:highlight>
                  <a:srgbClr val="FFFFFF"/>
                </a:highlight>
                <a:latin typeface="Open Sans"/>
                <a:ea typeface="Open Sans"/>
              </a:rPr>
              <a:t>Answer a series of questions using CRUD SQL commands to demonstrate your database was created and populated correctly</a:t>
            </a:r>
            <a:endParaRPr lang="en-US" sz="1550" b="0" strike="noStrike" spc="-1">
              <a:latin typeface="Arial"/>
            </a:endParaRPr>
          </a:p>
          <a:p>
            <a:pPr marL="241200">
              <a:lnSpc>
                <a:spcPct val="100000"/>
              </a:lnSpc>
              <a:buNone/>
              <a:tabLst>
                <a:tab pos="0" algn="l"/>
              </a:tabLst>
            </a:pPr>
            <a:endParaRPr lang="en-US" sz="1550" b="0" strike="noStrike" spc="-1">
              <a:latin typeface="Arial"/>
            </a:endParaRPr>
          </a:p>
          <a:p>
            <a:pPr marL="241200">
              <a:lnSpc>
                <a:spcPct val="100000"/>
              </a:lnSpc>
              <a:buNone/>
              <a:tabLst>
                <a:tab pos="0" algn="l"/>
              </a:tabLst>
            </a:pPr>
            <a:r>
              <a:rPr lang="en" sz="1550" b="1" strike="noStrike" spc="-1">
                <a:solidFill>
                  <a:srgbClr val="525C65"/>
                </a:solidFill>
                <a:highlight>
                  <a:srgbClr val="FFFFFF"/>
                </a:highlight>
                <a:latin typeface="Open Sans"/>
                <a:ea typeface="Open Sans"/>
              </a:rPr>
              <a:t>Submission</a:t>
            </a:r>
            <a:endParaRPr lang="en-US" sz="1550" b="0" strike="noStrike" spc="-1">
              <a:latin typeface="Arial"/>
            </a:endParaRPr>
          </a:p>
          <a:p>
            <a:pPr marL="241200">
              <a:lnSpc>
                <a:spcPct val="100000"/>
              </a:lnSpc>
              <a:buNone/>
              <a:tabLst>
                <a:tab pos="0" algn="l"/>
              </a:tabLst>
            </a:pPr>
            <a:r>
              <a:rPr lang="en" sz="1550" b="0" strike="noStrike" spc="-1">
                <a:solidFill>
                  <a:srgbClr val="525C65"/>
                </a:solidFill>
                <a:highlight>
                  <a:srgbClr val="FFFFFF"/>
                </a:highlight>
                <a:latin typeface="Open Sans"/>
                <a:ea typeface="Open Sans"/>
              </a:rPr>
              <a:t>For this step, you will need to submit SQL files containing all DDL SQL scripts used to create the database.</a:t>
            </a:r>
            <a:endParaRPr lang="en-US" sz="1550" b="0" strike="noStrike" spc="-1">
              <a:latin typeface="Arial"/>
            </a:endParaRPr>
          </a:p>
          <a:p>
            <a:pPr marL="241200">
              <a:lnSpc>
                <a:spcPct val="100000"/>
              </a:lnSpc>
              <a:buNone/>
              <a:tabLst>
                <a:tab pos="0" algn="l"/>
              </a:tabLst>
            </a:pPr>
            <a:endParaRPr lang="en-US" sz="1550" b="0" strike="noStrike" spc="-1">
              <a:latin typeface="Arial"/>
            </a:endParaRPr>
          </a:p>
          <a:p>
            <a:pPr marL="241200">
              <a:lnSpc>
                <a:spcPct val="100000"/>
              </a:lnSpc>
              <a:buNone/>
              <a:tabLst>
                <a:tab pos="0" algn="l"/>
              </a:tabLst>
            </a:pPr>
            <a:r>
              <a:rPr lang="en" sz="1550" b="0" strike="noStrike" spc="-1">
                <a:solidFill>
                  <a:srgbClr val="525C65"/>
                </a:solidFill>
                <a:highlight>
                  <a:srgbClr val="FFFFFF"/>
                </a:highlight>
                <a:latin typeface="Open Sans"/>
                <a:ea typeface="Open Sans"/>
              </a:rPr>
              <a:t>You will also have to submit screenshots showing CRUD commands, along with results for each of the questions found in the starter template.</a:t>
            </a:r>
            <a:endParaRPr lang="en-US" sz="1550" b="0" strike="noStrike" spc="-1">
              <a:latin typeface="Arial"/>
            </a:endParaRPr>
          </a:p>
          <a:p>
            <a:pPr marL="241200">
              <a:lnSpc>
                <a:spcPct val="100000"/>
              </a:lnSpc>
              <a:buNone/>
              <a:tabLst>
                <a:tab pos="0" algn="l"/>
              </a:tabLst>
            </a:pPr>
            <a:endParaRPr lang="en-US" sz="1550" b="0" strike="noStrike" spc="-1">
              <a:latin typeface="Arial"/>
            </a:endParaRPr>
          </a:p>
          <a:p>
            <a:pPr marL="241200">
              <a:lnSpc>
                <a:spcPct val="100000"/>
              </a:lnSpc>
              <a:buNone/>
              <a:tabLst>
                <a:tab pos="0" algn="l"/>
              </a:tabLst>
            </a:pPr>
            <a:endParaRPr lang="en-US" sz="1550" b="0" strike="noStrike" spc="-1">
              <a:latin typeface="Arial"/>
            </a:endParaRPr>
          </a:p>
          <a:p>
            <a:pPr marL="241200">
              <a:lnSpc>
                <a:spcPct val="100000"/>
              </a:lnSpc>
              <a:buNone/>
              <a:tabLst>
                <a:tab pos="0" algn="l"/>
              </a:tabLst>
            </a:pPr>
            <a:r>
              <a:rPr lang="en" sz="1550" b="1" strike="noStrike" spc="-1">
                <a:solidFill>
                  <a:srgbClr val="525C65"/>
                </a:solidFill>
                <a:highlight>
                  <a:srgbClr val="FFFFFF"/>
                </a:highlight>
                <a:latin typeface="Open Sans"/>
                <a:ea typeface="Open Sans"/>
              </a:rPr>
              <a:t>Hints</a:t>
            </a:r>
            <a:endParaRPr lang="en-US" sz="1550" b="0" strike="noStrike" spc="-1">
              <a:latin typeface="Arial"/>
            </a:endParaRPr>
          </a:p>
          <a:p>
            <a:pPr marL="241200">
              <a:lnSpc>
                <a:spcPct val="100000"/>
              </a:lnSpc>
              <a:buNone/>
              <a:tabLst>
                <a:tab pos="0" algn="l"/>
              </a:tabLst>
            </a:pPr>
            <a:r>
              <a:rPr lang="en" sz="1550" b="0" strike="noStrike" spc="-1">
                <a:solidFill>
                  <a:srgbClr val="525C65"/>
                </a:solidFill>
                <a:highlight>
                  <a:srgbClr val="FFFFFF"/>
                </a:highlight>
                <a:latin typeface="Open Sans"/>
                <a:ea typeface="Open Sans"/>
              </a:rPr>
              <a:t>Your DDL script will be graded by running the code you submit. Please ensure your SQL code runs properly!</a:t>
            </a:r>
            <a:endParaRPr lang="en-US" sz="1550" b="0" strike="noStrike" spc="-1">
              <a:latin typeface="Arial"/>
            </a:endParaRPr>
          </a:p>
          <a:p>
            <a:pPr marL="241200">
              <a:lnSpc>
                <a:spcPct val="100000"/>
              </a:lnSpc>
              <a:buNone/>
              <a:tabLst>
                <a:tab pos="0" algn="l"/>
              </a:tabLst>
            </a:pPr>
            <a:endParaRPr lang="en-US" sz="1550" b="0" strike="noStrike" spc="-1">
              <a:latin typeface="Arial"/>
            </a:endParaRPr>
          </a:p>
          <a:p>
            <a:pPr marL="241200">
              <a:lnSpc>
                <a:spcPct val="100000"/>
              </a:lnSpc>
              <a:buNone/>
              <a:tabLst>
                <a:tab pos="0" algn="l"/>
              </a:tabLst>
            </a:pPr>
            <a:r>
              <a:rPr lang="en" sz="1550" b="0" strike="noStrike" spc="-1">
                <a:solidFill>
                  <a:srgbClr val="525C65"/>
                </a:solidFill>
                <a:highlight>
                  <a:srgbClr val="FFFFFF"/>
                </a:highlight>
                <a:latin typeface="Open Sans"/>
                <a:ea typeface="Open Sans"/>
              </a:rPr>
              <a:t>Foreign keys cannot be created on tables that do not exist yet, so it may be easier to create all tables in the database, then to go back and run modify statements on the tables to create foreign key constraints.</a:t>
            </a:r>
            <a:endParaRPr lang="en-US" sz="1550" b="0" strike="noStrike" spc="-1">
              <a:latin typeface="Arial"/>
            </a:endParaRPr>
          </a:p>
          <a:p>
            <a:pPr marL="241200">
              <a:lnSpc>
                <a:spcPct val="100000"/>
              </a:lnSpc>
              <a:buNone/>
              <a:tabLst>
                <a:tab pos="0" algn="l"/>
              </a:tabLst>
            </a:pPr>
            <a:endParaRPr lang="en-US" sz="1550" b="0" strike="noStrike" spc="-1">
              <a:latin typeface="Arial"/>
            </a:endParaRPr>
          </a:p>
          <a:p>
            <a:pPr marL="241200">
              <a:lnSpc>
                <a:spcPct val="100000"/>
              </a:lnSpc>
              <a:buNone/>
              <a:tabLst>
                <a:tab pos="0" algn="l"/>
              </a:tabLst>
            </a:pPr>
            <a:r>
              <a:rPr lang="en" sz="1550" b="0" strike="noStrike" spc="-1">
                <a:solidFill>
                  <a:srgbClr val="525C65"/>
                </a:solidFill>
                <a:highlight>
                  <a:srgbClr val="FFFFFF"/>
                </a:highlight>
                <a:latin typeface="Open Sans"/>
                <a:ea typeface="Open Sans"/>
              </a:rPr>
              <a:t>After running CRUD commands like update, insert, or delete, run a </a:t>
            </a:r>
            <a:r>
              <a:rPr lang="en" sz="1550" b="0" strike="noStrike" spc="-1">
                <a:solidFill>
                  <a:srgbClr val="525C65"/>
                </a:solidFill>
                <a:highlight>
                  <a:srgbClr val="FFFFFF"/>
                </a:highlight>
                <a:latin typeface="Source Code Pro"/>
                <a:ea typeface="Source Code Pro"/>
              </a:rPr>
              <a:t>SELECT*</a:t>
            </a:r>
            <a:r>
              <a:rPr lang="en" sz="1550" b="0" strike="noStrike" spc="-1">
                <a:solidFill>
                  <a:srgbClr val="525C65"/>
                </a:solidFill>
                <a:highlight>
                  <a:srgbClr val="FFFFFF"/>
                </a:highlight>
                <a:latin typeface="Open Sans"/>
                <a:ea typeface="Open Sans"/>
              </a:rPr>
              <a:t> command on the affected table, so the reviewer can see the results of the command.</a:t>
            </a:r>
            <a:endParaRPr lang="en-US" sz="1550" b="0" strike="noStrike" spc="-1">
              <a:latin typeface="Arial"/>
            </a:endParaRPr>
          </a:p>
          <a:p>
            <a:pPr marL="241200">
              <a:lnSpc>
                <a:spcPct val="115000"/>
              </a:lnSpc>
              <a:spcAft>
                <a:spcPts val="1599"/>
              </a:spcAft>
              <a:buNone/>
              <a:tabLst>
                <a:tab pos="0" algn="l"/>
              </a:tabLst>
            </a:pPr>
            <a:endParaRPr lang="en-US" sz="155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DDL</a:t>
            </a:r>
            <a:endParaRPr lang="en-US" sz="4000" b="0" strike="noStrike" spc="-1">
              <a:latin typeface="Arial"/>
            </a:endParaRPr>
          </a:p>
        </p:txBody>
      </p:sp>
      <p:sp>
        <p:nvSpPr>
          <p:cNvPr id="154" name="TextShape 2"/>
          <p:cNvSpPr/>
          <p:nvPr/>
        </p:nvSpPr>
        <p:spPr>
          <a:xfrm>
            <a:off x="264960" y="225360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15000"/>
              </a:lnSpc>
              <a:buNone/>
              <a:tabLst>
                <a:tab pos="0" algn="l"/>
              </a:tabLst>
            </a:pPr>
            <a:r>
              <a:rPr lang="en" sz="1900" b="0" strike="noStrike" spc="-1" dirty="0">
                <a:solidFill>
                  <a:srgbClr val="595959"/>
                </a:solidFill>
                <a:latin typeface="Open Sans Light"/>
                <a:ea typeface="Open Sans Light"/>
              </a:rPr>
              <a:t>Create a DDL SQL script capable of building the database you designed in Step 2</a:t>
            </a:r>
            <a:endParaRPr lang="en-US" sz="1900" b="0" strike="noStrike" spc="-1" dirty="0">
              <a:latin typeface="Arial"/>
            </a:endParaRPr>
          </a:p>
          <a:p>
            <a:pPr marL="240665">
              <a:lnSpc>
                <a:spcPct val="100000"/>
              </a:lnSpc>
              <a:spcBef>
                <a:spcPts val="1599"/>
              </a:spcBef>
              <a:buNone/>
              <a:tabLst>
                <a:tab pos="0" algn="l"/>
              </a:tabLst>
            </a:pPr>
            <a:r>
              <a:rPr lang="en" sz="1350" b="1" strike="noStrike" spc="-1" dirty="0">
                <a:solidFill>
                  <a:srgbClr val="2E3D49"/>
                </a:solidFill>
                <a:highlight>
                  <a:srgbClr val="FFFFFF"/>
                </a:highlight>
                <a:latin typeface="Open Sans"/>
                <a:ea typeface="Open Sans"/>
              </a:rPr>
              <a:t>Hints</a:t>
            </a:r>
            <a:endParaRPr lang="en-US" sz="1350" b="0" strike="noStrike" spc="-1" dirty="0">
              <a:latin typeface="Arial"/>
            </a:endParaRPr>
          </a:p>
          <a:p>
            <a:pPr marL="240665">
              <a:lnSpc>
                <a:spcPct val="100000"/>
              </a:lnSpc>
              <a:buNone/>
              <a:tabLst>
                <a:tab pos="0" algn="l"/>
              </a:tabLst>
            </a:pPr>
            <a:r>
              <a:rPr lang="en" sz="1350" b="0" strike="noStrike" spc="-1" dirty="0">
                <a:solidFill>
                  <a:srgbClr val="525C65"/>
                </a:solidFill>
                <a:highlight>
                  <a:srgbClr val="FFFFFF"/>
                </a:highlight>
                <a:latin typeface="Open Sans"/>
                <a:ea typeface="Open Sans"/>
              </a:rPr>
              <a:t>The DDL script will be graded by running the code you submit. Please ensure your SQL code runs properly.</a:t>
            </a:r>
            <a:endParaRPr lang="en-US" sz="1350" b="0" strike="noStrike" spc="-1" dirty="0">
              <a:latin typeface="Arial"/>
            </a:endParaRPr>
          </a:p>
          <a:p>
            <a:pPr marL="240665">
              <a:lnSpc>
                <a:spcPct val="100000"/>
              </a:lnSpc>
              <a:buNone/>
              <a:tabLst>
                <a:tab pos="0" algn="l"/>
              </a:tabLst>
            </a:pPr>
            <a:endParaRPr lang="en-US" sz="1350" b="0" strike="noStrike" spc="-1">
              <a:latin typeface="Arial"/>
            </a:endParaRPr>
          </a:p>
          <a:p>
            <a:pPr marL="240665">
              <a:lnSpc>
                <a:spcPct val="100000"/>
              </a:lnSpc>
              <a:buNone/>
              <a:tabLst>
                <a:tab pos="0" algn="l"/>
              </a:tabLst>
            </a:pPr>
            <a:r>
              <a:rPr lang="en" sz="1350" b="0" strike="noStrike" spc="-1" dirty="0">
                <a:solidFill>
                  <a:srgbClr val="525C65"/>
                </a:solidFill>
                <a:highlight>
                  <a:srgbClr val="FFFFFF"/>
                </a:highlight>
                <a:latin typeface="Open Sans"/>
                <a:ea typeface="Open Sans"/>
              </a:rPr>
              <a:t>Foreign keys cannot be created on tables that do not exist yet, so it may be easier to create all tables in the database, then to go back and run modify statements on the tables to create foreign key constraints.</a:t>
            </a:r>
            <a:endParaRPr lang="en-US" sz="1350" b="0" strike="noStrike" spc="-1" dirty="0">
              <a:latin typeface="Arial"/>
            </a:endParaRPr>
          </a:p>
          <a:p>
            <a:pPr marL="457200">
              <a:lnSpc>
                <a:spcPct val="115000"/>
              </a:lnSpc>
              <a:spcBef>
                <a:spcPts val="1599"/>
              </a:spcBef>
              <a:buNone/>
              <a:tabLst>
                <a:tab pos="0" algn="l"/>
              </a:tabLst>
            </a:pPr>
            <a:endParaRPr lang="en-US" sz="1350" b="0" strike="noStrike" spc="-1">
              <a:latin typeface="Arial"/>
            </a:endParaRPr>
          </a:p>
          <a:p>
            <a:pPr marL="457200">
              <a:lnSpc>
                <a:spcPct val="115000"/>
              </a:lnSpc>
              <a:spcBef>
                <a:spcPts val="1599"/>
              </a:spcBef>
              <a:buNone/>
              <a:tabLst>
                <a:tab pos="0" algn="l"/>
              </a:tabLst>
            </a:pPr>
            <a:endParaRPr lang="en-US" sz="1350" b="0" strike="noStrike" spc="-1">
              <a:latin typeface="Arial"/>
            </a:endParaRPr>
          </a:p>
          <a:p>
            <a:pPr marL="457200">
              <a:lnSpc>
                <a:spcPct val="115000"/>
              </a:lnSpc>
              <a:spcBef>
                <a:spcPts val="1599"/>
              </a:spcBef>
              <a:spcAft>
                <a:spcPts val="1599"/>
              </a:spcAft>
              <a:buNone/>
              <a:tabLst>
                <a:tab pos="0" algn="l"/>
              </a:tabLst>
            </a:pPr>
            <a:endParaRPr lang="en-US" sz="1350" b="0" strike="noStrike" spc="-1">
              <a:latin typeface="Arial"/>
            </a:endParaRPr>
          </a:p>
        </p:txBody>
      </p:sp>
      <p:pic>
        <p:nvPicPr>
          <p:cNvPr id="2" name="Imagen 2" descr="Texto&#10;&#10;Descripción generada automáticamente">
            <a:extLst>
              <a:ext uri="{FF2B5EF4-FFF2-40B4-BE49-F238E27FC236}">
                <a16:creationId xmlns:a16="http://schemas.microsoft.com/office/drawing/2014/main" id="{05FEDF37-365F-D92E-3F81-1FC5BA731F60}"/>
              </a:ext>
            </a:extLst>
          </p:cNvPr>
          <p:cNvPicPr>
            <a:picLocks noChangeAspect="1"/>
          </p:cNvPicPr>
          <p:nvPr/>
        </p:nvPicPr>
        <p:blipFill>
          <a:blip r:embed="rId2"/>
          <a:stretch>
            <a:fillRect/>
          </a:stretch>
        </p:blipFill>
        <p:spPr>
          <a:xfrm>
            <a:off x="1769044" y="4881140"/>
            <a:ext cx="4238340" cy="50532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CRUD</a:t>
            </a:r>
            <a:endParaRPr lang="en-US" sz="4000" b="0" strike="noStrike" spc="-1">
              <a:latin typeface="Arial"/>
            </a:endParaRPr>
          </a:p>
        </p:txBody>
      </p:sp>
      <p:sp>
        <p:nvSpPr>
          <p:cNvPr id="157" name="TextShape 2"/>
          <p:cNvSpPr/>
          <p:nvPr/>
        </p:nvSpPr>
        <p:spPr>
          <a:xfrm>
            <a:off x="264960" y="215676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615">
              <a:lnSpc>
                <a:spcPct val="115000"/>
              </a:lnSpc>
              <a:spcBef>
                <a:spcPts val="1599"/>
              </a:spcBef>
              <a:buClr>
                <a:srgbClr val="595959"/>
              </a:buClr>
              <a:buFont typeface="Open Sans"/>
              <a:buChar char="●"/>
              <a:tabLst>
                <a:tab pos="0" algn="l"/>
              </a:tabLst>
            </a:pPr>
            <a:r>
              <a:rPr lang="en" sz="1900" b="1" strike="noStrike" spc="-1" dirty="0">
                <a:solidFill>
                  <a:srgbClr val="595959"/>
                </a:solidFill>
                <a:latin typeface="Open Sans"/>
                <a:ea typeface="Open Sans"/>
              </a:rPr>
              <a:t>Question 1: Return a list of employees with Job Titles and Department Names</a:t>
            </a:r>
            <a:endParaRPr lang="en-US" sz="1900" b="0" strike="noStrike" spc="-1" dirty="0">
              <a:latin typeface="Arial"/>
            </a:endParaRPr>
          </a:p>
          <a:p>
            <a:pPr>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spcAft>
                <a:spcPts val="1599"/>
              </a:spcAft>
              <a:buNone/>
              <a:tabLst>
                <a:tab pos="0" algn="l"/>
              </a:tabLst>
            </a:pPr>
            <a:endParaRPr lang="en-US" sz="1200" b="0" strike="noStrike" spc="-1">
              <a:latin typeface="Arial"/>
            </a:endParaRPr>
          </a:p>
        </p:txBody>
      </p:sp>
      <p:pic>
        <p:nvPicPr>
          <p:cNvPr id="2" name="Imagen 2">
            <a:extLst>
              <a:ext uri="{FF2B5EF4-FFF2-40B4-BE49-F238E27FC236}">
                <a16:creationId xmlns:a16="http://schemas.microsoft.com/office/drawing/2014/main" id="{10BF7AD1-A5A9-4ADD-BE05-CB0AE910BA9C}"/>
              </a:ext>
            </a:extLst>
          </p:cNvPr>
          <p:cNvPicPr>
            <a:picLocks noChangeAspect="1"/>
          </p:cNvPicPr>
          <p:nvPr/>
        </p:nvPicPr>
        <p:blipFill>
          <a:blip r:embed="rId2"/>
          <a:stretch>
            <a:fillRect/>
          </a:stretch>
        </p:blipFill>
        <p:spPr>
          <a:xfrm>
            <a:off x="1414603" y="3239850"/>
            <a:ext cx="4947223" cy="63115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CRUD</a:t>
            </a:r>
            <a:endParaRPr lang="en-US" sz="4000" b="0" strike="noStrike" spc="-1">
              <a:latin typeface="Arial"/>
            </a:endParaRPr>
          </a:p>
        </p:txBody>
      </p:sp>
      <p:sp>
        <p:nvSpPr>
          <p:cNvPr id="160" name="TextShape 2"/>
          <p:cNvSpPr/>
          <p:nvPr/>
        </p:nvSpPr>
        <p:spPr>
          <a:xfrm>
            <a:off x="264960" y="211788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615">
              <a:lnSpc>
                <a:spcPct val="115000"/>
              </a:lnSpc>
              <a:spcBef>
                <a:spcPts val="1599"/>
              </a:spcBef>
              <a:buClr>
                <a:srgbClr val="595959"/>
              </a:buClr>
              <a:buFont typeface="Open Sans"/>
              <a:buChar char="●"/>
              <a:tabLst>
                <a:tab pos="0" algn="l"/>
              </a:tabLst>
            </a:pPr>
            <a:r>
              <a:rPr lang="en" sz="1900" b="1" strike="noStrike" spc="-1" dirty="0">
                <a:solidFill>
                  <a:srgbClr val="595959"/>
                </a:solidFill>
                <a:latin typeface="Open Sans"/>
                <a:ea typeface="Open Sans"/>
              </a:rPr>
              <a:t>Question 2: Insert Web Programmer as a new job title</a:t>
            </a:r>
            <a:endParaRPr lang="en-US" sz="1900" b="0" strike="noStrike" spc="-1" dirty="0">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spcAft>
                <a:spcPts val="1599"/>
              </a:spcAft>
              <a:buNone/>
              <a:tabLst>
                <a:tab pos="0" algn="l"/>
              </a:tabLst>
            </a:pPr>
            <a:endParaRPr lang="en-US" sz="1200" b="0" strike="noStrike" spc="-1">
              <a:latin typeface="Arial"/>
            </a:endParaRPr>
          </a:p>
        </p:txBody>
      </p:sp>
      <p:pic>
        <p:nvPicPr>
          <p:cNvPr id="2" name="Imagen 2">
            <a:extLst>
              <a:ext uri="{FF2B5EF4-FFF2-40B4-BE49-F238E27FC236}">
                <a16:creationId xmlns:a16="http://schemas.microsoft.com/office/drawing/2014/main" id="{1AF35851-3E68-DC91-2E4D-817D643A28C2}"/>
              </a:ext>
            </a:extLst>
          </p:cNvPr>
          <p:cNvPicPr>
            <a:picLocks noChangeAspect="1"/>
          </p:cNvPicPr>
          <p:nvPr/>
        </p:nvPicPr>
        <p:blipFill>
          <a:blip r:embed="rId2"/>
          <a:stretch>
            <a:fillRect/>
          </a:stretch>
        </p:blipFill>
        <p:spPr>
          <a:xfrm>
            <a:off x="465205" y="3007088"/>
            <a:ext cx="6846018" cy="622038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CRUD</a:t>
            </a:r>
            <a:endParaRPr lang="en-US" sz="4000" b="0" strike="noStrike" spc="-1">
              <a:latin typeface="Arial"/>
            </a:endParaRPr>
          </a:p>
        </p:txBody>
      </p:sp>
      <p:sp>
        <p:nvSpPr>
          <p:cNvPr id="163" name="TextShape 2"/>
          <p:cNvSpPr/>
          <p:nvPr/>
        </p:nvSpPr>
        <p:spPr>
          <a:xfrm>
            <a:off x="264960" y="211788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615">
              <a:lnSpc>
                <a:spcPct val="115000"/>
              </a:lnSpc>
              <a:spcBef>
                <a:spcPts val="1599"/>
              </a:spcBef>
              <a:buClr>
                <a:srgbClr val="595959"/>
              </a:buClr>
              <a:buFont typeface="Open Sans"/>
              <a:buChar char="●"/>
              <a:tabLst>
                <a:tab pos="0" algn="l"/>
              </a:tabLst>
            </a:pPr>
            <a:r>
              <a:rPr lang="en" sz="1900" b="1" strike="noStrike" spc="-1" dirty="0">
                <a:solidFill>
                  <a:srgbClr val="595959"/>
                </a:solidFill>
                <a:latin typeface="Open Sans"/>
                <a:ea typeface="Open Sans"/>
              </a:rPr>
              <a:t>Question 3: Correct the job title from web programmer to web developer</a:t>
            </a:r>
            <a:endParaRPr lang="en-US" sz="1900" b="0" strike="noStrike" spc="-1" dirty="0">
              <a:latin typeface="Arial"/>
            </a:endParaRPr>
          </a:p>
          <a:p>
            <a:pPr>
              <a:lnSpc>
                <a:spcPct val="115000"/>
              </a:lnSpc>
              <a:spcBef>
                <a:spcPts val="1599"/>
              </a:spcBef>
              <a:tabLst>
                <a:tab pos="0" algn="l"/>
              </a:tabLst>
            </a:pPr>
            <a:endParaRPr lang="en-US" sz="1200" b="0" strike="noStrike" spc="-1">
              <a:solidFill>
                <a:srgbClr val="000000"/>
              </a:solidFill>
              <a:latin typeface="Arial"/>
              <a:ea typeface="Open Sans"/>
            </a:endParaRPr>
          </a:p>
          <a:p>
            <a:pPr>
              <a:lnSpc>
                <a:spcPct val="115000"/>
              </a:lnSpc>
              <a:spcBef>
                <a:spcPts val="1599"/>
              </a:spcBef>
              <a:buNone/>
              <a:tabLst>
                <a:tab pos="0" algn="l"/>
              </a:tabLst>
            </a:pPr>
            <a:endParaRPr lang="en-US" sz="1200" b="0" strike="noStrike" spc="-1">
              <a:latin typeface="Arial"/>
            </a:endParaRPr>
          </a:p>
          <a:p>
            <a:pPr>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spcAft>
                <a:spcPts val="1599"/>
              </a:spcAft>
              <a:buNone/>
              <a:tabLst>
                <a:tab pos="0" algn="l"/>
              </a:tabLst>
            </a:pPr>
            <a:endParaRPr lang="en-US" sz="1200" b="0" strike="noStrike" spc="-1">
              <a:latin typeface="Arial"/>
            </a:endParaRPr>
          </a:p>
        </p:txBody>
      </p:sp>
      <p:pic>
        <p:nvPicPr>
          <p:cNvPr id="2" name="Imagen 2" descr="Tabla&#10;&#10;Descripción generada automáticamente">
            <a:extLst>
              <a:ext uri="{FF2B5EF4-FFF2-40B4-BE49-F238E27FC236}">
                <a16:creationId xmlns:a16="http://schemas.microsoft.com/office/drawing/2014/main" id="{0C2FA709-C406-C02F-D33C-A76FF689746D}"/>
              </a:ext>
            </a:extLst>
          </p:cNvPr>
          <p:cNvPicPr>
            <a:picLocks noChangeAspect="1"/>
          </p:cNvPicPr>
          <p:nvPr/>
        </p:nvPicPr>
        <p:blipFill>
          <a:blip r:embed="rId2"/>
          <a:stretch>
            <a:fillRect/>
          </a:stretch>
        </p:blipFill>
        <p:spPr>
          <a:xfrm>
            <a:off x="617109" y="3341861"/>
            <a:ext cx="6529552" cy="6044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Business Scenario</a:t>
            </a:r>
            <a:endParaRPr lang="en-US" sz="4000" b="0" strike="noStrike" spc="-1">
              <a:latin typeface="Arial"/>
            </a:endParaRPr>
          </a:p>
        </p:txBody>
      </p:sp>
      <p:sp>
        <p:nvSpPr>
          <p:cNvPr id="123" name="TextShape 2"/>
          <p:cNvSpPr/>
          <p:nvPr/>
        </p:nvSpPr>
        <p:spPr>
          <a:xfrm>
            <a:off x="264960" y="2253600"/>
            <a:ext cx="7241400" cy="6238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70000"/>
              </a:lnSpc>
              <a:buNone/>
              <a:tabLst>
                <a:tab pos="0" algn="l"/>
              </a:tabLst>
            </a:pPr>
            <a:r>
              <a:rPr lang="en" sz="1350" b="1" strike="noStrike" spc="-1">
                <a:solidFill>
                  <a:srgbClr val="2E3D49"/>
                </a:solidFill>
                <a:highlight>
                  <a:srgbClr val="FFFFFF"/>
                </a:highlight>
                <a:latin typeface="Open Sans"/>
                <a:ea typeface="Open Sans"/>
              </a:rPr>
              <a:t>  </a:t>
            </a:r>
            <a:r>
              <a:rPr lang="en" sz="1500" b="1" strike="noStrike" spc="-1">
                <a:solidFill>
                  <a:srgbClr val="2E3D49"/>
                </a:solidFill>
                <a:highlight>
                  <a:srgbClr val="FFFFFF"/>
                </a:highlight>
                <a:latin typeface="Open Sans"/>
                <a:ea typeface="Open Sans"/>
              </a:rPr>
              <a:t>   Business requirement</a:t>
            </a:r>
            <a:endParaRPr lang="en-US" sz="1500" b="0" strike="noStrike" spc="-1">
              <a:latin typeface="Arial"/>
            </a:endParaRPr>
          </a:p>
          <a:p>
            <a:pPr marL="241200">
              <a:lnSpc>
                <a:spcPct val="170000"/>
              </a:lnSpc>
              <a:spcBef>
                <a:spcPts val="400"/>
              </a:spcBef>
              <a:buNone/>
              <a:tabLst>
                <a:tab pos="0" algn="l"/>
              </a:tabLst>
            </a:pPr>
            <a:r>
              <a:rPr lang="en" sz="1300" b="0" strike="noStrike" spc="-1">
                <a:solidFill>
                  <a:srgbClr val="525C65"/>
                </a:solidFill>
                <a:highlight>
                  <a:srgbClr val="FFFFFF"/>
                </a:highlight>
                <a:latin typeface="Open Sans"/>
                <a:ea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lang="en-US" sz="1300" b="0" strike="noStrike" spc="-1">
              <a:latin typeface="Arial"/>
            </a:endParaRPr>
          </a:p>
          <a:p>
            <a:pPr marL="241200">
              <a:lnSpc>
                <a:spcPct val="170000"/>
              </a:lnSpc>
              <a:buNone/>
              <a:tabLst>
                <a:tab pos="0" algn="l"/>
              </a:tabLst>
            </a:pPr>
            <a:endParaRPr lang="en-US" sz="1300" b="0" strike="noStrike" spc="-1">
              <a:latin typeface="Arial"/>
            </a:endParaRPr>
          </a:p>
          <a:p>
            <a:pPr marL="241200">
              <a:lnSpc>
                <a:spcPct val="170000"/>
              </a:lnSpc>
              <a:buNone/>
              <a:tabLst>
                <a:tab pos="0" algn="l"/>
              </a:tabLst>
            </a:pPr>
            <a:r>
              <a:rPr lang="en" sz="1300" b="0" strike="noStrike" spc="-1">
                <a:solidFill>
                  <a:srgbClr val="525C65"/>
                </a:solidFill>
                <a:highlight>
                  <a:srgbClr val="FFFFFF"/>
                </a:highlight>
                <a:latin typeface="Open Sans"/>
                <a:ea typeface="Open Sans"/>
              </a:rPr>
              <a:t>As such, the HR department has tasked you, as the new data architect, to design and build a database capable of managing their employee information.</a:t>
            </a:r>
            <a:endParaRPr lang="en-US" sz="1300" b="0" strike="noStrike" spc="-1">
              <a:latin typeface="Arial"/>
            </a:endParaRPr>
          </a:p>
          <a:p>
            <a:pPr marL="241200">
              <a:lnSpc>
                <a:spcPct val="170000"/>
              </a:lnSpc>
              <a:buNone/>
              <a:tabLst>
                <a:tab pos="0" algn="l"/>
              </a:tabLst>
            </a:pPr>
            <a:endParaRPr lang="en-US" sz="1300" b="0" strike="noStrike" spc="-1">
              <a:latin typeface="Arial"/>
            </a:endParaRPr>
          </a:p>
          <a:p>
            <a:pPr marL="241200">
              <a:lnSpc>
                <a:spcPct val="170000"/>
              </a:lnSpc>
              <a:buNone/>
              <a:tabLst>
                <a:tab pos="0" algn="l"/>
              </a:tabLst>
            </a:pPr>
            <a:r>
              <a:rPr lang="en" sz="1500" b="1" strike="noStrike" spc="-1">
                <a:solidFill>
                  <a:srgbClr val="2E3D49"/>
                </a:solidFill>
                <a:highlight>
                  <a:srgbClr val="FFFFFF"/>
                </a:highlight>
                <a:latin typeface="Open Sans"/>
                <a:ea typeface="Open Sans"/>
              </a:rPr>
              <a:t>Dataset</a:t>
            </a:r>
            <a:endParaRPr lang="en-US" sz="1500" b="0" strike="noStrike" spc="-1">
              <a:latin typeface="Arial"/>
            </a:endParaRPr>
          </a:p>
          <a:p>
            <a:pPr marL="241200">
              <a:lnSpc>
                <a:spcPct val="170000"/>
              </a:lnSpc>
              <a:buNone/>
              <a:tabLst>
                <a:tab pos="0" algn="l"/>
              </a:tabLst>
            </a:pPr>
            <a:r>
              <a:rPr lang="en" sz="1300" b="0" strike="noStrike" spc="-1">
                <a:solidFill>
                  <a:srgbClr val="525C65"/>
                </a:solidFill>
                <a:highlight>
                  <a:srgbClr val="FFFFFF"/>
                </a:highlight>
                <a:latin typeface="Open Sans"/>
                <a:ea typeface="Open Sans"/>
              </a:rPr>
              <a:t>The </a:t>
            </a:r>
            <a:r>
              <a:rPr lang="en" sz="1300" b="0" u="sng" strike="noStrike" spc="-1">
                <a:solidFill>
                  <a:srgbClr val="0097A7"/>
                </a:solidFill>
                <a:highlight>
                  <a:srgbClr val="FFFFFF"/>
                </a:highlight>
                <a:uFillTx/>
                <a:latin typeface="Open Sans"/>
                <a:ea typeface="Open Sans"/>
                <a:hlinkClick r:id="rId2"/>
              </a:rPr>
              <a:t>HR dataset</a:t>
            </a:r>
            <a:r>
              <a:rPr lang="en" sz="1300" b="0" strike="noStrike" spc="-1">
                <a:solidFill>
                  <a:srgbClr val="525C65"/>
                </a:solidFill>
                <a:highlight>
                  <a:srgbClr val="FFFFFF"/>
                </a:highlight>
                <a:latin typeface="Open Sans"/>
                <a:ea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lang="en-US" sz="1300" b="0" strike="noStrike" spc="-1">
              <a:latin typeface="Arial"/>
            </a:endParaRPr>
          </a:p>
          <a:p>
            <a:pPr marL="241200">
              <a:lnSpc>
                <a:spcPct val="170000"/>
              </a:lnSpc>
              <a:buNone/>
              <a:tabLst>
                <a:tab pos="0" algn="l"/>
              </a:tabLst>
            </a:pPr>
            <a:endParaRPr lang="en-US" sz="1300" b="0" strike="noStrike" spc="-1">
              <a:latin typeface="Arial"/>
            </a:endParaRPr>
          </a:p>
          <a:p>
            <a:pPr marL="241200">
              <a:lnSpc>
                <a:spcPct val="170000"/>
              </a:lnSpc>
              <a:buNone/>
              <a:tabLst>
                <a:tab pos="0" algn="l"/>
              </a:tabLst>
            </a:pPr>
            <a:r>
              <a:rPr lang="en" sz="1500" b="1" strike="noStrike" spc="-1">
                <a:solidFill>
                  <a:srgbClr val="2E3D49"/>
                </a:solidFill>
                <a:highlight>
                  <a:srgbClr val="FFFFFF"/>
                </a:highlight>
                <a:latin typeface="Open Sans"/>
                <a:ea typeface="Open Sans"/>
              </a:rPr>
              <a:t>IT Department Best Practices</a:t>
            </a:r>
            <a:endParaRPr lang="en-US" sz="1500" b="0" strike="noStrike" spc="-1">
              <a:latin typeface="Arial"/>
            </a:endParaRPr>
          </a:p>
          <a:p>
            <a:pPr marL="241200">
              <a:lnSpc>
                <a:spcPct val="170000"/>
              </a:lnSpc>
              <a:buNone/>
              <a:tabLst>
                <a:tab pos="0" algn="l"/>
              </a:tabLst>
            </a:pPr>
            <a:r>
              <a:rPr lang="en" sz="1300" b="0" strike="noStrike" spc="-1">
                <a:solidFill>
                  <a:srgbClr val="525C65"/>
                </a:solidFill>
                <a:highlight>
                  <a:srgbClr val="FFFFFF"/>
                </a:highlight>
                <a:latin typeface="Open Sans"/>
                <a:ea typeface="Open Sans"/>
              </a:rPr>
              <a:t>The IT Department has certain Best Practices policies for databases you should follow, as detailed in the </a:t>
            </a:r>
            <a:r>
              <a:rPr lang="en" sz="1300" b="0" u="sng" strike="noStrike" spc="-1">
                <a:solidFill>
                  <a:srgbClr val="0097A7"/>
                </a:solidFill>
                <a:highlight>
                  <a:srgbClr val="FFFFFF"/>
                </a:highlight>
                <a:uFillTx/>
                <a:latin typeface="Open Sans"/>
                <a:ea typeface="Open Sans"/>
                <a:hlinkClick r:id="rId3"/>
              </a:rPr>
              <a:t>Best Practices document</a:t>
            </a:r>
            <a:r>
              <a:rPr lang="en" sz="1300" b="0" strike="noStrike" spc="-1">
                <a:solidFill>
                  <a:srgbClr val="525C65"/>
                </a:solidFill>
                <a:highlight>
                  <a:srgbClr val="FFFFFF"/>
                </a:highlight>
                <a:latin typeface="Open Sans"/>
                <a:ea typeface="Open Sans"/>
              </a:rPr>
              <a:t>.</a:t>
            </a:r>
            <a:endParaRPr lang="en-US" sz="1300" b="0" strike="noStrike" spc="-1">
              <a:latin typeface="Arial"/>
            </a:endParaRPr>
          </a:p>
          <a:p>
            <a:pPr marL="241200">
              <a:lnSpc>
                <a:spcPct val="115000"/>
              </a:lnSpc>
              <a:spcAft>
                <a:spcPts val="1599"/>
              </a:spcAft>
              <a:buNone/>
              <a:tabLst>
                <a:tab pos="0" algn="l"/>
              </a:tabLst>
            </a:pPr>
            <a:endParaRPr lang="en-US" sz="13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CRUD</a:t>
            </a:r>
            <a:endParaRPr lang="en-US" sz="4000" b="0" strike="noStrike" spc="-1">
              <a:latin typeface="Arial"/>
            </a:endParaRPr>
          </a:p>
        </p:txBody>
      </p:sp>
      <p:sp>
        <p:nvSpPr>
          <p:cNvPr id="166" name="TextShape 2"/>
          <p:cNvSpPr/>
          <p:nvPr/>
        </p:nvSpPr>
        <p:spPr>
          <a:xfrm>
            <a:off x="264960" y="211788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615">
              <a:lnSpc>
                <a:spcPct val="115000"/>
              </a:lnSpc>
              <a:spcBef>
                <a:spcPts val="1599"/>
              </a:spcBef>
              <a:buClr>
                <a:srgbClr val="595959"/>
              </a:buClr>
              <a:buFont typeface="Open Sans"/>
              <a:buChar char="●"/>
              <a:tabLst>
                <a:tab pos="0" algn="l"/>
              </a:tabLst>
            </a:pPr>
            <a:r>
              <a:rPr lang="en" sz="1900" b="1" strike="noStrike" spc="-1" dirty="0">
                <a:solidFill>
                  <a:srgbClr val="595959"/>
                </a:solidFill>
                <a:latin typeface="Open Sans"/>
                <a:ea typeface="Open Sans"/>
              </a:rPr>
              <a:t>Question 4: Delete the job title Web Developer from the database</a:t>
            </a:r>
            <a:endParaRPr lang="en-US" sz="1900" b="0" strike="noStrike" spc="-1" dirty="0">
              <a:latin typeface="Arial"/>
            </a:endParaRPr>
          </a:p>
          <a:p>
            <a:pPr>
              <a:lnSpc>
                <a:spcPct val="115000"/>
              </a:lnSpc>
              <a:spcBef>
                <a:spcPts val="1599"/>
              </a:spcBef>
              <a:tabLst>
                <a:tab pos="0" algn="l"/>
              </a:tabLst>
            </a:pPr>
            <a:endParaRPr lang="en-US" sz="1200" b="0" strike="noStrike" spc="-1">
              <a:latin typeface="Arial"/>
            </a:endParaRPr>
          </a:p>
          <a:p>
            <a:pPr>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spcAft>
                <a:spcPts val="1599"/>
              </a:spcAft>
              <a:buNone/>
              <a:tabLst>
                <a:tab pos="0" algn="l"/>
              </a:tabLst>
            </a:pPr>
            <a:endParaRPr lang="en-US" sz="1200" b="0" strike="noStrike" spc="-1">
              <a:latin typeface="Arial"/>
            </a:endParaRPr>
          </a:p>
        </p:txBody>
      </p:sp>
      <p:pic>
        <p:nvPicPr>
          <p:cNvPr id="2" name="Imagen 2" descr="Interfaz de usuario gráfica, Tabla&#10;&#10;Descripción generada automáticamente">
            <a:extLst>
              <a:ext uri="{FF2B5EF4-FFF2-40B4-BE49-F238E27FC236}">
                <a16:creationId xmlns:a16="http://schemas.microsoft.com/office/drawing/2014/main" id="{39BC9D9C-B766-430A-A578-F79A2D7FA102}"/>
              </a:ext>
            </a:extLst>
          </p:cNvPr>
          <p:cNvPicPr>
            <a:picLocks noChangeAspect="1"/>
          </p:cNvPicPr>
          <p:nvPr/>
        </p:nvPicPr>
        <p:blipFill>
          <a:blip r:embed="rId2"/>
          <a:stretch>
            <a:fillRect/>
          </a:stretch>
        </p:blipFill>
        <p:spPr>
          <a:xfrm>
            <a:off x="427228" y="3216019"/>
            <a:ext cx="6921971" cy="647307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CRUD</a:t>
            </a:r>
            <a:endParaRPr lang="en-US" sz="4000" b="0" strike="noStrike" spc="-1">
              <a:latin typeface="Arial"/>
            </a:endParaRPr>
          </a:p>
        </p:txBody>
      </p:sp>
      <p:sp>
        <p:nvSpPr>
          <p:cNvPr id="169" name="TextShape 2"/>
          <p:cNvSpPr/>
          <p:nvPr/>
        </p:nvSpPr>
        <p:spPr>
          <a:xfrm>
            <a:off x="264960" y="211788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615">
              <a:lnSpc>
                <a:spcPct val="115000"/>
              </a:lnSpc>
              <a:spcBef>
                <a:spcPts val="1599"/>
              </a:spcBef>
              <a:buClr>
                <a:srgbClr val="595959"/>
              </a:buClr>
              <a:buFont typeface="Open Sans"/>
              <a:buChar char="●"/>
              <a:tabLst>
                <a:tab pos="0" algn="l"/>
              </a:tabLst>
            </a:pPr>
            <a:r>
              <a:rPr lang="en" sz="1900" b="1" strike="noStrike" spc="-1" dirty="0">
                <a:solidFill>
                  <a:srgbClr val="595959"/>
                </a:solidFill>
                <a:latin typeface="Open Sans"/>
                <a:ea typeface="Open Sans"/>
              </a:rPr>
              <a:t>Question 5: How many employees are in each department?</a:t>
            </a:r>
            <a:endParaRPr lang="en-US" sz="1900" b="0" strike="noStrike" spc="-1" dirty="0">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spcAft>
                <a:spcPts val="1599"/>
              </a:spcAft>
              <a:buNone/>
              <a:tabLst>
                <a:tab pos="0" algn="l"/>
              </a:tabLst>
            </a:pPr>
            <a:endParaRPr lang="en-US" sz="1200" b="0" strike="noStrike" spc="-1">
              <a:latin typeface="Arial"/>
            </a:endParaRPr>
          </a:p>
        </p:txBody>
      </p:sp>
      <p:pic>
        <p:nvPicPr>
          <p:cNvPr id="2" name="Imagen 2" descr="Imagen que contiene Texto&#10;&#10;Descripción generada automáticamente">
            <a:extLst>
              <a:ext uri="{FF2B5EF4-FFF2-40B4-BE49-F238E27FC236}">
                <a16:creationId xmlns:a16="http://schemas.microsoft.com/office/drawing/2014/main" id="{3CABD53F-59C7-F49D-E7FF-6BA13F338C34}"/>
              </a:ext>
            </a:extLst>
          </p:cNvPr>
          <p:cNvPicPr>
            <a:picLocks noChangeAspect="1"/>
          </p:cNvPicPr>
          <p:nvPr/>
        </p:nvPicPr>
        <p:blipFill>
          <a:blip r:embed="rId2"/>
          <a:stretch>
            <a:fillRect/>
          </a:stretch>
        </p:blipFill>
        <p:spPr>
          <a:xfrm>
            <a:off x="325960" y="2934291"/>
            <a:ext cx="7124508" cy="71250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CRUD</a:t>
            </a:r>
            <a:endParaRPr lang="en-US" sz="4000" b="0" strike="noStrike" spc="-1">
              <a:latin typeface="Arial"/>
            </a:endParaRPr>
          </a:p>
        </p:txBody>
      </p:sp>
      <p:sp>
        <p:nvSpPr>
          <p:cNvPr id="172" name="TextShape 2"/>
          <p:cNvSpPr/>
          <p:nvPr/>
        </p:nvSpPr>
        <p:spPr>
          <a:xfrm>
            <a:off x="264960" y="211788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615">
              <a:lnSpc>
                <a:spcPct val="115000"/>
              </a:lnSpc>
              <a:spcBef>
                <a:spcPts val="1599"/>
              </a:spcBef>
              <a:buClr>
                <a:srgbClr val="595959"/>
              </a:buClr>
              <a:buFont typeface="Open Sans"/>
              <a:buChar char="●"/>
              <a:tabLst>
                <a:tab pos="0" algn="l"/>
              </a:tabLst>
            </a:pPr>
            <a:r>
              <a:rPr lang="en" sz="1900" b="1" strike="noStrike" spc="-1" dirty="0">
                <a:solidFill>
                  <a:srgbClr val="595959"/>
                </a:solidFill>
                <a:latin typeface="Open Sans"/>
                <a:ea typeface="Open Sans"/>
              </a:rPr>
              <a:t>Question 6: Write a query that returns current and past jobs (include employee name, job title, department, manager name, start and end date for position) for employee Toni Lembeck.</a:t>
            </a:r>
            <a:endParaRPr lang="en-US" sz="1900" b="0" strike="noStrike" spc="-1" dirty="0">
              <a:latin typeface="Arial"/>
            </a:endParaRPr>
          </a:p>
          <a:p>
            <a:pPr>
              <a:lnSpc>
                <a:spcPct val="115000"/>
              </a:lnSpc>
              <a:spcBef>
                <a:spcPts val="1599"/>
              </a:spcBef>
              <a:buNone/>
              <a:tabLst>
                <a:tab pos="0" algn="l"/>
              </a:tabLst>
            </a:pPr>
            <a:endParaRPr lang="en-US" sz="1200" b="0" strike="noStrike" spc="-1">
              <a:latin typeface="Arial"/>
            </a:endParaRPr>
          </a:p>
          <a:p>
            <a:pPr>
              <a:lnSpc>
                <a:spcPct val="115000"/>
              </a:lnSpc>
              <a:spcBef>
                <a:spcPts val="1599"/>
              </a:spcBef>
              <a:buNone/>
              <a:tabLst>
                <a:tab pos="0" algn="l"/>
              </a:tabLst>
            </a:pPr>
            <a:endParaRPr lang="en-US" sz="1200" b="0" strike="noStrike" spc="-1">
              <a:latin typeface="Arial"/>
            </a:endParaRPr>
          </a:p>
          <a:p>
            <a:pPr>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buNone/>
              <a:tabLst>
                <a:tab pos="0" algn="l"/>
              </a:tabLst>
            </a:pPr>
            <a:endParaRPr lang="en-US" sz="1200" b="0" strike="noStrike" spc="-1">
              <a:latin typeface="Arial"/>
            </a:endParaRPr>
          </a:p>
          <a:p>
            <a:pPr marL="457200">
              <a:lnSpc>
                <a:spcPct val="115000"/>
              </a:lnSpc>
              <a:spcBef>
                <a:spcPts val="1599"/>
              </a:spcBef>
              <a:spcAft>
                <a:spcPts val="1599"/>
              </a:spcAft>
              <a:buNone/>
              <a:tabLst>
                <a:tab pos="0" algn="l"/>
              </a:tabLst>
            </a:pPr>
            <a:endParaRPr lang="en-US" sz="1200" b="0" strike="noStrike" spc="-1">
              <a:latin typeface="Arial"/>
            </a:endParaRPr>
          </a:p>
        </p:txBody>
      </p:sp>
      <p:pic>
        <p:nvPicPr>
          <p:cNvPr id="2" name="Imagen 2" descr="Tabla&#10;&#10;Descripción generada automáticamente">
            <a:extLst>
              <a:ext uri="{FF2B5EF4-FFF2-40B4-BE49-F238E27FC236}">
                <a16:creationId xmlns:a16="http://schemas.microsoft.com/office/drawing/2014/main" id="{AD592883-715E-ECC4-48FF-4F6F424281AE}"/>
              </a:ext>
            </a:extLst>
          </p:cNvPr>
          <p:cNvPicPr>
            <a:picLocks noChangeAspect="1"/>
          </p:cNvPicPr>
          <p:nvPr/>
        </p:nvPicPr>
        <p:blipFill>
          <a:blip r:embed="rId2"/>
          <a:stretch>
            <a:fillRect/>
          </a:stretch>
        </p:blipFill>
        <p:spPr>
          <a:xfrm>
            <a:off x="414571" y="4284242"/>
            <a:ext cx="6947288" cy="503249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CRUD</a:t>
            </a:r>
            <a:endParaRPr lang="en-US" sz="4000" b="0" strike="noStrike" spc="-1">
              <a:latin typeface="Arial"/>
            </a:endParaRPr>
          </a:p>
        </p:txBody>
      </p:sp>
      <p:sp>
        <p:nvSpPr>
          <p:cNvPr id="175" name="TextShape 2"/>
          <p:cNvSpPr/>
          <p:nvPr/>
        </p:nvSpPr>
        <p:spPr>
          <a:xfrm>
            <a:off x="264960" y="225360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615">
              <a:lnSpc>
                <a:spcPct val="115000"/>
              </a:lnSpc>
              <a:buClr>
                <a:srgbClr val="595959"/>
              </a:buClr>
              <a:buFont typeface="Open Sans"/>
              <a:buChar char="●"/>
            </a:pPr>
            <a:r>
              <a:rPr lang="en" sz="1900" b="1" strike="noStrike" spc="-1" dirty="0">
                <a:solidFill>
                  <a:srgbClr val="595959"/>
                </a:solidFill>
                <a:latin typeface="Open Sans"/>
                <a:ea typeface="Open Sans"/>
              </a:rPr>
              <a:t>Question 7: Describe how you would apply table security to restrict access to employee salaries using an SQL server.</a:t>
            </a:r>
            <a:endParaRPr lang="en-US" sz="1900" b="0" strike="noStrike" spc="-1" dirty="0">
              <a:latin typeface="Arial"/>
            </a:endParaRPr>
          </a:p>
          <a:p>
            <a:pPr>
              <a:lnSpc>
                <a:spcPct val="115000"/>
              </a:lnSpc>
              <a:spcBef>
                <a:spcPts val="1599"/>
              </a:spcBef>
              <a:tabLst>
                <a:tab pos="0" algn="l"/>
              </a:tabLst>
            </a:pPr>
            <a:r>
              <a:rPr lang="en" sz="1900" spc="-1" dirty="0">
                <a:latin typeface="Open Sans"/>
                <a:ea typeface="Open Sans"/>
              </a:rPr>
              <a:t>If users are granted SELECT privileges on all tables, I would then REVOKE SELECT privileges on the </a:t>
            </a:r>
            <a:r>
              <a:rPr lang="en" sz="1900" i="1" spc="-1" dirty="0">
                <a:latin typeface="Open Sans"/>
                <a:ea typeface="Open Sans"/>
              </a:rPr>
              <a:t>salaries</a:t>
            </a:r>
            <a:r>
              <a:rPr lang="en" sz="1900" spc="-1" dirty="0">
                <a:latin typeface="Open Sans"/>
                <a:ea typeface="Open Sans"/>
              </a:rPr>
              <a:t> table for every employee not listed as manager or HR.</a:t>
            </a:r>
            <a:endParaRPr lang="en" sz="1900" strike="noStrike" spc="-1" dirty="0">
              <a:latin typeface="Open Sans"/>
              <a:ea typeface="Open Sans"/>
            </a:endParaRPr>
          </a:p>
          <a:p>
            <a:pPr>
              <a:lnSpc>
                <a:spcPct val="114999"/>
              </a:lnSpc>
              <a:spcBef>
                <a:spcPts val="1599"/>
              </a:spcBef>
              <a:tabLst>
                <a:tab pos="0" algn="l"/>
              </a:tabLst>
            </a:pPr>
            <a:r>
              <a:rPr lang="en" sz="1900" spc="-1" dirty="0">
                <a:latin typeface="Open Sans"/>
                <a:ea typeface="Open Sans"/>
              </a:rPr>
              <a:t>On the other hand if each SELECT is granted </a:t>
            </a:r>
            <a:r>
              <a:rPr lang="en" sz="1900" spc="-1" dirty="0">
                <a:ea typeface="+mn-lt"/>
                <a:cs typeface="+mn-lt"/>
              </a:rPr>
              <a:t>individually </a:t>
            </a:r>
            <a:r>
              <a:rPr lang="en" sz="1900" spc="-1" dirty="0">
                <a:latin typeface="Open Sans"/>
                <a:ea typeface="Open Sans"/>
              </a:rPr>
              <a:t>for each table in the database, then I would skip the </a:t>
            </a:r>
            <a:r>
              <a:rPr lang="en" sz="1900" i="1" spc="-1" dirty="0">
                <a:latin typeface="Open Sans"/>
                <a:ea typeface="Open Sans"/>
              </a:rPr>
              <a:t>salaries </a:t>
            </a:r>
            <a:r>
              <a:rPr lang="en" sz="1900" spc="-1" dirty="0">
                <a:latin typeface="Open Sans"/>
                <a:ea typeface="Open Sans"/>
              </a:rPr>
              <a:t>table for a regular employee.</a:t>
            </a:r>
            <a:endParaRPr lang="en" sz="1900" b="0" strike="noStrike" spc="-1" dirty="0">
              <a:latin typeface="Open Sans"/>
              <a:ea typeface="Open Sans"/>
            </a:endParaRPr>
          </a:p>
          <a:p>
            <a:pPr marL="457200">
              <a:lnSpc>
                <a:spcPct val="115000"/>
              </a:lnSpc>
              <a:spcBef>
                <a:spcPts val="1599"/>
              </a:spcBef>
              <a:buNone/>
              <a:tabLst>
                <a:tab pos="0" algn="l"/>
              </a:tabLst>
            </a:pPr>
            <a:endParaRPr lang="en-US" sz="1900" b="0" strike="noStrike" spc="-1">
              <a:latin typeface="Arial"/>
            </a:endParaRPr>
          </a:p>
          <a:p>
            <a:pPr marL="457200">
              <a:lnSpc>
                <a:spcPct val="115000"/>
              </a:lnSpc>
              <a:spcBef>
                <a:spcPts val="1599"/>
              </a:spcBef>
              <a:buNone/>
              <a:tabLst>
                <a:tab pos="0" algn="l"/>
              </a:tabLst>
            </a:pPr>
            <a:endParaRPr lang="en-US" sz="1900" b="0" strike="noStrike" spc="-1">
              <a:latin typeface="Arial"/>
            </a:endParaRPr>
          </a:p>
          <a:p>
            <a:pPr marL="457200">
              <a:lnSpc>
                <a:spcPct val="115000"/>
              </a:lnSpc>
              <a:spcBef>
                <a:spcPts val="1599"/>
              </a:spcBef>
              <a:buNone/>
              <a:tabLst>
                <a:tab pos="0" algn="l"/>
              </a:tabLst>
            </a:pPr>
            <a:endParaRPr lang="en-US" sz="1900" b="0" strike="noStrike" spc="-1">
              <a:latin typeface="Arial"/>
            </a:endParaRPr>
          </a:p>
          <a:p>
            <a:pPr marL="457200">
              <a:lnSpc>
                <a:spcPct val="115000"/>
              </a:lnSpc>
              <a:spcBef>
                <a:spcPts val="1599"/>
              </a:spcBef>
              <a:spcAft>
                <a:spcPts val="1599"/>
              </a:spcAft>
              <a:buNone/>
              <a:tabLst>
                <a:tab pos="0" algn="l"/>
              </a:tabLst>
            </a:pPr>
            <a:endParaRPr lang="en-US" sz="19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24" name="CustomShape 1"/>
          <p:cNvSpPr/>
          <p:nvPr/>
        </p:nvSpPr>
        <p:spPr>
          <a:xfrm>
            <a:off x="3582720" y="3663000"/>
            <a:ext cx="606240" cy="73440"/>
          </a:xfrm>
          <a:prstGeom prst="rect">
            <a:avLst/>
          </a:prstGeom>
          <a:solidFill>
            <a:srgbClr val="02B4E5"/>
          </a:solidFill>
          <a:ln w="0">
            <a:noFill/>
          </a:ln>
        </p:spPr>
        <p:style>
          <a:lnRef idx="0">
            <a:scrgbClr r="0" g="0" b="0"/>
          </a:lnRef>
          <a:fillRef idx="0">
            <a:scrgbClr r="0" g="0" b="0"/>
          </a:fillRef>
          <a:effectRef idx="0">
            <a:scrgbClr r="0" g="0" b="0"/>
          </a:effectRef>
          <a:fontRef idx="minor"/>
        </p:style>
      </p:sp>
      <p:sp>
        <p:nvSpPr>
          <p:cNvPr id="125" name="CustomShape 2"/>
          <p:cNvSpPr/>
          <p:nvPr/>
        </p:nvSpPr>
        <p:spPr>
          <a:xfrm>
            <a:off x="3582720" y="3663000"/>
            <a:ext cx="606240" cy="7344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126" name="CustomShape 3"/>
          <p:cNvSpPr/>
          <p:nvPr/>
        </p:nvSpPr>
        <p:spPr>
          <a:xfrm>
            <a:off x="1807200" y="4003560"/>
            <a:ext cx="4156920" cy="245880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1</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Data Architecture Foundations</a:t>
            </a:r>
            <a:endParaRPr lang="en-US" sz="3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Step 1: Data Architecture Foundations</a:t>
            </a:r>
            <a:endParaRPr lang="en-US" sz="4000" b="0" strike="noStrike" spc="-1">
              <a:latin typeface="Arial"/>
            </a:endParaRPr>
          </a:p>
        </p:txBody>
      </p:sp>
      <p:sp>
        <p:nvSpPr>
          <p:cNvPr id="128" name="TextShape 2"/>
          <p:cNvSpPr/>
          <p:nvPr/>
        </p:nvSpPr>
        <p:spPr>
          <a:xfrm>
            <a:off x="264960" y="2253600"/>
            <a:ext cx="7241400" cy="75333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15000"/>
              </a:lnSpc>
              <a:buNone/>
              <a:tabLst>
                <a:tab pos="0" algn="l"/>
              </a:tabLst>
            </a:pPr>
            <a:endParaRPr lang="en-US" sz="1800" b="0" strike="noStrike" spc="-1">
              <a:latin typeface="Arial"/>
            </a:endParaRPr>
          </a:p>
          <a:p>
            <a:pPr>
              <a:lnSpc>
                <a:spcPct val="170000"/>
              </a:lnSpc>
              <a:buNone/>
              <a:tabLst>
                <a:tab pos="0" algn="l"/>
              </a:tabLst>
            </a:pPr>
            <a:r>
              <a:rPr lang="en" sz="1000" b="0" strike="noStrike" spc="-1">
                <a:solidFill>
                  <a:srgbClr val="525C65"/>
                </a:solidFill>
                <a:highlight>
                  <a:srgbClr val="FFFFFF"/>
                </a:highlight>
                <a:latin typeface="Open Sans"/>
                <a:ea typeface="Open Sans"/>
              </a:rPr>
              <a:t>Hi,</a:t>
            </a:r>
            <a:endParaRPr lang="en-US" sz="1000" b="0" strike="noStrike" spc="-1">
              <a:latin typeface="Arial"/>
            </a:endParaRPr>
          </a:p>
          <a:p>
            <a:pPr>
              <a:lnSpc>
                <a:spcPct val="170000"/>
              </a:lnSpc>
              <a:spcBef>
                <a:spcPts val="1100"/>
              </a:spcBef>
              <a:buNone/>
              <a:tabLst>
                <a:tab pos="0" algn="l"/>
              </a:tabLst>
            </a:pPr>
            <a:r>
              <a:rPr lang="en" sz="1000" b="0" strike="noStrike" spc="-1">
                <a:solidFill>
                  <a:srgbClr val="525C65"/>
                </a:solidFill>
                <a:highlight>
                  <a:srgbClr val="FFFFFF"/>
                </a:highlight>
                <a:latin typeface="Open Sans"/>
                <a:ea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lang="en-US" sz="1000" b="0" strike="noStrike" spc="-1">
              <a:latin typeface="Arial"/>
            </a:endParaRPr>
          </a:p>
          <a:p>
            <a:pPr>
              <a:lnSpc>
                <a:spcPct val="170000"/>
              </a:lnSpc>
              <a:spcBef>
                <a:spcPts val="1100"/>
              </a:spcBef>
              <a:buNone/>
              <a:tabLst>
                <a:tab pos="0" algn="l"/>
              </a:tabLst>
            </a:pPr>
            <a:r>
              <a:rPr lang="en" sz="1000" b="0" strike="noStrike" spc="-1">
                <a:solidFill>
                  <a:srgbClr val="525C65"/>
                </a:solidFill>
                <a:highlight>
                  <a:srgbClr val="FFFFFF"/>
                </a:highlight>
                <a:latin typeface="Open Sans"/>
                <a:ea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lang="en-US" sz="1000" b="0" strike="noStrike" spc="-1">
              <a:latin typeface="Arial"/>
            </a:endParaRPr>
          </a:p>
          <a:p>
            <a:pPr>
              <a:lnSpc>
                <a:spcPct val="170000"/>
              </a:lnSpc>
              <a:spcBef>
                <a:spcPts val="1100"/>
              </a:spcBef>
              <a:buNone/>
              <a:tabLst>
                <a:tab pos="0" algn="l"/>
              </a:tabLst>
            </a:pPr>
            <a:r>
              <a:rPr lang="en" sz="1000" b="0" strike="noStrike" spc="-1">
                <a:solidFill>
                  <a:srgbClr val="525C65"/>
                </a:solidFill>
                <a:highlight>
                  <a:srgbClr val="FFFFFF"/>
                </a:highlight>
                <a:latin typeface="Open Sans"/>
                <a:ea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able to access the database. I just don't want them having access to salary information. That needs to be restricted to HR and management level employees only.</a:t>
            </a:r>
            <a:endParaRPr lang="en-US" sz="1000" b="0" strike="noStrike" spc="-1">
              <a:latin typeface="Arial"/>
            </a:endParaRPr>
          </a:p>
          <a:p>
            <a:pPr>
              <a:lnSpc>
                <a:spcPct val="170000"/>
              </a:lnSpc>
              <a:spcBef>
                <a:spcPts val="1100"/>
              </a:spcBef>
              <a:buNone/>
              <a:tabLst>
                <a:tab pos="0" algn="l"/>
              </a:tabLst>
            </a:pPr>
            <a:r>
              <a:rPr lang="en" sz="1000" b="0" strike="noStrike" spc="-1">
                <a:solidFill>
                  <a:srgbClr val="525C65"/>
                </a:solidFill>
                <a:highlight>
                  <a:srgbClr val="FFFFFF"/>
                </a:highlight>
                <a:latin typeface="Open Sans"/>
                <a:ea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lang="en-US" sz="1000" b="0" strike="noStrike" spc="-1">
              <a:latin typeface="Arial"/>
            </a:endParaRPr>
          </a:p>
          <a:p>
            <a:pPr>
              <a:lnSpc>
                <a:spcPct val="170000"/>
              </a:lnSpc>
              <a:spcBef>
                <a:spcPts val="1100"/>
              </a:spcBef>
              <a:buNone/>
              <a:tabLst>
                <a:tab pos="0" algn="l"/>
              </a:tabLst>
            </a:pPr>
            <a:r>
              <a:rPr lang="en" sz="1000" b="0" strike="noStrike" spc="-1">
                <a:solidFill>
                  <a:srgbClr val="525C65"/>
                </a:solidFill>
                <a:highlight>
                  <a:srgbClr val="FFFFFF"/>
                </a:highlight>
                <a:latin typeface="Open Sans"/>
                <a:ea typeface="Open Sans"/>
              </a:rPr>
              <a:t>I am looking forward to working with you and seeing what kind of database you design for us.</a:t>
            </a:r>
            <a:endParaRPr lang="en-US" sz="1000" b="0" strike="noStrike" spc="-1">
              <a:latin typeface="Arial"/>
            </a:endParaRPr>
          </a:p>
          <a:p>
            <a:pPr>
              <a:lnSpc>
                <a:spcPct val="170000"/>
              </a:lnSpc>
              <a:spcBef>
                <a:spcPts val="1100"/>
              </a:spcBef>
              <a:buNone/>
              <a:tabLst>
                <a:tab pos="0" algn="l"/>
              </a:tabLst>
            </a:pPr>
            <a:r>
              <a:rPr lang="en" sz="1000" b="0" strike="noStrike" spc="-1">
                <a:solidFill>
                  <a:srgbClr val="525C65"/>
                </a:solidFill>
                <a:highlight>
                  <a:srgbClr val="FFFFFF"/>
                </a:highlight>
                <a:latin typeface="Open Sans"/>
                <a:ea typeface="Open Sans"/>
              </a:rPr>
              <a:t>Thanks,</a:t>
            </a:r>
            <a:endParaRPr lang="en-US" sz="1000" b="0" strike="noStrike" spc="-1">
              <a:latin typeface="Arial"/>
            </a:endParaRPr>
          </a:p>
          <a:p>
            <a:pPr>
              <a:lnSpc>
                <a:spcPct val="115000"/>
              </a:lnSpc>
              <a:buNone/>
              <a:tabLst>
                <a:tab pos="0" algn="l"/>
              </a:tabLst>
            </a:pPr>
            <a:r>
              <a:rPr lang="en" sz="1000" b="0" strike="noStrike" spc="-1">
                <a:solidFill>
                  <a:srgbClr val="525C65"/>
                </a:solidFill>
                <a:highlight>
                  <a:srgbClr val="FFFFFF"/>
                </a:highlight>
                <a:latin typeface="Open Sans"/>
                <a:ea typeface="Open Sans"/>
              </a:rPr>
              <a:t>Sarah Collins</a:t>
            </a:r>
            <a:endParaRPr lang="en-US" sz="1000" b="0" strike="noStrike" spc="-1">
              <a:latin typeface="Arial"/>
            </a:endParaRPr>
          </a:p>
          <a:p>
            <a:pPr>
              <a:lnSpc>
                <a:spcPct val="115000"/>
              </a:lnSpc>
              <a:buNone/>
              <a:tabLst>
                <a:tab pos="0" algn="l"/>
              </a:tabLst>
            </a:pPr>
            <a:r>
              <a:rPr lang="en" sz="1000" b="0" strike="noStrike" spc="-1">
                <a:solidFill>
                  <a:srgbClr val="525C65"/>
                </a:solidFill>
                <a:highlight>
                  <a:srgbClr val="FFFFFF"/>
                </a:highlight>
                <a:latin typeface="Open Sans"/>
                <a:ea typeface="Open Sans"/>
              </a:rPr>
              <a:t>Head of HR</a:t>
            </a:r>
            <a:endParaRPr lang="en-US" sz="1000" b="0" strike="noStrike" spc="-1">
              <a:latin typeface="Arial"/>
            </a:endParaRPr>
          </a:p>
          <a:p>
            <a:pPr>
              <a:lnSpc>
                <a:spcPct val="170000"/>
              </a:lnSpc>
              <a:buNone/>
              <a:tabLst>
                <a:tab pos="0" algn="l"/>
              </a:tabLst>
            </a:pPr>
            <a:endParaRPr lang="en-US" sz="1000" b="0" strike="noStrike" spc="-1">
              <a:latin typeface="Arial"/>
            </a:endParaRPr>
          </a:p>
          <a:p>
            <a:pPr>
              <a:lnSpc>
                <a:spcPct val="115000"/>
              </a:lnSpc>
              <a:spcBef>
                <a:spcPts val="1100"/>
              </a:spcBef>
              <a:spcAft>
                <a:spcPts val="1599"/>
              </a:spcAft>
              <a:buNone/>
              <a:tabLst>
                <a:tab pos="0" algn="l"/>
              </a:tabLst>
            </a:pPr>
            <a:endParaRPr lang="en-US" sz="1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Data Architect Business Requirement</a:t>
            </a:r>
            <a:endParaRPr lang="en-US" sz="4000" b="0" strike="noStrike" spc="-1">
              <a:latin typeface="Arial"/>
            </a:endParaRPr>
          </a:p>
        </p:txBody>
      </p:sp>
      <p:sp>
        <p:nvSpPr>
          <p:cNvPr id="130" name="TextShape 2"/>
          <p:cNvSpPr/>
          <p:nvPr/>
        </p:nvSpPr>
        <p:spPr>
          <a:xfrm>
            <a:off x="264960" y="225360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840">
              <a:lnSpc>
                <a:spcPct val="100000"/>
              </a:lnSpc>
              <a:buClr>
                <a:srgbClr val="595959"/>
              </a:buClr>
              <a:buFont typeface="Open Sans"/>
              <a:buChar char="●"/>
            </a:pPr>
            <a:r>
              <a:rPr lang="en" sz="1900" b="1" strike="noStrike" spc="-1">
                <a:solidFill>
                  <a:srgbClr val="595959"/>
                </a:solidFill>
                <a:latin typeface="Open Sans"/>
                <a:ea typeface="Open Sans"/>
              </a:rPr>
              <a:t>Purpose of the new database</a:t>
            </a:r>
            <a:endParaRPr lang="en-US" sz="19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Because of the increase in size of the company, there are concerns about data integrity and data security of shared Excel spreadsheet.</a:t>
            </a:r>
            <a:endParaRPr lang="en-US" sz="1700" b="0" strike="noStrike" spc="-1">
              <a:latin typeface="Arial"/>
            </a:endParaRPr>
          </a:p>
          <a:p>
            <a:pPr marL="457200">
              <a:lnSpc>
                <a:spcPct val="100000"/>
              </a:lnSpc>
              <a:buNone/>
              <a:tabLst>
                <a:tab pos="0" algn="l"/>
              </a:tabLst>
            </a:pPr>
            <a:endParaRPr lang="en-US" sz="1700" b="0" strike="noStrike" spc="-1">
              <a:latin typeface="Arial"/>
            </a:endParaRPr>
          </a:p>
          <a:p>
            <a:pPr marL="457200" indent="-348840">
              <a:lnSpc>
                <a:spcPct val="115000"/>
              </a:lnSpc>
              <a:buClr>
                <a:srgbClr val="595959"/>
              </a:buClr>
              <a:buFont typeface="Open Sans"/>
              <a:buChar char="●"/>
              <a:tabLst>
                <a:tab pos="0" algn="l"/>
              </a:tabLst>
            </a:pPr>
            <a:r>
              <a:rPr lang="en" sz="1900" b="1" strike="noStrike" spc="-1">
                <a:solidFill>
                  <a:srgbClr val="595959"/>
                </a:solidFill>
                <a:latin typeface="Open Sans"/>
                <a:ea typeface="Open Sans"/>
              </a:rPr>
              <a:t>Data to be stored</a:t>
            </a:r>
            <a:endParaRPr lang="en-US" sz="19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The following data is to be stored in the database:</a:t>
            </a:r>
            <a:endParaRPr lang="en-US" sz="17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EMP_ID, EMP_NM, EMAIL</a:t>
            </a:r>
            <a:br/>
            <a:r>
              <a:rPr lang="en" sz="1700" b="0" strike="noStrike" spc="-1">
                <a:solidFill>
                  <a:srgbClr val="595959"/>
                </a:solidFill>
                <a:latin typeface="Open Sans Light"/>
                <a:ea typeface="Open Sans Light"/>
              </a:rPr>
              <a:t>HIRE_DT, JOB_TITLE, SALARY</a:t>
            </a:r>
            <a:br/>
            <a:r>
              <a:rPr lang="en" sz="1700" b="0" strike="noStrike" spc="-1">
                <a:solidFill>
                  <a:srgbClr val="595959"/>
                </a:solidFill>
                <a:latin typeface="Open Sans Light"/>
                <a:ea typeface="Open Sans Light"/>
              </a:rPr>
              <a:t>DEPARTMENT, MANAGER</a:t>
            </a:r>
            <a:br/>
            <a:r>
              <a:rPr lang="en" sz="1700" b="0" strike="noStrike" spc="-1">
                <a:solidFill>
                  <a:srgbClr val="595959"/>
                </a:solidFill>
                <a:latin typeface="Open Sans Light"/>
                <a:ea typeface="Open Sans Light"/>
              </a:rPr>
              <a:t>START_DT, END_DT</a:t>
            </a:r>
            <a:br/>
            <a:r>
              <a:rPr lang="en" sz="1700" b="0" strike="noStrike" spc="-1">
                <a:solidFill>
                  <a:srgbClr val="595959"/>
                </a:solidFill>
                <a:latin typeface="Open Sans Light"/>
                <a:ea typeface="Open Sans Light"/>
              </a:rPr>
              <a:t>LOCATION, ADDRESS, CITY</a:t>
            </a:r>
            <a:br/>
            <a:r>
              <a:rPr lang="en" sz="1700" b="0" strike="noStrike" spc="-1">
                <a:solidFill>
                  <a:srgbClr val="595959"/>
                </a:solidFill>
                <a:latin typeface="Open Sans Light"/>
                <a:ea typeface="Open Sans Light"/>
              </a:rPr>
              <a:t>STATE, EDUCATION LEVEL</a:t>
            </a:r>
            <a:endParaRPr lang="en-US" sz="1700" b="0" strike="noStrike" spc="-1">
              <a:latin typeface="Arial"/>
            </a:endParaRPr>
          </a:p>
          <a:p>
            <a:pPr marL="457200" indent="-348840">
              <a:lnSpc>
                <a:spcPct val="115000"/>
              </a:lnSpc>
              <a:spcBef>
                <a:spcPts val="1599"/>
              </a:spcBef>
              <a:buClr>
                <a:srgbClr val="595959"/>
              </a:buClr>
              <a:buFont typeface="Open Sans"/>
              <a:buChar char="●"/>
              <a:tabLst>
                <a:tab pos="0" algn="l"/>
              </a:tabLst>
            </a:pPr>
            <a:r>
              <a:rPr lang="en" sz="1900" b="1" strike="noStrike" spc="-1">
                <a:solidFill>
                  <a:srgbClr val="595959"/>
                </a:solidFill>
                <a:latin typeface="Open Sans"/>
                <a:ea typeface="Open Sans"/>
              </a:rPr>
              <a:t>Who will own/manage data</a:t>
            </a:r>
            <a:endParaRPr lang="en-US" sz="19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The department that owns the data is HR</a:t>
            </a:r>
            <a:endParaRPr lang="en-US" sz="1700" b="0" strike="noStrike" spc="-1">
              <a:latin typeface="Arial"/>
            </a:endParaRPr>
          </a:p>
          <a:p>
            <a:pPr marL="457200" indent="-348840">
              <a:lnSpc>
                <a:spcPct val="115000"/>
              </a:lnSpc>
              <a:spcBef>
                <a:spcPts val="1599"/>
              </a:spcBef>
              <a:buClr>
                <a:srgbClr val="595959"/>
              </a:buClr>
              <a:buFont typeface="Open Sans"/>
              <a:buChar char="●"/>
              <a:tabLst>
                <a:tab pos="0" algn="l"/>
              </a:tabLst>
            </a:pPr>
            <a:r>
              <a:rPr lang="en" sz="1900" b="1" strike="noStrike" spc="-1">
                <a:solidFill>
                  <a:srgbClr val="595959"/>
                </a:solidFill>
                <a:latin typeface="Open Sans"/>
                <a:ea typeface="Open Sans"/>
              </a:rPr>
              <a:t>Who will have access to database</a:t>
            </a:r>
            <a:endParaRPr lang="en-US" sz="19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Employees: read only, salary data hidden</a:t>
            </a:r>
            <a:endParaRPr lang="en-US" sz="17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Managers: write, salary data not hidden</a:t>
            </a:r>
            <a:endParaRPr lang="en-US" sz="17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HR employees: write, salary data not hidden</a:t>
            </a:r>
            <a:endParaRPr lang="en-US" sz="1700" b="0" strike="noStrike" spc="-1">
              <a:latin typeface="Arial"/>
            </a:endParaRPr>
          </a:p>
          <a:p>
            <a:pPr marL="457200">
              <a:lnSpc>
                <a:spcPct val="115000"/>
              </a:lnSpc>
              <a:spcBef>
                <a:spcPts val="1599"/>
              </a:spcBef>
              <a:spcAft>
                <a:spcPts val="1599"/>
              </a:spcAft>
              <a:buNone/>
              <a:tabLst>
                <a:tab pos="0" algn="l"/>
              </a:tabLst>
            </a:pPr>
            <a:endParaRPr lang="en-US" sz="17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Data Architect Business Requirement</a:t>
            </a:r>
            <a:endParaRPr lang="en-US" sz="4000" b="0" strike="noStrike" spc="-1">
              <a:latin typeface="Arial"/>
            </a:endParaRPr>
          </a:p>
        </p:txBody>
      </p:sp>
      <p:sp>
        <p:nvSpPr>
          <p:cNvPr id="132" name="TextShape 2"/>
          <p:cNvSpPr/>
          <p:nvPr/>
        </p:nvSpPr>
        <p:spPr>
          <a:xfrm>
            <a:off x="264960" y="225360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840">
              <a:lnSpc>
                <a:spcPct val="115000"/>
              </a:lnSpc>
              <a:buClr>
                <a:srgbClr val="595959"/>
              </a:buClr>
              <a:buFont typeface="Open Sans"/>
              <a:buChar char="●"/>
            </a:pPr>
            <a:r>
              <a:rPr lang="en" sz="1900" b="1" strike="noStrike" spc="-1">
                <a:solidFill>
                  <a:srgbClr val="595959"/>
                </a:solidFill>
                <a:latin typeface="Open Sans"/>
                <a:ea typeface="Open Sans"/>
              </a:rPr>
              <a:t>Estimated size of database</a:t>
            </a:r>
            <a:endParaRPr lang="en-US" sz="19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For the next 5 years the database is estimated to have about 500 rows</a:t>
            </a:r>
            <a:endParaRPr lang="en-US" sz="1700" b="0" strike="noStrike" spc="-1">
              <a:latin typeface="Arial"/>
            </a:endParaRPr>
          </a:p>
          <a:p>
            <a:pPr marL="457200">
              <a:lnSpc>
                <a:spcPct val="115000"/>
              </a:lnSpc>
              <a:buNone/>
              <a:tabLst>
                <a:tab pos="0" algn="l"/>
              </a:tabLst>
            </a:pPr>
            <a:endParaRPr lang="en-US" sz="1700" b="0" strike="noStrike" spc="-1">
              <a:latin typeface="Arial"/>
            </a:endParaRPr>
          </a:p>
          <a:p>
            <a:pPr marL="457200" indent="-348840">
              <a:lnSpc>
                <a:spcPct val="115000"/>
              </a:lnSpc>
              <a:spcBef>
                <a:spcPts val="1599"/>
              </a:spcBef>
              <a:buClr>
                <a:srgbClr val="595959"/>
              </a:buClr>
              <a:buFont typeface="Open Sans"/>
              <a:buChar char="●"/>
              <a:tabLst>
                <a:tab pos="0" algn="l"/>
              </a:tabLst>
            </a:pPr>
            <a:r>
              <a:rPr lang="en" sz="1900" b="1" strike="noStrike" spc="-1">
                <a:solidFill>
                  <a:srgbClr val="595959"/>
                </a:solidFill>
                <a:latin typeface="Open Sans"/>
                <a:ea typeface="Open Sans"/>
              </a:rPr>
              <a:t>Estimated annual growth</a:t>
            </a:r>
            <a:endParaRPr lang="en-US" sz="19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20 %</a:t>
            </a:r>
            <a:endParaRPr lang="en-US" sz="1700" b="0" strike="noStrike" spc="-1">
              <a:latin typeface="Arial"/>
            </a:endParaRPr>
          </a:p>
          <a:p>
            <a:pPr marL="457200">
              <a:lnSpc>
                <a:spcPct val="115000"/>
              </a:lnSpc>
              <a:buNone/>
              <a:tabLst>
                <a:tab pos="0" algn="l"/>
              </a:tabLst>
            </a:pPr>
            <a:endParaRPr lang="en-US" sz="1700" b="0" strike="noStrike" spc="-1">
              <a:latin typeface="Arial"/>
            </a:endParaRPr>
          </a:p>
          <a:p>
            <a:pPr marL="457200" indent="-348840">
              <a:lnSpc>
                <a:spcPct val="115000"/>
              </a:lnSpc>
              <a:spcBef>
                <a:spcPts val="1599"/>
              </a:spcBef>
              <a:buClr>
                <a:srgbClr val="595959"/>
              </a:buClr>
              <a:buFont typeface="Open Sans"/>
              <a:buChar char="●"/>
              <a:tabLst>
                <a:tab pos="0" algn="l"/>
              </a:tabLst>
            </a:pPr>
            <a:r>
              <a:rPr lang="en" sz="1900" b="1" strike="noStrike" spc="-1">
                <a:solidFill>
                  <a:srgbClr val="595959"/>
                </a:solidFill>
                <a:latin typeface="Open Sans"/>
                <a:ea typeface="Open Sans"/>
              </a:rPr>
              <a:t>Is any of the data sensitive/restricted</a:t>
            </a:r>
            <a:endParaRPr lang="en-US" sz="19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Salary data is to be restricted</a:t>
            </a:r>
            <a:endParaRPr lang="en-US" sz="1700" b="0" strike="noStrike" spc="-1">
              <a:latin typeface="Arial"/>
            </a:endParaRPr>
          </a:p>
          <a:p>
            <a:pPr marL="457200">
              <a:lnSpc>
                <a:spcPct val="115000"/>
              </a:lnSpc>
              <a:buNone/>
              <a:tabLst>
                <a:tab pos="0" algn="l"/>
              </a:tabLst>
            </a:pPr>
            <a:endParaRPr lang="en-US" sz="1700" b="0" strike="noStrike" spc="-1">
              <a:latin typeface="Arial"/>
            </a:endParaRPr>
          </a:p>
          <a:p>
            <a:pPr marL="457200" indent="-348840">
              <a:lnSpc>
                <a:spcPct val="115000"/>
              </a:lnSpc>
              <a:spcBef>
                <a:spcPts val="1599"/>
              </a:spcBef>
              <a:buClr>
                <a:srgbClr val="595959"/>
              </a:buClr>
              <a:buFont typeface="Open Sans"/>
              <a:buChar char="●"/>
              <a:tabLst>
                <a:tab pos="0" algn="l"/>
              </a:tabLst>
            </a:pPr>
            <a:r>
              <a:rPr lang="en" sz="1900" b="1" strike="noStrike" spc="-1">
                <a:solidFill>
                  <a:srgbClr val="595959"/>
                </a:solidFill>
                <a:latin typeface="Open Sans"/>
                <a:ea typeface="Open Sans"/>
              </a:rPr>
              <a:t>Data retention and backup requirements</a:t>
            </a:r>
            <a:endParaRPr lang="en-US" sz="19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Federal regulations require to maintain data for at least 7 years.</a:t>
            </a:r>
            <a:endParaRPr lang="en-US" sz="1700" b="0" strike="noStrike" spc="-1">
              <a:latin typeface="Arial"/>
            </a:endParaRPr>
          </a:p>
          <a:p>
            <a:pPr marL="457200">
              <a:lnSpc>
                <a:spcPct val="100000"/>
              </a:lnSpc>
              <a:spcBef>
                <a:spcPts val="1599"/>
              </a:spcBef>
              <a:buNone/>
              <a:tabLst>
                <a:tab pos="0" algn="l"/>
              </a:tabLst>
            </a:pPr>
            <a:r>
              <a:rPr lang="en" sz="1700" b="0" strike="noStrike" spc="-1">
                <a:solidFill>
                  <a:srgbClr val="595959"/>
                </a:solidFill>
                <a:latin typeface="Open Sans Light"/>
                <a:ea typeface="Open Sans Light"/>
              </a:rPr>
              <a:t>This is considered business critical data, thus, it should be backed up properly</a:t>
            </a:r>
            <a:endParaRPr lang="en-US" sz="1700" b="0" strike="noStrike" spc="-1">
              <a:latin typeface="Arial"/>
            </a:endParaRPr>
          </a:p>
          <a:p>
            <a:pPr marL="457200">
              <a:lnSpc>
                <a:spcPct val="100000"/>
              </a:lnSpc>
              <a:buNone/>
              <a:tabLst>
                <a:tab pos="0" algn="l"/>
              </a:tabLst>
            </a:pPr>
            <a:endParaRPr lang="en-US" sz="1700" b="0" strike="noStrike" spc="-1">
              <a:latin typeface="Arial"/>
            </a:endParaRPr>
          </a:p>
          <a:p>
            <a:pPr marL="457200">
              <a:lnSpc>
                <a:spcPct val="100000"/>
              </a:lnSpc>
              <a:buNone/>
              <a:tabLst>
                <a:tab pos="0" algn="l"/>
              </a:tabLst>
            </a:pPr>
            <a:endParaRPr lang="en-US" sz="17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Data Architect Technical Requirement</a:t>
            </a:r>
            <a:endParaRPr lang="en-US" sz="4000" b="0" strike="noStrike" spc="-1">
              <a:latin typeface="Arial"/>
            </a:endParaRPr>
          </a:p>
        </p:txBody>
      </p:sp>
      <p:sp>
        <p:nvSpPr>
          <p:cNvPr id="134" name="TextShape 2"/>
          <p:cNvSpPr/>
          <p:nvPr/>
        </p:nvSpPr>
        <p:spPr>
          <a:xfrm>
            <a:off x="264960" y="225360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615">
              <a:lnSpc>
                <a:spcPct val="115000"/>
              </a:lnSpc>
              <a:buClr>
                <a:srgbClr val="595959"/>
              </a:buClr>
              <a:buFont typeface="Open Sans"/>
              <a:buChar char="●"/>
            </a:pPr>
            <a:r>
              <a:rPr lang="en" sz="1900" b="1" strike="noStrike" spc="-1" dirty="0">
                <a:solidFill>
                  <a:srgbClr val="595959"/>
                </a:solidFill>
                <a:latin typeface="Open Sans"/>
                <a:ea typeface="Open Sans"/>
              </a:rPr>
              <a:t>Justification for the new database</a:t>
            </a:r>
            <a:endParaRPr lang="en-US" sz="1900" b="0" strike="noStrike" spc="-1" dirty="0">
              <a:latin typeface="Arial"/>
            </a:endParaRPr>
          </a:p>
          <a:p>
            <a:pPr marL="457200">
              <a:lnSpc>
                <a:spcPct val="100000"/>
              </a:lnSpc>
              <a:spcBef>
                <a:spcPts val="1599"/>
              </a:spcBef>
              <a:buNone/>
              <a:tabLst>
                <a:tab pos="0" algn="l"/>
              </a:tabLst>
            </a:pPr>
            <a:r>
              <a:rPr lang="en" sz="1700" b="0" strike="noStrike" spc="-1" dirty="0">
                <a:solidFill>
                  <a:srgbClr val="595959"/>
                </a:solidFill>
                <a:latin typeface="Open Sans Light"/>
                <a:ea typeface="Open Sans Light"/>
              </a:rPr>
              <a:t>Data integrity of an Excel file that has no control of the types used in each cell.</a:t>
            </a:r>
            <a:endParaRPr lang="en-US" sz="1700" b="0" strike="noStrike" spc="-1" dirty="0">
              <a:latin typeface="Arial"/>
            </a:endParaRPr>
          </a:p>
          <a:p>
            <a:pPr marL="457200">
              <a:lnSpc>
                <a:spcPct val="100000"/>
              </a:lnSpc>
              <a:spcBef>
                <a:spcPts val="1599"/>
              </a:spcBef>
              <a:buNone/>
              <a:tabLst>
                <a:tab pos="0" algn="l"/>
              </a:tabLst>
            </a:pPr>
            <a:r>
              <a:rPr lang="en" sz="1700" b="0" strike="noStrike" spc="-1" dirty="0">
                <a:solidFill>
                  <a:srgbClr val="595959"/>
                </a:solidFill>
                <a:latin typeface="Open Sans Light"/>
                <a:ea typeface="Open Sans Light"/>
              </a:rPr>
              <a:t>Scale of the data in the following years</a:t>
            </a:r>
            <a:endParaRPr lang="en-US" sz="1700" b="0" strike="noStrike" spc="-1" dirty="0">
              <a:latin typeface="Arial"/>
            </a:endParaRPr>
          </a:p>
          <a:p>
            <a:pPr marL="457200">
              <a:lnSpc>
                <a:spcPct val="115000"/>
              </a:lnSpc>
              <a:buNone/>
              <a:tabLst>
                <a:tab pos="0" algn="l"/>
              </a:tabLst>
            </a:pPr>
            <a:endParaRPr lang="en-US" sz="1700" b="0" strike="noStrike" spc="-1">
              <a:latin typeface="Arial"/>
            </a:endParaRPr>
          </a:p>
          <a:p>
            <a:pPr marL="457200" indent="-348615">
              <a:lnSpc>
                <a:spcPct val="115000"/>
              </a:lnSpc>
              <a:spcBef>
                <a:spcPts val="1599"/>
              </a:spcBef>
              <a:buClr>
                <a:srgbClr val="595959"/>
              </a:buClr>
              <a:buFont typeface="Open Sans"/>
              <a:buChar char="●"/>
              <a:tabLst>
                <a:tab pos="0" algn="l"/>
              </a:tabLst>
            </a:pPr>
            <a:r>
              <a:rPr lang="en" sz="1900" b="1" strike="noStrike" spc="-1" dirty="0">
                <a:solidFill>
                  <a:srgbClr val="595959"/>
                </a:solidFill>
                <a:latin typeface="Open Sans"/>
                <a:ea typeface="Open Sans"/>
              </a:rPr>
              <a:t>Database objects</a:t>
            </a:r>
            <a:endParaRPr lang="en-US" sz="1900" b="0" strike="noStrike" spc="-1" dirty="0">
              <a:latin typeface="Arial"/>
            </a:endParaRPr>
          </a:p>
          <a:p>
            <a:pPr marL="457200">
              <a:spcBef>
                <a:spcPts val="1599"/>
              </a:spcBef>
              <a:tabLst>
                <a:tab pos="0" algn="l"/>
              </a:tabLst>
            </a:pPr>
            <a:r>
              <a:rPr lang="en" sz="1700" spc="-1" dirty="0">
                <a:solidFill>
                  <a:srgbClr val="595959"/>
                </a:solidFill>
                <a:latin typeface="Open Sans Light"/>
                <a:ea typeface="Open Sans Light"/>
              </a:rPr>
              <a:t>salaries, employees, locations, managers, </a:t>
            </a:r>
            <a:r>
              <a:rPr lang="en" sz="1700" spc="-1" dirty="0" err="1">
                <a:solidFill>
                  <a:srgbClr val="595959"/>
                </a:solidFill>
                <a:latin typeface="Open Sans Light"/>
                <a:ea typeface="Open Sans Light"/>
              </a:rPr>
              <a:t>education_levels</a:t>
            </a:r>
            <a:r>
              <a:rPr lang="en" sz="1700" spc="-1" dirty="0">
                <a:solidFill>
                  <a:srgbClr val="595959"/>
                </a:solidFill>
                <a:latin typeface="Open Sans Light"/>
                <a:ea typeface="Open Sans Light"/>
              </a:rPr>
              <a:t>, </a:t>
            </a:r>
            <a:r>
              <a:rPr lang="en" sz="1700" spc="-1" dirty="0" err="1">
                <a:solidFill>
                  <a:srgbClr val="595959"/>
                </a:solidFill>
                <a:latin typeface="Open Sans Light"/>
                <a:ea typeface="Open Sans Light"/>
              </a:rPr>
              <a:t>job_titles</a:t>
            </a:r>
            <a:r>
              <a:rPr lang="en" sz="1700" spc="-1" dirty="0">
                <a:solidFill>
                  <a:srgbClr val="595959"/>
                </a:solidFill>
                <a:latin typeface="Open Sans Light"/>
                <a:ea typeface="Open Sans Light"/>
              </a:rPr>
              <a:t>, departments, locations</a:t>
            </a:r>
          </a:p>
          <a:p>
            <a:pPr marL="457200">
              <a:lnSpc>
                <a:spcPct val="100000"/>
              </a:lnSpc>
              <a:spcBef>
                <a:spcPts val="1599"/>
              </a:spcBef>
              <a:buNone/>
              <a:tabLst>
                <a:tab pos="0" algn="l"/>
              </a:tabLst>
            </a:pPr>
            <a:endParaRPr lang="en" sz="1700" b="0" strike="noStrike" spc="-1" dirty="0">
              <a:solidFill>
                <a:srgbClr val="595959"/>
              </a:solidFill>
              <a:latin typeface="Open Sans Light"/>
              <a:ea typeface="Open Sans Light"/>
            </a:endParaRPr>
          </a:p>
          <a:p>
            <a:pPr marL="457200">
              <a:lnSpc>
                <a:spcPct val="115000"/>
              </a:lnSpc>
              <a:buNone/>
              <a:tabLst>
                <a:tab pos="0" algn="l"/>
              </a:tabLst>
            </a:pPr>
            <a:endParaRPr lang="en-US" sz="1700" b="0" strike="noStrike" spc="-1">
              <a:latin typeface="Arial"/>
            </a:endParaRPr>
          </a:p>
          <a:p>
            <a:pPr marL="457200" indent="-348615">
              <a:lnSpc>
                <a:spcPct val="115000"/>
              </a:lnSpc>
              <a:spcBef>
                <a:spcPts val="1599"/>
              </a:spcBef>
              <a:buClr>
                <a:srgbClr val="595959"/>
              </a:buClr>
              <a:buFont typeface="Open Sans"/>
              <a:buChar char="●"/>
              <a:tabLst>
                <a:tab pos="0" algn="l"/>
              </a:tabLst>
            </a:pPr>
            <a:r>
              <a:rPr lang="en" sz="1900" b="1" strike="noStrike" spc="-1" dirty="0">
                <a:solidFill>
                  <a:srgbClr val="595959"/>
                </a:solidFill>
                <a:latin typeface="Open Sans"/>
                <a:ea typeface="Open Sans"/>
              </a:rPr>
              <a:t>Data ingestion</a:t>
            </a:r>
            <a:endParaRPr lang="en-US" sz="1900" b="0" strike="noStrike" spc="-1" dirty="0">
              <a:latin typeface="Arial"/>
            </a:endParaRPr>
          </a:p>
          <a:p>
            <a:pPr marL="457200">
              <a:lnSpc>
                <a:spcPct val="100000"/>
              </a:lnSpc>
              <a:spcBef>
                <a:spcPts val="1599"/>
              </a:spcBef>
              <a:buNone/>
              <a:tabLst>
                <a:tab pos="0" algn="l"/>
              </a:tabLst>
            </a:pPr>
            <a:r>
              <a:rPr lang="en" sz="1700" b="0" strike="noStrike" spc="-1" dirty="0">
                <a:solidFill>
                  <a:srgbClr val="595959"/>
                </a:solidFill>
                <a:latin typeface="Open Sans Light"/>
                <a:ea typeface="Open Sans Light"/>
              </a:rPr>
              <a:t>Since the HR needs to have access to writing data in the database, and we do not want to ask them for an API, or SQL statements, the best way is to use an ETL where HR writes the input in a flat file</a:t>
            </a:r>
            <a:endParaRPr lang="en-US" sz="17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p:nvPr/>
        </p:nvSpPr>
        <p:spPr>
          <a:xfrm>
            <a:off x="264960" y="870120"/>
            <a:ext cx="7241400" cy="1118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4000" b="0" strike="noStrike" spc="-1">
                <a:solidFill>
                  <a:srgbClr val="2E3D49"/>
                </a:solidFill>
                <a:latin typeface="Open Sans"/>
                <a:ea typeface="Open Sans"/>
              </a:rPr>
              <a:t>Data Architect Technical Requirement</a:t>
            </a:r>
            <a:endParaRPr lang="en-US" sz="4000" b="0" strike="noStrike" spc="-1">
              <a:latin typeface="Arial"/>
            </a:endParaRPr>
          </a:p>
        </p:txBody>
      </p:sp>
      <p:sp>
        <p:nvSpPr>
          <p:cNvPr id="136" name="TextShape 2"/>
          <p:cNvSpPr/>
          <p:nvPr/>
        </p:nvSpPr>
        <p:spPr>
          <a:xfrm>
            <a:off x="264960" y="2253600"/>
            <a:ext cx="7241400" cy="7731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8840">
              <a:lnSpc>
                <a:spcPct val="115000"/>
              </a:lnSpc>
              <a:buClr>
                <a:srgbClr val="595959"/>
              </a:buClr>
              <a:buFont typeface="Open Sans"/>
              <a:buChar char="●"/>
            </a:pPr>
            <a:r>
              <a:rPr lang="en" sz="1900" b="1" strike="noStrike" spc="-1">
                <a:solidFill>
                  <a:srgbClr val="595959"/>
                </a:solidFill>
                <a:latin typeface="Open Sans"/>
                <a:ea typeface="Open Sans"/>
              </a:rPr>
              <a:t>Data governance (Ownership and User access)</a:t>
            </a:r>
            <a:endParaRPr lang="en-US" sz="1900" b="0" strike="noStrike" spc="-1">
              <a:latin typeface="Arial"/>
            </a:endParaRPr>
          </a:p>
          <a:p>
            <a:pPr marL="457200">
              <a:lnSpc>
                <a:spcPct val="100000"/>
              </a:lnSpc>
              <a:spcBef>
                <a:spcPts val="1599"/>
              </a:spcBef>
              <a:buNone/>
              <a:tabLst>
                <a:tab pos="0" algn="l"/>
              </a:tabLst>
            </a:pPr>
            <a:r>
              <a:rPr lang="en" sz="1700" b="1" strike="noStrike" spc="-1">
                <a:solidFill>
                  <a:srgbClr val="595959"/>
                </a:solidFill>
                <a:latin typeface="Open Sans"/>
                <a:ea typeface="Open Sans"/>
              </a:rPr>
              <a:t>Ownership: </a:t>
            </a:r>
            <a:r>
              <a:rPr lang="en" sz="1700" b="0" strike="noStrike" spc="-1">
                <a:solidFill>
                  <a:srgbClr val="595959"/>
                </a:solidFill>
                <a:latin typeface="Open Sans Light"/>
                <a:ea typeface="Open Sans Light"/>
              </a:rPr>
              <a:t>HR department</a:t>
            </a:r>
            <a:endParaRPr lang="en-US" sz="1700" b="0" strike="noStrike" spc="-1">
              <a:latin typeface="Arial"/>
            </a:endParaRPr>
          </a:p>
          <a:p>
            <a:pPr marL="457200">
              <a:lnSpc>
                <a:spcPct val="100000"/>
              </a:lnSpc>
              <a:buNone/>
              <a:tabLst>
                <a:tab pos="0" algn="l"/>
              </a:tabLst>
            </a:pPr>
            <a:endParaRPr lang="en-US" sz="1700" b="0" strike="noStrike" spc="-1">
              <a:latin typeface="Arial"/>
            </a:endParaRPr>
          </a:p>
          <a:p>
            <a:pPr marL="457200">
              <a:lnSpc>
                <a:spcPct val="100000"/>
              </a:lnSpc>
              <a:buNone/>
              <a:tabLst>
                <a:tab pos="0" algn="l"/>
              </a:tabLst>
            </a:pPr>
            <a:r>
              <a:rPr lang="en" sz="1700" b="1" strike="noStrike" spc="-1">
                <a:solidFill>
                  <a:srgbClr val="595959"/>
                </a:solidFill>
                <a:latin typeface="Open Sans"/>
                <a:ea typeface="Open Sans"/>
              </a:rPr>
              <a:t>User Access:</a:t>
            </a:r>
            <a:r>
              <a:rPr lang="en" sz="1700" b="0" strike="noStrike" spc="-1">
                <a:solidFill>
                  <a:srgbClr val="595959"/>
                </a:solidFill>
                <a:latin typeface="Open Sans"/>
                <a:ea typeface="Open Sans"/>
              </a:rPr>
              <a:t> Employees</a:t>
            </a:r>
            <a:r>
              <a:rPr lang="en" sz="1700" b="0" strike="noStrike" spc="-1">
                <a:solidFill>
                  <a:srgbClr val="595959"/>
                </a:solidFill>
                <a:latin typeface="Open Sans Light"/>
                <a:ea typeface="Open Sans Light"/>
              </a:rPr>
              <a:t>, Managers and HR employees. Access must be granted using specific data in database</a:t>
            </a:r>
            <a:endParaRPr lang="en-US" sz="1700" b="0" strike="noStrike" spc="-1">
              <a:latin typeface="Arial"/>
            </a:endParaRPr>
          </a:p>
          <a:p>
            <a:pPr marL="457200">
              <a:lnSpc>
                <a:spcPct val="100000"/>
              </a:lnSpc>
              <a:buNone/>
              <a:tabLst>
                <a:tab pos="0" algn="l"/>
              </a:tabLst>
            </a:pPr>
            <a:endParaRPr lang="en-US" sz="1700" b="0" strike="noStrike" spc="-1">
              <a:latin typeface="Arial"/>
            </a:endParaRPr>
          </a:p>
          <a:p>
            <a:pPr marL="457200" indent="-348840">
              <a:lnSpc>
                <a:spcPct val="115000"/>
              </a:lnSpc>
              <a:buClr>
                <a:srgbClr val="595959"/>
              </a:buClr>
              <a:buFont typeface="Open Sans"/>
              <a:buChar char="●"/>
              <a:tabLst>
                <a:tab pos="0" algn="l"/>
              </a:tabLst>
            </a:pPr>
            <a:r>
              <a:rPr lang="en" sz="1900" b="1" strike="noStrike" spc="-1">
                <a:solidFill>
                  <a:srgbClr val="595959"/>
                </a:solidFill>
                <a:latin typeface="Open Sans"/>
                <a:ea typeface="Open Sans"/>
              </a:rPr>
              <a:t>Scalability &amp; Flexibility considerations</a:t>
            </a:r>
            <a:endParaRPr lang="en-US" sz="1900" b="0" strike="noStrike" spc="-1">
              <a:latin typeface="Arial"/>
            </a:endParaRPr>
          </a:p>
          <a:p>
            <a:pPr marL="457200">
              <a:lnSpc>
                <a:spcPct val="115000"/>
              </a:lnSpc>
              <a:spcBef>
                <a:spcPts val="1599"/>
              </a:spcBef>
              <a:buNone/>
              <a:tabLst>
                <a:tab pos="0" algn="l"/>
              </a:tabLst>
            </a:pPr>
            <a:r>
              <a:rPr lang="en" sz="1900" b="0" strike="noStrike" spc="-1">
                <a:solidFill>
                  <a:srgbClr val="595959"/>
                </a:solidFill>
                <a:latin typeface="Open Sans Light"/>
                <a:ea typeface="Open Sans Light"/>
              </a:rPr>
              <a:t>Replicas might be considered in order to handle the increasing reading operations</a:t>
            </a:r>
            <a:endParaRPr lang="en-US" sz="1900" b="0" strike="noStrike" spc="-1">
              <a:latin typeface="Arial"/>
            </a:endParaRPr>
          </a:p>
          <a:p>
            <a:pPr marL="457200">
              <a:lnSpc>
                <a:spcPct val="115000"/>
              </a:lnSpc>
              <a:spcBef>
                <a:spcPts val="1599"/>
              </a:spcBef>
              <a:buNone/>
              <a:tabLst>
                <a:tab pos="0" algn="l"/>
              </a:tabLst>
            </a:pPr>
            <a:r>
              <a:rPr lang="en" sz="1900" b="0" strike="noStrike" spc="-1">
                <a:solidFill>
                  <a:srgbClr val="595959"/>
                </a:solidFill>
                <a:latin typeface="Open Sans Light"/>
                <a:ea typeface="Open Sans Light"/>
              </a:rPr>
              <a:t>The database is to be build using 3NF to best handle new fields if required in the future</a:t>
            </a:r>
            <a:endParaRPr lang="en-US" sz="1900" b="0" strike="noStrike" spc="-1">
              <a:latin typeface="Arial"/>
            </a:endParaRPr>
          </a:p>
          <a:p>
            <a:pPr marL="457200" indent="-348840">
              <a:lnSpc>
                <a:spcPct val="115000"/>
              </a:lnSpc>
              <a:spcBef>
                <a:spcPts val="1599"/>
              </a:spcBef>
              <a:buClr>
                <a:srgbClr val="595959"/>
              </a:buClr>
              <a:buFont typeface="Open Sans"/>
              <a:buChar char="●"/>
              <a:tabLst>
                <a:tab pos="0" algn="l"/>
              </a:tabLst>
            </a:pPr>
            <a:r>
              <a:rPr lang="en" sz="1900" b="1" strike="noStrike" spc="-1">
                <a:solidFill>
                  <a:srgbClr val="595959"/>
                </a:solidFill>
                <a:latin typeface="Open Sans"/>
                <a:ea typeface="Open Sans"/>
              </a:rPr>
              <a:t>Storage &amp; retention</a:t>
            </a:r>
            <a:endParaRPr lang="en-US" sz="1900" b="0" strike="noStrike" spc="-1">
              <a:latin typeface="Arial"/>
            </a:endParaRPr>
          </a:p>
          <a:p>
            <a:pPr marL="457200">
              <a:lnSpc>
                <a:spcPct val="100000"/>
              </a:lnSpc>
              <a:spcBef>
                <a:spcPts val="1599"/>
              </a:spcBef>
              <a:buNone/>
              <a:tabLst>
                <a:tab pos="0" algn="l"/>
              </a:tabLst>
            </a:pPr>
            <a:r>
              <a:rPr lang="en" sz="1700" b="1" strike="noStrike" spc="-1">
                <a:solidFill>
                  <a:srgbClr val="595959"/>
                </a:solidFill>
                <a:latin typeface="Open Sans"/>
                <a:ea typeface="Open Sans"/>
              </a:rPr>
              <a:t>Storage (disk or in-memory): </a:t>
            </a:r>
            <a:r>
              <a:rPr lang="en" sz="1700" b="0" strike="noStrike" spc="-1">
                <a:solidFill>
                  <a:srgbClr val="595959"/>
                </a:solidFill>
                <a:latin typeface="Open Sans Light"/>
                <a:ea typeface="Open Sans Light"/>
              </a:rPr>
              <a:t>disk, no high level computations are required</a:t>
            </a:r>
            <a:endParaRPr lang="en-US" sz="1700" b="0" strike="noStrike" spc="-1">
              <a:latin typeface="Arial"/>
            </a:endParaRPr>
          </a:p>
          <a:p>
            <a:pPr marL="457200">
              <a:lnSpc>
                <a:spcPct val="100000"/>
              </a:lnSpc>
              <a:buNone/>
              <a:tabLst>
                <a:tab pos="0" algn="l"/>
              </a:tabLst>
            </a:pPr>
            <a:endParaRPr lang="en-US" sz="1700" b="0" strike="noStrike" spc="-1">
              <a:latin typeface="Arial"/>
            </a:endParaRPr>
          </a:p>
          <a:p>
            <a:pPr marL="457200">
              <a:lnSpc>
                <a:spcPct val="100000"/>
              </a:lnSpc>
              <a:buNone/>
              <a:tabLst>
                <a:tab pos="0" algn="l"/>
              </a:tabLst>
            </a:pPr>
            <a:r>
              <a:rPr lang="en" sz="1700" b="1" strike="noStrike" spc="-1">
                <a:solidFill>
                  <a:srgbClr val="595959"/>
                </a:solidFill>
                <a:latin typeface="Open Sans"/>
                <a:ea typeface="Open Sans"/>
              </a:rPr>
              <a:t>Retention: </a:t>
            </a:r>
            <a:r>
              <a:rPr lang="en" sz="1700" b="0" strike="noStrike" spc="-1">
                <a:solidFill>
                  <a:srgbClr val="595959"/>
                </a:solidFill>
                <a:latin typeface="Open Sans Light"/>
                <a:ea typeface="Open Sans Light"/>
              </a:rPr>
              <a:t>for at least 7 years</a:t>
            </a:r>
            <a:endParaRPr lang="en-US" sz="1700" b="0" strike="noStrike" spc="-1">
              <a:latin typeface="Arial"/>
            </a:endParaRPr>
          </a:p>
          <a:p>
            <a:pPr marL="457200">
              <a:lnSpc>
                <a:spcPct val="100000"/>
              </a:lnSpc>
              <a:buNone/>
              <a:tabLst>
                <a:tab pos="0" algn="l"/>
              </a:tabLst>
            </a:pPr>
            <a:endParaRPr lang="en-US" sz="1700" b="0" strike="noStrike" spc="-1">
              <a:latin typeface="Arial"/>
            </a:endParaRPr>
          </a:p>
          <a:p>
            <a:pPr marL="457200">
              <a:lnSpc>
                <a:spcPct val="100000"/>
              </a:lnSpc>
              <a:buNone/>
              <a:tabLst>
                <a:tab pos="0" algn="l"/>
              </a:tabLst>
            </a:pPr>
            <a:endParaRPr lang="en-US" sz="1700" b="0" strike="noStrike" spc="-1">
              <a:latin typeface="Arial"/>
            </a:endParaRPr>
          </a:p>
          <a:p>
            <a:pPr marL="457200" indent="-348840">
              <a:lnSpc>
                <a:spcPct val="115000"/>
              </a:lnSpc>
              <a:buClr>
                <a:srgbClr val="595959"/>
              </a:buClr>
              <a:buFont typeface="Open Sans"/>
              <a:buChar char="●"/>
              <a:tabLst>
                <a:tab pos="0" algn="l"/>
              </a:tabLst>
            </a:pPr>
            <a:r>
              <a:rPr lang="en" sz="1900" b="1" strike="noStrike" spc="-1">
                <a:solidFill>
                  <a:srgbClr val="595959"/>
                </a:solidFill>
                <a:latin typeface="Open Sans"/>
                <a:ea typeface="Open Sans"/>
              </a:rPr>
              <a:t>Backup</a:t>
            </a:r>
            <a:endParaRPr lang="en-US" sz="1900" b="0" strike="noStrike" spc="-1">
              <a:latin typeface="Arial"/>
            </a:endParaRPr>
          </a:p>
          <a:p>
            <a:pPr marL="457200">
              <a:lnSpc>
                <a:spcPct val="115000"/>
              </a:lnSpc>
              <a:spcBef>
                <a:spcPts val="1599"/>
              </a:spcBef>
              <a:buNone/>
              <a:tabLst>
                <a:tab pos="0" algn="l"/>
              </a:tabLst>
            </a:pPr>
            <a:r>
              <a:rPr lang="en" sz="1700" b="0" strike="noStrike" spc="-1">
                <a:solidFill>
                  <a:srgbClr val="000000"/>
                </a:solidFill>
                <a:latin typeface="Open Sans Light"/>
                <a:ea typeface="Open Sans Light"/>
              </a:rPr>
              <a:t>Standard backup schedules are enough, as data should not vary in a daily basis</a:t>
            </a:r>
            <a:endParaRPr lang="en-US" sz="1700" b="0" strike="noStrike" spc="-1">
              <a:latin typeface="Arial"/>
            </a:endParaRPr>
          </a:p>
          <a:p>
            <a:pPr marL="457200">
              <a:lnSpc>
                <a:spcPct val="100000"/>
              </a:lnSpc>
              <a:buNone/>
              <a:tabLst>
                <a:tab pos="0" algn="l"/>
              </a:tabLst>
            </a:pPr>
            <a:endParaRPr lang="en-US" sz="17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37" name="CustomShape 1"/>
          <p:cNvSpPr/>
          <p:nvPr/>
        </p:nvSpPr>
        <p:spPr>
          <a:xfrm>
            <a:off x="1807200" y="4003560"/>
            <a:ext cx="4156920" cy="245880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2</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Relational Database Design</a:t>
            </a:r>
            <a:endParaRPr lang="en-US" sz="3000" b="0" strike="noStrike" spc="-1">
              <a:latin typeface="Arial"/>
            </a:endParaRPr>
          </a:p>
        </p:txBody>
      </p:sp>
      <p:sp>
        <p:nvSpPr>
          <p:cNvPr id="138" name="CustomShape 2"/>
          <p:cNvSpPr/>
          <p:nvPr/>
        </p:nvSpPr>
        <p:spPr>
          <a:xfrm>
            <a:off x="3582720" y="3663000"/>
            <a:ext cx="606240" cy="73440"/>
          </a:xfrm>
          <a:prstGeom prst="rect">
            <a:avLst/>
          </a:prstGeom>
          <a:solidFill>
            <a:schemeClr val="lt1"/>
          </a:solidFill>
          <a:ln w="0">
            <a:noFill/>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TotalTime>
  <Application>Microsoft Office PowerPoint</Application>
  <PresentationFormat>Personalizado</PresentationFormat>
  <Slides>23</Slides>
  <Notes>0</Notes>
  <HiddenSlides>0</HiddenSlides>
  <ScaleCrop>false</ScaleCrop>
  <HeadingPairs>
    <vt:vector size="4" baseType="variant">
      <vt:variant>
        <vt:lpstr>Tema</vt:lpstr>
      </vt:variant>
      <vt:variant>
        <vt:i4>3</vt:i4>
      </vt:variant>
      <vt:variant>
        <vt:lpstr>Títulos de diapositiva</vt:lpstr>
      </vt:variant>
      <vt:variant>
        <vt:i4>23</vt:i4>
      </vt:variant>
    </vt:vector>
  </HeadingPairs>
  <TitlesOfParts>
    <vt:vector size="26" baseType="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
  <dc:description/>
  <cp:lastModifiedBy/>
  <cp:revision>89</cp:revision>
  <dcterms:modified xsi:type="dcterms:W3CDTF">2022-05-30T22:26:29Z</dcterms:modified>
  <dc:language>en-US</dc:language>
</cp:coreProperties>
</file>