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78" r:id="rId8"/>
    <p:sldId id="261" r:id="rId9"/>
    <p:sldId id="276" r:id="rId10"/>
    <p:sldId id="262" r:id="rId11"/>
    <p:sldId id="271" r:id="rId12"/>
    <p:sldId id="272" r:id="rId13"/>
    <p:sldId id="277" r:id="rId14"/>
    <p:sldId id="275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5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DDAE6-D76A-4CEB-8720-865545EF0E06}" type="doc">
      <dgm:prSet loTypeId="urn:microsoft.com/office/officeart/2005/8/layout/chevron2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014D8B-EDC6-4113-A55D-307F295388DC}">
      <dgm:prSet phldrT="[Text]"/>
      <dgm:spPr/>
      <dgm:t>
        <a:bodyPr/>
        <a:lstStyle/>
        <a:p>
          <a:r>
            <a:rPr lang="en-US" dirty="0" smtClean="0"/>
            <a:t>2.43 </a:t>
          </a:r>
          <a:r>
            <a:rPr lang="en-US" dirty="0" err="1" smtClean="0"/>
            <a:t>mmol</a:t>
          </a:r>
          <a:r>
            <a:rPr lang="en-US" dirty="0" smtClean="0"/>
            <a:t> de </a:t>
          </a:r>
          <a:r>
            <a:rPr lang="en-US" dirty="0" err="1" smtClean="0"/>
            <a:t>ciclohexeno</a:t>
          </a:r>
          <a:r>
            <a:rPr lang="en-US" dirty="0" smtClean="0"/>
            <a:t> y 2.67 </a:t>
          </a:r>
          <a:r>
            <a:rPr lang="en-US" dirty="0" err="1" smtClean="0"/>
            <a:t>mmol</a:t>
          </a:r>
          <a:r>
            <a:rPr lang="en-US" dirty="0" smtClean="0"/>
            <a:t> de PPh</a:t>
          </a:r>
          <a:r>
            <a:rPr lang="en-US" baseline="-25000" dirty="0" smtClean="0"/>
            <a:t>3</a:t>
          </a:r>
          <a:r>
            <a:rPr lang="en-US" baseline="0" dirty="0" smtClean="0"/>
            <a:t>. </a:t>
          </a:r>
          <a:r>
            <a:rPr lang="en-US" baseline="0" dirty="0" err="1" smtClean="0"/>
            <a:t>En</a:t>
          </a:r>
          <a:r>
            <a:rPr lang="en-US" baseline="0" dirty="0" smtClean="0"/>
            <a:t> 16.0 mL de CH</a:t>
          </a:r>
          <a:r>
            <a:rPr lang="en-US" baseline="-25000" dirty="0" smtClean="0"/>
            <a:t>2</a:t>
          </a:r>
          <a:r>
            <a:rPr lang="en-US" baseline="0" dirty="0" smtClean="0"/>
            <a:t>Cl</a:t>
          </a:r>
          <a:r>
            <a:rPr lang="en-US" baseline="-25000" dirty="0" smtClean="0"/>
            <a:t>2</a:t>
          </a:r>
          <a:r>
            <a:rPr lang="en-US" baseline="0" dirty="0" smtClean="0"/>
            <a:t> y 4.0 </a:t>
          </a:r>
          <a:r>
            <a:rPr lang="en-US" baseline="0" dirty="0" err="1" smtClean="0"/>
            <a:t>MeOH</a:t>
          </a:r>
          <a:r>
            <a:rPr lang="en-US" baseline="0" dirty="0" smtClean="0"/>
            <a:t> </a:t>
          </a:r>
          <a:r>
            <a:rPr lang="en-US" baseline="0" dirty="0" err="1" smtClean="0"/>
            <a:t>mL.</a:t>
          </a:r>
          <a:endParaRPr lang="en-US" baseline="0" dirty="0"/>
        </a:p>
      </dgm:t>
    </dgm:pt>
    <dgm:pt modelId="{22093B57-DAAB-4209-BB1C-ABE40B149D1B}" type="parTrans" cxnId="{60A4AB0B-DC22-4384-AEDC-8FF7556CE6A2}">
      <dgm:prSet/>
      <dgm:spPr/>
      <dgm:t>
        <a:bodyPr/>
        <a:lstStyle/>
        <a:p>
          <a:endParaRPr lang="en-US"/>
        </a:p>
      </dgm:t>
    </dgm:pt>
    <dgm:pt modelId="{0234D016-EFED-49D5-91B7-4F68B2A66293}" type="sibTrans" cxnId="{60A4AB0B-DC22-4384-AEDC-8FF7556CE6A2}">
      <dgm:prSet/>
      <dgm:spPr/>
      <dgm:t>
        <a:bodyPr/>
        <a:lstStyle/>
        <a:p>
          <a:endParaRPr lang="en-US"/>
        </a:p>
      </dgm:t>
    </dgm:pt>
    <dgm:pt modelId="{CEF33A41-439F-44E3-817B-B24E2F03C884}">
      <dgm:prSet phldrT="[Text]"/>
      <dgm:spPr/>
      <dgm:t>
        <a:bodyPr/>
        <a:lstStyle/>
        <a:p>
          <a:r>
            <a:rPr lang="en-US" b="1" dirty="0" err="1" smtClean="0"/>
            <a:t>Preparación</a:t>
          </a:r>
          <a:endParaRPr lang="en-US" dirty="0"/>
        </a:p>
      </dgm:t>
    </dgm:pt>
    <dgm:pt modelId="{9452A6E4-207F-4C49-9627-F7D251AC104B}" type="parTrans" cxnId="{3178A012-5864-4607-8CB5-618C68D46867}">
      <dgm:prSet/>
      <dgm:spPr/>
      <dgm:t>
        <a:bodyPr/>
        <a:lstStyle/>
        <a:p>
          <a:endParaRPr lang="en-US"/>
        </a:p>
      </dgm:t>
    </dgm:pt>
    <dgm:pt modelId="{297C0078-0AC3-4F92-8AEB-A24346665A31}" type="sibTrans" cxnId="{3178A012-5864-4607-8CB5-618C68D46867}">
      <dgm:prSet/>
      <dgm:spPr/>
      <dgm:t>
        <a:bodyPr/>
        <a:lstStyle/>
        <a:p>
          <a:endParaRPr lang="en-US"/>
        </a:p>
      </dgm:t>
    </dgm:pt>
    <dgm:pt modelId="{8DA02B0A-F09A-4CC3-97EA-15364136EE53}">
      <dgm:prSet phldrT="[Text]"/>
      <dgm:spPr/>
      <dgm:t>
        <a:bodyPr/>
        <a:lstStyle/>
        <a:p>
          <a:r>
            <a:rPr lang="en-US" b="1" dirty="0" err="1"/>
            <a:t>Purificación</a:t>
          </a:r>
          <a:endParaRPr lang="en-US" b="1" dirty="0"/>
        </a:p>
      </dgm:t>
    </dgm:pt>
    <dgm:pt modelId="{0BFD2D7D-2843-4790-832C-401F16804F45}" type="parTrans" cxnId="{100033BB-5481-487D-A994-3BE61506A8E0}">
      <dgm:prSet/>
      <dgm:spPr/>
      <dgm:t>
        <a:bodyPr/>
        <a:lstStyle/>
        <a:p>
          <a:endParaRPr lang="en-US"/>
        </a:p>
      </dgm:t>
    </dgm:pt>
    <dgm:pt modelId="{CF5CFA14-C4CA-4DC2-AC80-F230178C0295}" type="sibTrans" cxnId="{100033BB-5481-487D-A994-3BE61506A8E0}">
      <dgm:prSet/>
      <dgm:spPr/>
      <dgm:t>
        <a:bodyPr/>
        <a:lstStyle/>
        <a:p>
          <a:endParaRPr lang="en-US"/>
        </a:p>
      </dgm:t>
    </dgm:pt>
    <dgm:pt modelId="{1F20D538-F37A-4CAB-AFA0-C3E32E1AE30A}">
      <dgm:prSet phldrT="[Text]"/>
      <dgm:spPr/>
      <dgm:t>
        <a:bodyPr/>
        <a:lstStyle/>
        <a:p>
          <a:r>
            <a:rPr lang="en-US" b="0" dirty="0" err="1"/>
            <a:t>Columna</a:t>
          </a:r>
          <a:r>
            <a:rPr lang="en-US" b="0" dirty="0"/>
            <a:t> de silica con </a:t>
          </a:r>
          <a:r>
            <a:rPr lang="en-US" b="0" dirty="0" err="1"/>
            <a:t>fase</a:t>
          </a:r>
          <a:r>
            <a:rPr lang="en-US" b="0" dirty="0"/>
            <a:t> </a:t>
          </a:r>
          <a:r>
            <a:rPr lang="en-US" b="0" dirty="0" err="1"/>
            <a:t>móvil</a:t>
          </a:r>
          <a:r>
            <a:rPr lang="en-US" b="0" dirty="0"/>
            <a:t> de </a:t>
          </a:r>
          <a:r>
            <a:rPr lang="en-US" b="0" dirty="0" err="1"/>
            <a:t>acetato</a:t>
          </a:r>
          <a:r>
            <a:rPr lang="en-US" b="0" dirty="0"/>
            <a:t> de </a:t>
          </a:r>
          <a:r>
            <a:rPr lang="en-US" b="0" dirty="0" err="1"/>
            <a:t>etilo</a:t>
          </a:r>
          <a:r>
            <a:rPr lang="en-US" b="0" dirty="0"/>
            <a:t> : </a:t>
          </a:r>
          <a:r>
            <a:rPr lang="en-US" b="0" dirty="0" err="1"/>
            <a:t>pentano</a:t>
          </a:r>
          <a:r>
            <a:rPr lang="en-US" b="0" dirty="0"/>
            <a:t> </a:t>
          </a:r>
          <a:r>
            <a:rPr lang="en-US" b="0" dirty="0" smtClean="0"/>
            <a:t>(1:1)</a:t>
          </a:r>
          <a:endParaRPr lang="en-US" b="0" dirty="0"/>
        </a:p>
      </dgm:t>
    </dgm:pt>
    <dgm:pt modelId="{CD30DB80-7195-4E5D-9310-E46D907A1FE3}" type="parTrans" cxnId="{94460E19-3457-4C49-AB4A-A40832EFE8CA}">
      <dgm:prSet/>
      <dgm:spPr/>
      <dgm:t>
        <a:bodyPr/>
        <a:lstStyle/>
        <a:p>
          <a:endParaRPr lang="en-US"/>
        </a:p>
      </dgm:t>
    </dgm:pt>
    <dgm:pt modelId="{777678C3-4CC5-4FCE-9148-C15FA8A4073B}" type="sibTrans" cxnId="{94460E19-3457-4C49-AB4A-A40832EFE8CA}">
      <dgm:prSet/>
      <dgm:spPr/>
      <dgm:t>
        <a:bodyPr/>
        <a:lstStyle/>
        <a:p>
          <a:endParaRPr lang="en-US"/>
        </a:p>
      </dgm:t>
    </dgm:pt>
    <dgm:pt modelId="{B1A5CD55-6F8D-4513-8AD3-4BDA9EDE3F94}">
      <dgm:prSet phldrT="[Text]"/>
      <dgm:spPr/>
      <dgm:t>
        <a:bodyPr/>
        <a:lstStyle/>
        <a:p>
          <a:r>
            <a:rPr lang="en-US" b="0" dirty="0" err="1"/>
            <a:t>Fracciones</a:t>
          </a:r>
          <a:r>
            <a:rPr lang="en-US" b="0" dirty="0"/>
            <a:t> </a:t>
          </a:r>
          <a:r>
            <a:rPr lang="en-US" b="0" dirty="0" smtClean="0"/>
            <a:t>6 </a:t>
          </a:r>
          <a:r>
            <a:rPr lang="en-US" b="0" dirty="0"/>
            <a:t>a </a:t>
          </a:r>
          <a:r>
            <a:rPr lang="en-US" b="0" dirty="0" smtClean="0"/>
            <a:t>13.</a:t>
          </a:r>
          <a:endParaRPr lang="en-US" b="0" dirty="0"/>
        </a:p>
      </dgm:t>
    </dgm:pt>
    <dgm:pt modelId="{5924716F-39C2-4F4C-B0E1-566789902745}" type="parTrans" cxnId="{AAAF4403-1467-4E3A-BE41-7FEB4953B3CE}">
      <dgm:prSet/>
      <dgm:spPr/>
      <dgm:t>
        <a:bodyPr/>
        <a:lstStyle/>
        <a:p>
          <a:endParaRPr lang="en-US"/>
        </a:p>
      </dgm:t>
    </dgm:pt>
    <dgm:pt modelId="{9C4F9D2F-42EC-4D1F-9A01-E8E898928C1F}" type="sibTrans" cxnId="{AAAF4403-1467-4E3A-BE41-7FEB4953B3CE}">
      <dgm:prSet/>
      <dgm:spPr/>
      <dgm:t>
        <a:bodyPr/>
        <a:lstStyle/>
        <a:p>
          <a:endParaRPr lang="en-US"/>
        </a:p>
      </dgm:t>
    </dgm:pt>
    <dgm:pt modelId="{C3E941DF-7C21-4DBF-AED3-936D92CE5C1E}">
      <dgm:prSet phldrT="[Text]"/>
      <dgm:spPr/>
      <dgm:t>
        <a:bodyPr/>
        <a:lstStyle/>
        <a:p>
          <a:endParaRPr lang="en-US" baseline="0" dirty="0"/>
        </a:p>
      </dgm:t>
    </dgm:pt>
    <dgm:pt modelId="{3202FB60-2AB7-48B2-B54F-521BAD222977}" type="parTrans" cxnId="{574B2367-3555-4399-97B8-A6039BDC15C8}">
      <dgm:prSet/>
      <dgm:spPr/>
      <dgm:t>
        <a:bodyPr/>
        <a:lstStyle/>
        <a:p>
          <a:endParaRPr lang="es-CO"/>
        </a:p>
      </dgm:t>
    </dgm:pt>
    <dgm:pt modelId="{1AE5B292-5E83-470A-B1AB-946952A440BD}" type="sibTrans" cxnId="{574B2367-3555-4399-97B8-A6039BDC15C8}">
      <dgm:prSet/>
      <dgm:spPr/>
      <dgm:t>
        <a:bodyPr/>
        <a:lstStyle/>
        <a:p>
          <a:endParaRPr lang="es-CO"/>
        </a:p>
      </dgm:t>
    </dgm:pt>
    <dgm:pt modelId="{DB2E4BE8-6856-4A1C-8A92-A1A36B6EECF1}">
      <dgm:prSet phldrT="[Text]"/>
      <dgm:spPr/>
      <dgm:t>
        <a:bodyPr/>
        <a:lstStyle/>
        <a:p>
          <a:r>
            <a:rPr lang="en-US" baseline="0" dirty="0" err="1" smtClean="0"/>
            <a:t>Enfriamiento</a:t>
          </a:r>
          <a:r>
            <a:rPr lang="en-US" baseline="0" dirty="0" smtClean="0"/>
            <a:t> -78 °C, </a:t>
          </a:r>
          <a:r>
            <a:rPr lang="en-US" baseline="0" dirty="0" err="1" smtClean="0"/>
            <a:t>burbujeo</a:t>
          </a:r>
          <a:r>
            <a:rPr lang="en-US" baseline="0" dirty="0" smtClean="0"/>
            <a:t> de </a:t>
          </a:r>
          <a:r>
            <a:rPr lang="en-US" baseline="0" dirty="0" err="1" smtClean="0"/>
            <a:t>ozono</a:t>
          </a:r>
          <a:r>
            <a:rPr lang="en-US" baseline="0" dirty="0" smtClean="0"/>
            <a:t> a 30 </a:t>
          </a:r>
          <a:r>
            <a:rPr lang="en-US" baseline="0" dirty="0" err="1" smtClean="0"/>
            <a:t>vatios</a:t>
          </a:r>
          <a:r>
            <a:rPr lang="en-US" baseline="0" dirty="0" smtClean="0"/>
            <a:t>.</a:t>
          </a:r>
          <a:endParaRPr lang="en-US" baseline="0" dirty="0"/>
        </a:p>
      </dgm:t>
    </dgm:pt>
    <dgm:pt modelId="{A5DD16F8-BF40-419A-B465-2A6C866E7C5D}" type="parTrans" cxnId="{7E0D92B7-BB6A-4BE4-9799-082E14B27E5F}">
      <dgm:prSet/>
      <dgm:spPr/>
      <dgm:t>
        <a:bodyPr/>
        <a:lstStyle/>
        <a:p>
          <a:endParaRPr lang="es-CO"/>
        </a:p>
      </dgm:t>
    </dgm:pt>
    <dgm:pt modelId="{1F0C3524-02B8-4C94-84CC-145669F3332B}" type="sibTrans" cxnId="{7E0D92B7-BB6A-4BE4-9799-082E14B27E5F}">
      <dgm:prSet/>
      <dgm:spPr/>
      <dgm:t>
        <a:bodyPr/>
        <a:lstStyle/>
        <a:p>
          <a:endParaRPr lang="es-CO"/>
        </a:p>
      </dgm:t>
    </dgm:pt>
    <dgm:pt modelId="{D777E63F-1A59-4210-9C50-D2B20C4DAE04}">
      <dgm:prSet phldrT="[Text]"/>
      <dgm:spPr/>
      <dgm:t>
        <a:bodyPr/>
        <a:lstStyle/>
        <a:p>
          <a:r>
            <a:rPr lang="en-US" baseline="0" dirty="0" err="1" smtClean="0"/>
            <a:t>Burbujeo</a:t>
          </a:r>
          <a:r>
            <a:rPr lang="en-US" baseline="0" dirty="0" smtClean="0"/>
            <a:t> de </a:t>
          </a:r>
          <a:r>
            <a:rPr lang="en-US" baseline="0" dirty="0" err="1" smtClean="0"/>
            <a:t>oxígeno</a:t>
          </a:r>
          <a:r>
            <a:rPr lang="en-US" baseline="0" dirty="0" smtClean="0"/>
            <a:t>.</a:t>
          </a:r>
          <a:endParaRPr lang="en-US" baseline="0" dirty="0"/>
        </a:p>
      </dgm:t>
    </dgm:pt>
    <dgm:pt modelId="{17E6A702-2889-47F7-AFDC-2F53B5F3B09E}" type="parTrans" cxnId="{E99434DC-567C-4403-89AF-9312D64B8D0E}">
      <dgm:prSet/>
      <dgm:spPr/>
      <dgm:t>
        <a:bodyPr/>
        <a:lstStyle/>
        <a:p>
          <a:endParaRPr lang="es-CO"/>
        </a:p>
      </dgm:t>
    </dgm:pt>
    <dgm:pt modelId="{73B2F5C3-950B-41C6-A9F8-4879E743CB21}" type="sibTrans" cxnId="{E99434DC-567C-4403-89AF-9312D64B8D0E}">
      <dgm:prSet/>
      <dgm:spPr/>
      <dgm:t>
        <a:bodyPr/>
        <a:lstStyle/>
        <a:p>
          <a:endParaRPr lang="es-CO"/>
        </a:p>
      </dgm:t>
    </dgm:pt>
    <dgm:pt modelId="{CEC835F0-4455-44AD-8861-C3895FCF8F56}">
      <dgm:prSet phldrT="[Text]"/>
      <dgm:spPr/>
      <dgm:t>
        <a:bodyPr/>
        <a:lstStyle/>
        <a:p>
          <a:r>
            <a:rPr lang="en-US" baseline="0" dirty="0" err="1" smtClean="0"/>
            <a:t>Calentamiento</a:t>
          </a:r>
          <a:r>
            <a:rPr lang="en-US" baseline="0" dirty="0" smtClean="0"/>
            <a:t> a </a:t>
          </a:r>
          <a:r>
            <a:rPr lang="en-US" baseline="0" dirty="0" err="1" smtClean="0"/>
            <a:t>temperatura</a:t>
          </a:r>
          <a:r>
            <a:rPr lang="en-US" baseline="0" dirty="0" smtClean="0"/>
            <a:t> </a:t>
          </a:r>
          <a:r>
            <a:rPr lang="en-US" baseline="0" dirty="0" err="1" smtClean="0"/>
            <a:t>ambiente</a:t>
          </a:r>
          <a:r>
            <a:rPr lang="en-US" baseline="0" dirty="0" smtClean="0"/>
            <a:t>.</a:t>
          </a:r>
          <a:endParaRPr lang="en-US" baseline="0" dirty="0"/>
        </a:p>
      </dgm:t>
    </dgm:pt>
    <dgm:pt modelId="{6EF2BC56-ECEB-475E-9CD7-7C8129829F17}" type="parTrans" cxnId="{42DCC93F-8A8C-40C7-BA60-E3DA05FF8C55}">
      <dgm:prSet/>
      <dgm:spPr/>
      <dgm:t>
        <a:bodyPr/>
        <a:lstStyle/>
        <a:p>
          <a:endParaRPr lang="es-CO"/>
        </a:p>
      </dgm:t>
    </dgm:pt>
    <dgm:pt modelId="{60E528EF-EA3A-43CF-8C89-D81E97DDC50E}" type="sibTrans" cxnId="{42DCC93F-8A8C-40C7-BA60-E3DA05FF8C55}">
      <dgm:prSet/>
      <dgm:spPr/>
      <dgm:t>
        <a:bodyPr/>
        <a:lstStyle/>
        <a:p>
          <a:endParaRPr lang="es-CO"/>
        </a:p>
      </dgm:t>
    </dgm:pt>
    <dgm:pt modelId="{0EF8465C-2D77-4D72-BA28-819FBB595FE3}" type="pres">
      <dgm:prSet presAssocID="{C27DDAE6-D76A-4CEB-8720-865545EF0E0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8708670F-BD97-49DB-BCFA-38332917EC84}" type="pres">
      <dgm:prSet presAssocID="{CEF33A41-439F-44E3-817B-B24E2F03C884}" presName="composite" presStyleCnt="0"/>
      <dgm:spPr/>
    </dgm:pt>
    <dgm:pt modelId="{6F61B035-F3EF-4DA6-A9AA-DAC8ABF8CDD4}" type="pres">
      <dgm:prSet presAssocID="{CEF33A41-439F-44E3-817B-B24E2F03C884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3162247-231A-4F0A-8BDE-BE7299F063C6}" type="pres">
      <dgm:prSet presAssocID="{CEF33A41-439F-44E3-817B-B24E2F03C884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044F7DF-A8BB-43FA-8717-EDB7C5072665}" type="pres">
      <dgm:prSet presAssocID="{297C0078-0AC3-4F92-8AEB-A24346665A31}" presName="sp" presStyleCnt="0"/>
      <dgm:spPr/>
    </dgm:pt>
    <dgm:pt modelId="{6E383012-809C-4132-82FC-4C21EAC86156}" type="pres">
      <dgm:prSet presAssocID="{8DA02B0A-F09A-4CC3-97EA-15364136EE53}" presName="composite" presStyleCnt="0"/>
      <dgm:spPr/>
    </dgm:pt>
    <dgm:pt modelId="{DF990E23-59F4-43AF-A899-39184D358677}" type="pres">
      <dgm:prSet presAssocID="{8DA02B0A-F09A-4CC3-97EA-15364136EE53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6D5EFD3-3431-4ABB-9328-4E7C91EAD593}" type="pres">
      <dgm:prSet presAssocID="{8DA02B0A-F09A-4CC3-97EA-15364136EE53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AAF4403-1467-4E3A-BE41-7FEB4953B3CE}" srcId="{8DA02B0A-F09A-4CC3-97EA-15364136EE53}" destId="{B1A5CD55-6F8D-4513-8AD3-4BDA9EDE3F94}" srcOrd="1" destOrd="0" parTransId="{5924716F-39C2-4F4C-B0E1-566789902745}" sibTransId="{9C4F9D2F-42EC-4D1F-9A01-E8E898928C1F}"/>
    <dgm:cxn modelId="{0B7E607A-4D3F-4C3D-A30C-6B730F4DD3CC}" type="presOf" srcId="{CEC835F0-4455-44AD-8861-C3895FCF8F56}" destId="{03162247-231A-4F0A-8BDE-BE7299F063C6}" srcOrd="0" destOrd="3" presId="urn:microsoft.com/office/officeart/2005/8/layout/chevron2"/>
    <dgm:cxn modelId="{C49FE503-B94E-49CC-93E5-9B5F2BD59773}" type="presOf" srcId="{C27DDAE6-D76A-4CEB-8720-865545EF0E06}" destId="{0EF8465C-2D77-4D72-BA28-819FBB595FE3}" srcOrd="0" destOrd="0" presId="urn:microsoft.com/office/officeart/2005/8/layout/chevron2"/>
    <dgm:cxn modelId="{36E04D7D-2D2E-4D81-BC42-77FFDA50A711}" type="presOf" srcId="{DB2E4BE8-6856-4A1C-8A92-A1A36B6EECF1}" destId="{03162247-231A-4F0A-8BDE-BE7299F063C6}" srcOrd="0" destOrd="1" presId="urn:microsoft.com/office/officeart/2005/8/layout/chevron2"/>
    <dgm:cxn modelId="{100033BB-5481-487D-A994-3BE61506A8E0}" srcId="{C27DDAE6-D76A-4CEB-8720-865545EF0E06}" destId="{8DA02B0A-F09A-4CC3-97EA-15364136EE53}" srcOrd="1" destOrd="0" parTransId="{0BFD2D7D-2843-4790-832C-401F16804F45}" sibTransId="{CF5CFA14-C4CA-4DC2-AC80-F230178C0295}"/>
    <dgm:cxn modelId="{60A4AB0B-DC22-4384-AEDC-8FF7556CE6A2}" srcId="{CEF33A41-439F-44E3-817B-B24E2F03C884}" destId="{12014D8B-EDC6-4113-A55D-307F295388DC}" srcOrd="0" destOrd="0" parTransId="{22093B57-DAAB-4209-BB1C-ABE40B149D1B}" sibTransId="{0234D016-EFED-49D5-91B7-4F68B2A66293}"/>
    <dgm:cxn modelId="{7763DB43-1A99-4691-8D7A-2117E075E5BE}" type="presOf" srcId="{12014D8B-EDC6-4113-A55D-307F295388DC}" destId="{03162247-231A-4F0A-8BDE-BE7299F063C6}" srcOrd="0" destOrd="0" presId="urn:microsoft.com/office/officeart/2005/8/layout/chevron2"/>
    <dgm:cxn modelId="{7E0D92B7-BB6A-4BE4-9799-082E14B27E5F}" srcId="{CEF33A41-439F-44E3-817B-B24E2F03C884}" destId="{DB2E4BE8-6856-4A1C-8A92-A1A36B6EECF1}" srcOrd="1" destOrd="0" parTransId="{A5DD16F8-BF40-419A-B465-2A6C866E7C5D}" sibTransId="{1F0C3524-02B8-4C94-84CC-145669F3332B}"/>
    <dgm:cxn modelId="{865D152F-77AA-42DA-96C2-A0C389475DF2}" type="presOf" srcId="{B1A5CD55-6F8D-4513-8AD3-4BDA9EDE3F94}" destId="{56D5EFD3-3431-4ABB-9328-4E7C91EAD593}" srcOrd="0" destOrd="1" presId="urn:microsoft.com/office/officeart/2005/8/layout/chevron2"/>
    <dgm:cxn modelId="{257FBB40-8A0D-4E16-AB3C-723C2B843191}" type="presOf" srcId="{1F20D538-F37A-4CAB-AFA0-C3E32E1AE30A}" destId="{56D5EFD3-3431-4ABB-9328-4E7C91EAD593}" srcOrd="0" destOrd="0" presId="urn:microsoft.com/office/officeart/2005/8/layout/chevron2"/>
    <dgm:cxn modelId="{94460E19-3457-4C49-AB4A-A40832EFE8CA}" srcId="{8DA02B0A-F09A-4CC3-97EA-15364136EE53}" destId="{1F20D538-F37A-4CAB-AFA0-C3E32E1AE30A}" srcOrd="0" destOrd="0" parTransId="{CD30DB80-7195-4E5D-9310-E46D907A1FE3}" sibTransId="{777678C3-4CC5-4FCE-9148-C15FA8A4073B}"/>
    <dgm:cxn modelId="{E99434DC-567C-4403-89AF-9312D64B8D0E}" srcId="{CEF33A41-439F-44E3-817B-B24E2F03C884}" destId="{D777E63F-1A59-4210-9C50-D2B20C4DAE04}" srcOrd="2" destOrd="0" parTransId="{17E6A702-2889-47F7-AFDC-2F53B5F3B09E}" sibTransId="{73B2F5C3-950B-41C6-A9F8-4879E743CB21}"/>
    <dgm:cxn modelId="{574B2367-3555-4399-97B8-A6039BDC15C8}" srcId="{CEF33A41-439F-44E3-817B-B24E2F03C884}" destId="{C3E941DF-7C21-4DBF-AED3-936D92CE5C1E}" srcOrd="4" destOrd="0" parTransId="{3202FB60-2AB7-48B2-B54F-521BAD222977}" sibTransId="{1AE5B292-5E83-470A-B1AB-946952A440BD}"/>
    <dgm:cxn modelId="{1E18C747-60F3-4606-9DD8-27ED6EFDF456}" type="presOf" srcId="{8DA02B0A-F09A-4CC3-97EA-15364136EE53}" destId="{DF990E23-59F4-43AF-A899-39184D358677}" srcOrd="0" destOrd="0" presId="urn:microsoft.com/office/officeart/2005/8/layout/chevron2"/>
    <dgm:cxn modelId="{98995454-D5E4-4FA0-93A8-DB1DFBDAFF39}" type="presOf" srcId="{CEF33A41-439F-44E3-817B-B24E2F03C884}" destId="{6F61B035-F3EF-4DA6-A9AA-DAC8ABF8CDD4}" srcOrd="0" destOrd="0" presId="urn:microsoft.com/office/officeart/2005/8/layout/chevron2"/>
    <dgm:cxn modelId="{42DCC93F-8A8C-40C7-BA60-E3DA05FF8C55}" srcId="{CEF33A41-439F-44E3-817B-B24E2F03C884}" destId="{CEC835F0-4455-44AD-8861-C3895FCF8F56}" srcOrd="3" destOrd="0" parTransId="{6EF2BC56-ECEB-475E-9CD7-7C8129829F17}" sibTransId="{60E528EF-EA3A-43CF-8C89-D81E97DDC50E}"/>
    <dgm:cxn modelId="{719E9C5E-E0D9-49F4-B62F-D5CD67BC7DC3}" type="presOf" srcId="{C3E941DF-7C21-4DBF-AED3-936D92CE5C1E}" destId="{03162247-231A-4F0A-8BDE-BE7299F063C6}" srcOrd="0" destOrd="4" presId="urn:microsoft.com/office/officeart/2005/8/layout/chevron2"/>
    <dgm:cxn modelId="{3178A012-5864-4607-8CB5-618C68D46867}" srcId="{C27DDAE6-D76A-4CEB-8720-865545EF0E06}" destId="{CEF33A41-439F-44E3-817B-B24E2F03C884}" srcOrd="0" destOrd="0" parTransId="{9452A6E4-207F-4C49-9627-F7D251AC104B}" sibTransId="{297C0078-0AC3-4F92-8AEB-A24346665A31}"/>
    <dgm:cxn modelId="{0EDF729A-CCF0-4E3A-AFC9-8CDF3AADB9CC}" type="presOf" srcId="{D777E63F-1A59-4210-9C50-D2B20C4DAE04}" destId="{03162247-231A-4F0A-8BDE-BE7299F063C6}" srcOrd="0" destOrd="2" presId="urn:microsoft.com/office/officeart/2005/8/layout/chevron2"/>
    <dgm:cxn modelId="{DD33BF5C-8277-4AE5-96DD-E3F45E901EF7}" type="presParOf" srcId="{0EF8465C-2D77-4D72-BA28-819FBB595FE3}" destId="{8708670F-BD97-49DB-BCFA-38332917EC84}" srcOrd="0" destOrd="0" presId="urn:microsoft.com/office/officeart/2005/8/layout/chevron2"/>
    <dgm:cxn modelId="{68C96CEF-3CB1-4ACD-9CB7-59C930E611CF}" type="presParOf" srcId="{8708670F-BD97-49DB-BCFA-38332917EC84}" destId="{6F61B035-F3EF-4DA6-A9AA-DAC8ABF8CDD4}" srcOrd="0" destOrd="0" presId="urn:microsoft.com/office/officeart/2005/8/layout/chevron2"/>
    <dgm:cxn modelId="{7F94A54D-E585-4C6C-B66E-56A980A59170}" type="presParOf" srcId="{8708670F-BD97-49DB-BCFA-38332917EC84}" destId="{03162247-231A-4F0A-8BDE-BE7299F063C6}" srcOrd="1" destOrd="0" presId="urn:microsoft.com/office/officeart/2005/8/layout/chevron2"/>
    <dgm:cxn modelId="{06CDDAF5-49A9-4B7F-B6F1-C564836CFDDA}" type="presParOf" srcId="{0EF8465C-2D77-4D72-BA28-819FBB595FE3}" destId="{F044F7DF-A8BB-43FA-8717-EDB7C5072665}" srcOrd="1" destOrd="0" presId="urn:microsoft.com/office/officeart/2005/8/layout/chevron2"/>
    <dgm:cxn modelId="{A5F7FFED-CE44-4DE3-B7F8-861BC313EE63}" type="presParOf" srcId="{0EF8465C-2D77-4D72-BA28-819FBB595FE3}" destId="{6E383012-809C-4132-82FC-4C21EAC86156}" srcOrd="2" destOrd="0" presId="urn:microsoft.com/office/officeart/2005/8/layout/chevron2"/>
    <dgm:cxn modelId="{40B412CF-BD58-418E-A528-3EBBCF42F002}" type="presParOf" srcId="{6E383012-809C-4132-82FC-4C21EAC86156}" destId="{DF990E23-59F4-43AF-A899-39184D358677}" srcOrd="0" destOrd="0" presId="urn:microsoft.com/office/officeart/2005/8/layout/chevron2"/>
    <dgm:cxn modelId="{61D58DBD-9000-4AED-A7BE-0B28698AA7DC}" type="presParOf" srcId="{6E383012-809C-4132-82FC-4C21EAC86156}" destId="{56D5EFD3-3431-4ABB-9328-4E7C91EAD59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1B035-F3EF-4DA6-A9AA-DAC8ABF8CDD4}">
      <dsp:nvSpPr>
        <dsp:cNvPr id="0" name=""/>
        <dsp:cNvSpPr/>
      </dsp:nvSpPr>
      <dsp:spPr>
        <a:xfrm rot="5400000">
          <a:off x="-398149" y="401761"/>
          <a:ext cx="2654328" cy="185803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Preparación</a:t>
          </a:r>
          <a:endParaRPr lang="en-US" sz="2400" kern="1200" dirty="0"/>
        </a:p>
      </dsp:txBody>
      <dsp:txXfrm rot="-5400000">
        <a:off x="0" y="932627"/>
        <a:ext cx="1858030" cy="796298"/>
      </dsp:txXfrm>
    </dsp:sp>
    <dsp:sp modelId="{03162247-231A-4F0A-8BDE-BE7299F063C6}">
      <dsp:nvSpPr>
        <dsp:cNvPr id="0" name=""/>
        <dsp:cNvSpPr/>
      </dsp:nvSpPr>
      <dsp:spPr>
        <a:xfrm rot="5400000">
          <a:off x="4524058" y="-2662416"/>
          <a:ext cx="1725313" cy="70573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2.43 </a:t>
          </a:r>
          <a:r>
            <a:rPr lang="en-US" sz="1600" kern="1200" dirty="0" err="1" smtClean="0"/>
            <a:t>mmol</a:t>
          </a:r>
          <a:r>
            <a:rPr lang="en-US" sz="1600" kern="1200" dirty="0" smtClean="0"/>
            <a:t> de </a:t>
          </a:r>
          <a:r>
            <a:rPr lang="en-US" sz="1600" kern="1200" dirty="0" err="1" smtClean="0"/>
            <a:t>ciclohexeno</a:t>
          </a:r>
          <a:r>
            <a:rPr lang="en-US" sz="1600" kern="1200" dirty="0" smtClean="0"/>
            <a:t> y 2.67 </a:t>
          </a:r>
          <a:r>
            <a:rPr lang="en-US" sz="1600" kern="1200" dirty="0" err="1" smtClean="0"/>
            <a:t>mmol</a:t>
          </a:r>
          <a:r>
            <a:rPr lang="en-US" sz="1600" kern="1200" dirty="0" smtClean="0"/>
            <a:t> de PPh</a:t>
          </a:r>
          <a:r>
            <a:rPr lang="en-US" sz="1600" kern="1200" baseline="-25000" dirty="0" smtClean="0"/>
            <a:t>3</a:t>
          </a:r>
          <a:r>
            <a:rPr lang="en-US" sz="1600" kern="1200" baseline="0" dirty="0" smtClean="0"/>
            <a:t>. </a:t>
          </a:r>
          <a:r>
            <a:rPr lang="en-US" sz="1600" kern="1200" baseline="0" dirty="0" err="1" smtClean="0"/>
            <a:t>En</a:t>
          </a:r>
          <a:r>
            <a:rPr lang="en-US" sz="1600" kern="1200" baseline="0" dirty="0" smtClean="0"/>
            <a:t> 16.0 mL de CH</a:t>
          </a:r>
          <a:r>
            <a:rPr lang="en-US" sz="1600" kern="1200" baseline="-25000" dirty="0" smtClean="0"/>
            <a:t>2</a:t>
          </a:r>
          <a:r>
            <a:rPr lang="en-US" sz="1600" kern="1200" baseline="0" dirty="0" smtClean="0"/>
            <a:t>Cl</a:t>
          </a:r>
          <a:r>
            <a:rPr lang="en-US" sz="1600" kern="1200" baseline="-25000" dirty="0" smtClean="0"/>
            <a:t>2</a:t>
          </a:r>
          <a:r>
            <a:rPr lang="en-US" sz="1600" kern="1200" baseline="0" dirty="0" smtClean="0"/>
            <a:t> y 4.0 </a:t>
          </a:r>
          <a:r>
            <a:rPr lang="en-US" sz="1600" kern="1200" baseline="0" dirty="0" err="1" smtClean="0"/>
            <a:t>MeOH</a:t>
          </a:r>
          <a:r>
            <a:rPr lang="en-US" sz="1600" kern="1200" baseline="0" dirty="0" smtClean="0"/>
            <a:t> </a:t>
          </a:r>
          <a:r>
            <a:rPr lang="en-US" sz="1600" kern="1200" baseline="0" dirty="0" err="1" smtClean="0"/>
            <a:t>mL.</a:t>
          </a:r>
          <a:endParaRPr lang="en-US" sz="1600" kern="1200" baseline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err="1" smtClean="0"/>
            <a:t>Enfriamiento</a:t>
          </a:r>
          <a:r>
            <a:rPr lang="en-US" sz="1600" kern="1200" baseline="0" dirty="0" smtClean="0"/>
            <a:t> -78 °C, </a:t>
          </a:r>
          <a:r>
            <a:rPr lang="en-US" sz="1600" kern="1200" baseline="0" dirty="0" err="1" smtClean="0"/>
            <a:t>burbujeo</a:t>
          </a:r>
          <a:r>
            <a:rPr lang="en-US" sz="1600" kern="1200" baseline="0" dirty="0" smtClean="0"/>
            <a:t> de </a:t>
          </a:r>
          <a:r>
            <a:rPr lang="en-US" sz="1600" kern="1200" baseline="0" dirty="0" err="1" smtClean="0"/>
            <a:t>ozono</a:t>
          </a:r>
          <a:r>
            <a:rPr lang="en-US" sz="1600" kern="1200" baseline="0" dirty="0" smtClean="0"/>
            <a:t> a 30 </a:t>
          </a:r>
          <a:r>
            <a:rPr lang="en-US" sz="1600" kern="1200" baseline="0" dirty="0" err="1" smtClean="0"/>
            <a:t>vatios</a:t>
          </a:r>
          <a:r>
            <a:rPr lang="en-US" sz="1600" kern="1200" baseline="0" dirty="0" smtClean="0"/>
            <a:t>.</a:t>
          </a:r>
          <a:endParaRPr lang="en-US" sz="1600" kern="1200" baseline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err="1" smtClean="0"/>
            <a:t>Burbujeo</a:t>
          </a:r>
          <a:r>
            <a:rPr lang="en-US" sz="1600" kern="1200" baseline="0" dirty="0" smtClean="0"/>
            <a:t> de </a:t>
          </a:r>
          <a:r>
            <a:rPr lang="en-US" sz="1600" kern="1200" baseline="0" dirty="0" err="1" smtClean="0"/>
            <a:t>oxígeno</a:t>
          </a:r>
          <a:r>
            <a:rPr lang="en-US" sz="1600" kern="1200" baseline="0" dirty="0" smtClean="0"/>
            <a:t>.</a:t>
          </a:r>
          <a:endParaRPr lang="en-US" sz="1600" kern="1200" baseline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err="1" smtClean="0"/>
            <a:t>Calentamiento</a:t>
          </a:r>
          <a:r>
            <a:rPr lang="en-US" sz="1600" kern="1200" baseline="0" dirty="0" smtClean="0"/>
            <a:t> a </a:t>
          </a:r>
          <a:r>
            <a:rPr lang="en-US" sz="1600" kern="1200" baseline="0" dirty="0" err="1" smtClean="0"/>
            <a:t>temperatura</a:t>
          </a:r>
          <a:r>
            <a:rPr lang="en-US" sz="1600" kern="1200" baseline="0" dirty="0" smtClean="0"/>
            <a:t> </a:t>
          </a:r>
          <a:r>
            <a:rPr lang="en-US" sz="1600" kern="1200" baseline="0" dirty="0" err="1" smtClean="0"/>
            <a:t>ambiente</a:t>
          </a:r>
          <a:r>
            <a:rPr lang="en-US" sz="1600" kern="1200" baseline="0" dirty="0" smtClean="0"/>
            <a:t>.</a:t>
          </a:r>
          <a:endParaRPr lang="en-US" sz="1600" kern="1200" baseline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baseline="0" dirty="0"/>
        </a:p>
      </dsp:txBody>
      <dsp:txXfrm rot="-5400000">
        <a:off x="1858031" y="87834"/>
        <a:ext cx="6973146" cy="1556867"/>
      </dsp:txXfrm>
    </dsp:sp>
    <dsp:sp modelId="{DF990E23-59F4-43AF-A899-39184D358677}">
      <dsp:nvSpPr>
        <dsp:cNvPr id="0" name=""/>
        <dsp:cNvSpPr/>
      </dsp:nvSpPr>
      <dsp:spPr>
        <a:xfrm rot="5400000">
          <a:off x="-398149" y="2773602"/>
          <a:ext cx="2654328" cy="185803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/>
            <a:t>Purificación</a:t>
          </a:r>
          <a:endParaRPr lang="en-US" sz="2400" b="1" kern="1200" dirty="0"/>
        </a:p>
      </dsp:txBody>
      <dsp:txXfrm rot="-5400000">
        <a:off x="0" y="3304468"/>
        <a:ext cx="1858030" cy="796298"/>
      </dsp:txXfrm>
    </dsp:sp>
    <dsp:sp modelId="{56D5EFD3-3431-4ABB-9328-4E7C91EAD593}">
      <dsp:nvSpPr>
        <dsp:cNvPr id="0" name=""/>
        <dsp:cNvSpPr/>
      </dsp:nvSpPr>
      <dsp:spPr>
        <a:xfrm rot="5400000">
          <a:off x="4524058" y="-290574"/>
          <a:ext cx="1725313" cy="70573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err="1"/>
            <a:t>Columna</a:t>
          </a:r>
          <a:r>
            <a:rPr lang="en-US" sz="1600" b="0" kern="1200" dirty="0"/>
            <a:t> de silica con </a:t>
          </a:r>
          <a:r>
            <a:rPr lang="en-US" sz="1600" b="0" kern="1200" dirty="0" err="1"/>
            <a:t>fase</a:t>
          </a:r>
          <a:r>
            <a:rPr lang="en-US" sz="1600" b="0" kern="1200" dirty="0"/>
            <a:t> </a:t>
          </a:r>
          <a:r>
            <a:rPr lang="en-US" sz="1600" b="0" kern="1200" dirty="0" err="1"/>
            <a:t>móvil</a:t>
          </a:r>
          <a:r>
            <a:rPr lang="en-US" sz="1600" b="0" kern="1200" dirty="0"/>
            <a:t> de </a:t>
          </a:r>
          <a:r>
            <a:rPr lang="en-US" sz="1600" b="0" kern="1200" dirty="0" err="1"/>
            <a:t>acetato</a:t>
          </a:r>
          <a:r>
            <a:rPr lang="en-US" sz="1600" b="0" kern="1200" dirty="0"/>
            <a:t> de </a:t>
          </a:r>
          <a:r>
            <a:rPr lang="en-US" sz="1600" b="0" kern="1200" dirty="0" err="1"/>
            <a:t>etilo</a:t>
          </a:r>
          <a:r>
            <a:rPr lang="en-US" sz="1600" b="0" kern="1200" dirty="0"/>
            <a:t> : </a:t>
          </a:r>
          <a:r>
            <a:rPr lang="en-US" sz="1600" b="0" kern="1200" dirty="0" err="1"/>
            <a:t>pentano</a:t>
          </a:r>
          <a:r>
            <a:rPr lang="en-US" sz="1600" b="0" kern="1200" dirty="0"/>
            <a:t> </a:t>
          </a:r>
          <a:r>
            <a:rPr lang="en-US" sz="1600" b="0" kern="1200" dirty="0" smtClean="0"/>
            <a:t>(1:1)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err="1"/>
            <a:t>Fracciones</a:t>
          </a:r>
          <a:r>
            <a:rPr lang="en-US" sz="1600" b="0" kern="1200" dirty="0"/>
            <a:t> </a:t>
          </a:r>
          <a:r>
            <a:rPr lang="en-US" sz="1600" b="0" kern="1200" dirty="0" smtClean="0"/>
            <a:t>6 </a:t>
          </a:r>
          <a:r>
            <a:rPr lang="en-US" sz="1600" b="0" kern="1200" dirty="0"/>
            <a:t>a </a:t>
          </a:r>
          <a:r>
            <a:rPr lang="en-US" sz="1600" b="0" kern="1200" dirty="0" smtClean="0"/>
            <a:t>13.</a:t>
          </a:r>
          <a:endParaRPr lang="en-US" sz="1600" b="0" kern="1200" dirty="0"/>
        </a:p>
      </dsp:txBody>
      <dsp:txXfrm rot="-5400000">
        <a:off x="1858031" y="2459676"/>
        <a:ext cx="6973146" cy="1556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3607D-2954-45AB-9B12-F75F7C1EC4F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5A569-96CB-46C3-BFEC-D9AAEB921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9132-FD06-41DE-98BE-1F7EA0B457A4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C478-5DCA-4AB3-8368-C549BD3C24CC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774D-C468-42F8-9DDF-2CF240CEB37A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A927-928E-407B-B6A0-39E50365CB7F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BD3-2AD5-40D6-9EE1-CA3FA2871667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32E-79E9-478E-AE84-6C89A3F1CB06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B49-C449-432F-A3D9-C96731704794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3B3-E019-4E62-9ADB-FD939F11121B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E99E-88A3-4CEF-A8B9-D2477417CCAE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79E6-1E45-422B-B629-5F99273349AB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CF6A-B7B6-465E-90F8-D69FB77FF0AF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36C-D3D7-44E7-8196-8F247A4614D3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0D92-9C0B-405C-9B31-7D124EFF8A29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C637-2597-43FC-AE44-749743B28690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D597-CC90-439D-A91E-EA80AF4B1288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11EB-4002-4F26-9B08-8C83BE4AE799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17CD-B517-45F7-8947-62A888D4F90C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09C22C-9BF2-46B7-A76E-994225BFA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Ozonólisis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7355B-A71D-4806-85DD-56BEEE385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dirty="0"/>
              <a:t>Maria Fernanda Gaviria</a:t>
            </a:r>
          </a:p>
          <a:p>
            <a:pPr algn="r"/>
            <a:r>
              <a:rPr lang="en-US" dirty="0"/>
              <a:t>Juan Barbosa</a:t>
            </a:r>
          </a:p>
          <a:p>
            <a:pPr algn="r"/>
            <a:endParaRPr lang="en-US" dirty="0"/>
          </a:p>
          <a:p>
            <a:pPr algn="r"/>
            <a:r>
              <a:rPr lang="en-US" b="1" dirty="0"/>
              <a:t>Universidad de </a:t>
            </a:r>
            <a:r>
              <a:rPr lang="en-US" b="1" dirty="0" err="1"/>
              <a:t>los</a:t>
            </a:r>
            <a:r>
              <a:rPr lang="en-US" b="1" dirty="0"/>
              <a:t> Andes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7D8DE0-DE56-41DD-922C-EA3AFF2F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1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58837D-4CF4-4102-B316-42AFCD10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532245-3633-4B93-93D5-708C026A5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Preparación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adipaldehído</a:t>
            </a:r>
            <a:r>
              <a:rPr lang="en-US" dirty="0" smtClean="0"/>
              <a:t> </a:t>
            </a:r>
            <a:r>
              <a:rPr lang="en-US" dirty="0"/>
              <a:t>con un </a:t>
            </a:r>
            <a:r>
              <a:rPr lang="en-US" dirty="0" err="1"/>
              <a:t>rendimiento</a:t>
            </a:r>
            <a:r>
              <a:rPr lang="en-US" dirty="0"/>
              <a:t> </a:t>
            </a:r>
            <a:r>
              <a:rPr lang="en-US" dirty="0" smtClean="0"/>
              <a:t>inferior al</a:t>
            </a:r>
            <a:r>
              <a:rPr lang="en-US" dirty="0" smtClean="0"/>
              <a:t> 49 </a:t>
            </a:r>
            <a:r>
              <a:rPr lang="en-US" dirty="0"/>
              <a:t>%.</a:t>
            </a:r>
          </a:p>
          <a:p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recomienda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reactivo</a:t>
            </a:r>
            <a:r>
              <a:rPr lang="en-US" dirty="0" smtClean="0"/>
              <a:t> </a:t>
            </a:r>
            <a:r>
              <a:rPr lang="en-US" dirty="0" err="1" smtClean="0"/>
              <a:t>reductor</a:t>
            </a:r>
            <a:r>
              <a:rPr lang="en-US" dirty="0" smtClean="0"/>
              <a:t>, dado que el OPPh</a:t>
            </a:r>
            <a:r>
              <a:rPr lang="en-US" baseline="-25000" dirty="0" smtClean="0"/>
              <a:t>3 </a:t>
            </a:r>
            <a:r>
              <a:rPr lang="en-US" dirty="0" err="1" smtClean="0"/>
              <a:t>presenta</a:t>
            </a:r>
            <a:r>
              <a:rPr lang="en-US" dirty="0" smtClean="0"/>
              <a:t> </a:t>
            </a:r>
            <a:r>
              <a:rPr lang="en-US" dirty="0" err="1" smtClean="0"/>
              <a:t>polaridades</a:t>
            </a:r>
            <a:r>
              <a:rPr lang="en-US" dirty="0" smtClean="0"/>
              <a:t> </a:t>
            </a:r>
            <a:r>
              <a:rPr lang="en-US" dirty="0" err="1" smtClean="0"/>
              <a:t>análogas</a:t>
            </a:r>
            <a:r>
              <a:rPr lang="en-US" dirty="0" smtClean="0"/>
              <a:t> a las del </a:t>
            </a:r>
            <a:r>
              <a:rPr lang="en-US" dirty="0" err="1" smtClean="0"/>
              <a:t>producto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recomienda</a:t>
            </a:r>
            <a:r>
              <a:rPr lang="en-US" dirty="0" smtClean="0"/>
              <a:t> la </a:t>
            </a:r>
            <a:r>
              <a:rPr lang="en-US" dirty="0" err="1" smtClean="0"/>
              <a:t>eliminación</a:t>
            </a:r>
            <a:r>
              <a:rPr lang="en-US" dirty="0" smtClean="0"/>
              <a:t> de </a:t>
            </a:r>
            <a:r>
              <a:rPr lang="en-US" dirty="0" err="1" smtClean="0"/>
              <a:t>alcoholes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 el </a:t>
            </a:r>
            <a:r>
              <a:rPr lang="en-US" dirty="0" err="1" smtClean="0"/>
              <a:t>medio</a:t>
            </a:r>
            <a:r>
              <a:rPr lang="en-US" dirty="0" smtClean="0"/>
              <a:t> de </a:t>
            </a:r>
            <a:r>
              <a:rPr lang="en-US" dirty="0" err="1" smtClean="0"/>
              <a:t>reacción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posibilidad</a:t>
            </a:r>
            <a:r>
              <a:rPr lang="en-US" dirty="0" smtClean="0"/>
              <a:t> de </a:t>
            </a:r>
            <a:r>
              <a:rPr lang="en-US" dirty="0" err="1" smtClean="0"/>
              <a:t>formar</a:t>
            </a:r>
            <a:r>
              <a:rPr lang="en-US" dirty="0" smtClean="0"/>
              <a:t> </a:t>
            </a:r>
            <a:r>
              <a:rPr lang="en-US" dirty="0" err="1" smtClean="0"/>
              <a:t>subproductos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349C97-CE2F-4AEE-8002-6FE977C1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9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233BA5-C465-44F0-A654-8B3CCE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936EA0-EC23-4214-8160-F2FFD3BE0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75" y="1523999"/>
            <a:ext cx="10716126" cy="4924927"/>
          </a:xfrm>
        </p:spPr>
        <p:txBody>
          <a:bodyPr>
            <a:noAutofit/>
          </a:bodyPr>
          <a:lstStyle/>
          <a:p>
            <a:r>
              <a:rPr lang="en-US" sz="1400" dirty="0" smtClean="0"/>
              <a:t>Gilbert, J.C; Martin, S. F. </a:t>
            </a:r>
            <a:r>
              <a:rPr lang="en-US" sz="1400" i="1" dirty="0" smtClean="0"/>
              <a:t>Experimental Organic Chemistry: A </a:t>
            </a:r>
            <a:r>
              <a:rPr lang="en-US" sz="1400" i="1" dirty="0" err="1" smtClean="0"/>
              <a:t>Miniscale</a:t>
            </a:r>
            <a:r>
              <a:rPr lang="en-US" sz="1400" i="1" dirty="0" smtClean="0"/>
              <a:t> and Microscale Approach</a:t>
            </a:r>
            <a:r>
              <a:rPr lang="en-US" sz="1400" dirty="0" smtClean="0"/>
              <a:t>; 2010; pp 537-540</a:t>
            </a:r>
            <a:r>
              <a:rPr lang="en-US" sz="1400" i="1" dirty="0" smtClean="0"/>
              <a:t>.</a:t>
            </a:r>
            <a:endParaRPr lang="en-US" sz="1400" dirty="0"/>
          </a:p>
          <a:p>
            <a:r>
              <a:rPr lang="en-US" sz="1400" dirty="0" smtClean="0"/>
              <a:t>Wade, L. </a:t>
            </a:r>
            <a:r>
              <a:rPr lang="en-US" sz="1400" i="1" dirty="0" smtClean="0"/>
              <a:t>Organic Chemistry</a:t>
            </a:r>
            <a:r>
              <a:rPr lang="en-US" sz="1400" dirty="0" smtClean="0"/>
              <a:t>, eight ed.; Pearson: New York, 2015; pp 328-390.</a:t>
            </a:r>
            <a:endParaRPr lang="en-US" sz="1400" dirty="0"/>
          </a:p>
          <a:p>
            <a:r>
              <a:rPr lang="es-CO" sz="1400" dirty="0" err="1" smtClean="0"/>
              <a:t>Morrsion</a:t>
            </a:r>
            <a:r>
              <a:rPr lang="es-CO" sz="1400" dirty="0" smtClean="0"/>
              <a:t>, R.; </a:t>
            </a:r>
            <a:r>
              <a:rPr lang="es-CO" sz="1400" dirty="0" err="1" smtClean="0"/>
              <a:t>Boyd</a:t>
            </a:r>
            <a:r>
              <a:rPr lang="es-CO" sz="1400" dirty="0" smtClean="0"/>
              <a:t>, R. </a:t>
            </a:r>
            <a:r>
              <a:rPr lang="es-CO" sz="1400" i="1" dirty="0" err="1" smtClean="0"/>
              <a:t>Organic</a:t>
            </a:r>
            <a:r>
              <a:rPr lang="es-CO" sz="1400" i="1" dirty="0" smtClean="0"/>
              <a:t> </a:t>
            </a:r>
            <a:r>
              <a:rPr lang="es-CO" sz="1400" i="1" dirty="0" err="1" smtClean="0"/>
              <a:t>Chemistry</a:t>
            </a:r>
            <a:r>
              <a:rPr lang="es-CO" sz="1400" dirty="0" smtClean="0"/>
              <a:t>; Prentice-Hall: New York, 2002; </a:t>
            </a:r>
            <a:r>
              <a:rPr lang="es-CO" sz="1400" dirty="0" err="1" smtClean="0"/>
              <a:t>pp</a:t>
            </a:r>
            <a:r>
              <a:rPr lang="es-CO" sz="1400" smtClean="0"/>
              <a:t> 218-219.</a:t>
            </a:r>
            <a:endParaRPr lang="es-CO" sz="1400" dirty="0"/>
          </a:p>
          <a:p>
            <a:r>
              <a:rPr lang="es-CO" sz="1400" dirty="0" smtClean="0"/>
              <a:t>Miller, S. A.; </a:t>
            </a:r>
            <a:r>
              <a:rPr lang="es-CO" sz="1400" dirty="0" err="1" smtClean="0"/>
              <a:t>Bobbit</a:t>
            </a:r>
            <a:r>
              <a:rPr lang="es-CO" sz="1400" dirty="0" smtClean="0"/>
              <a:t>, J. M.; </a:t>
            </a:r>
            <a:r>
              <a:rPr lang="es-CO" sz="1400" dirty="0" err="1" smtClean="0"/>
              <a:t>Leadbeater</a:t>
            </a:r>
            <a:r>
              <a:rPr lang="es-CO" sz="1400" dirty="0" smtClean="0"/>
              <a:t>, N. E. </a:t>
            </a:r>
            <a:r>
              <a:rPr lang="es-CO" sz="1400" i="1" dirty="0" err="1" smtClean="0"/>
              <a:t>Org</a:t>
            </a:r>
            <a:r>
              <a:rPr lang="es-CO" sz="1400" i="1" dirty="0" smtClean="0"/>
              <a:t>. </a:t>
            </a:r>
            <a:r>
              <a:rPr lang="es-CO" sz="1400" i="1" dirty="0" err="1" smtClean="0"/>
              <a:t>Biomol</a:t>
            </a:r>
            <a:r>
              <a:rPr lang="es-CO" sz="1400" i="1" dirty="0" smtClean="0"/>
              <a:t>. </a:t>
            </a:r>
            <a:r>
              <a:rPr lang="es-CO" sz="1400" i="1" dirty="0" err="1" smtClean="0"/>
              <a:t>Chem</a:t>
            </a:r>
            <a:r>
              <a:rPr lang="es-CO" sz="1400" i="1" dirty="0" smtClean="0"/>
              <a:t>. </a:t>
            </a:r>
            <a:r>
              <a:rPr lang="es-CO" sz="1400" b="1" dirty="0" smtClean="0"/>
              <a:t>2017</a:t>
            </a:r>
            <a:r>
              <a:rPr lang="es-CO" sz="1400" dirty="0" smtClean="0"/>
              <a:t>, 15, 2817-2822</a:t>
            </a:r>
            <a:r>
              <a:rPr lang="es-CO" sz="1400" dirty="0" smtClean="0"/>
              <a:t>.</a:t>
            </a:r>
            <a:endParaRPr lang="es-CO" sz="1400" dirty="0"/>
          </a:p>
          <a:p>
            <a:r>
              <a:rPr lang="es-CO" sz="1400" dirty="0" err="1" smtClean="0"/>
              <a:t>Liu</a:t>
            </a:r>
            <a:r>
              <a:rPr lang="es-CO" sz="1400" dirty="0" smtClean="0"/>
              <a:t>, S.T.; </a:t>
            </a:r>
            <a:r>
              <a:rPr lang="es-CO" sz="1400" dirty="0" err="1" smtClean="0"/>
              <a:t>Reddy</a:t>
            </a:r>
            <a:r>
              <a:rPr lang="es-CO" sz="1400" dirty="0" smtClean="0"/>
              <a:t>, K. V; </a:t>
            </a:r>
            <a:r>
              <a:rPr lang="es-CO" sz="1400" dirty="0" err="1" smtClean="0"/>
              <a:t>Lai</a:t>
            </a:r>
            <a:r>
              <a:rPr lang="es-CO" sz="1400" dirty="0" smtClean="0"/>
              <a:t>, R, Y. </a:t>
            </a:r>
            <a:r>
              <a:rPr lang="es-CO" sz="1400" i="1" dirty="0" err="1" smtClean="0"/>
              <a:t>Tetrahedron</a:t>
            </a:r>
            <a:r>
              <a:rPr lang="es-CO" sz="1400" dirty="0" smtClean="0"/>
              <a:t> </a:t>
            </a:r>
            <a:r>
              <a:rPr lang="es-CO" sz="1400" b="1" dirty="0" smtClean="0"/>
              <a:t>2007</a:t>
            </a:r>
            <a:r>
              <a:rPr lang="es-CO" sz="1400" dirty="0" smtClean="0"/>
              <a:t>, </a:t>
            </a:r>
            <a:r>
              <a:rPr lang="es-CO" sz="1400" i="1" dirty="0" smtClean="0"/>
              <a:t>63,</a:t>
            </a:r>
            <a:r>
              <a:rPr lang="es-CO" sz="1400" dirty="0" smtClean="0"/>
              <a:t> 1821-1825.</a:t>
            </a:r>
            <a:endParaRPr lang="es-CO" sz="1400" i="1" dirty="0" smtClean="0"/>
          </a:p>
          <a:p>
            <a:r>
              <a:rPr lang="es-CO" sz="1400" dirty="0" err="1" smtClean="0"/>
              <a:t>Daw</a:t>
            </a:r>
            <a:r>
              <a:rPr lang="es-CO" sz="1400" dirty="0" smtClean="0"/>
              <a:t>, P.; </a:t>
            </a:r>
            <a:r>
              <a:rPr lang="es-CO" sz="1400" dirty="0" err="1" smtClean="0"/>
              <a:t>Petakamsetty</a:t>
            </a:r>
            <a:r>
              <a:rPr lang="es-CO" sz="1400" dirty="0" smtClean="0"/>
              <a:t>, R.; </a:t>
            </a:r>
            <a:r>
              <a:rPr lang="es-CO" sz="1400" dirty="0" err="1" smtClean="0"/>
              <a:t>Sarbajna</a:t>
            </a:r>
            <a:r>
              <a:rPr lang="es-CO" sz="1400" dirty="0" smtClean="0"/>
              <a:t>, A.; </a:t>
            </a:r>
            <a:r>
              <a:rPr lang="es-CO" sz="1400" dirty="0" err="1" smtClean="0"/>
              <a:t>Laha</a:t>
            </a:r>
            <a:r>
              <a:rPr lang="es-CO" sz="1400" dirty="0" smtClean="0"/>
              <a:t>, S.; </a:t>
            </a:r>
            <a:r>
              <a:rPr lang="es-CO" sz="1400" dirty="0" err="1" smtClean="0"/>
              <a:t>Ramapanicker</a:t>
            </a:r>
            <a:r>
              <a:rPr lang="es-CO" sz="1400" dirty="0" smtClean="0"/>
              <a:t>, R; </a:t>
            </a:r>
            <a:r>
              <a:rPr lang="es-CO" sz="1400" dirty="0" err="1" smtClean="0"/>
              <a:t>Bera</a:t>
            </a:r>
            <a:r>
              <a:rPr lang="es-CO" sz="1400" dirty="0" smtClean="0"/>
              <a:t>, J. K. </a:t>
            </a:r>
            <a:r>
              <a:rPr lang="es-CO" sz="1400" i="1" dirty="0" err="1" smtClean="0"/>
              <a:t>Journal</a:t>
            </a:r>
            <a:r>
              <a:rPr lang="es-CO" sz="1400" i="1" dirty="0" smtClean="0"/>
              <a:t> of </a:t>
            </a:r>
            <a:r>
              <a:rPr lang="es-CO" sz="1400" i="1" dirty="0" err="1" smtClean="0"/>
              <a:t>the</a:t>
            </a:r>
            <a:r>
              <a:rPr lang="es-CO" sz="1400" i="1" dirty="0" smtClean="0"/>
              <a:t> American </a:t>
            </a:r>
            <a:r>
              <a:rPr lang="es-CO" sz="1400" i="1" dirty="0" err="1" smtClean="0"/>
              <a:t>Chemistry</a:t>
            </a:r>
            <a:r>
              <a:rPr lang="es-CO" sz="1400" i="1" dirty="0" smtClean="0"/>
              <a:t> </a:t>
            </a:r>
            <a:r>
              <a:rPr lang="es-CO" sz="1400" i="1" dirty="0" err="1" smtClean="0"/>
              <a:t>Society</a:t>
            </a:r>
            <a:r>
              <a:rPr lang="es-CO" sz="1400" i="1" dirty="0" smtClean="0"/>
              <a:t> </a:t>
            </a:r>
            <a:r>
              <a:rPr lang="es-CO" sz="1400" b="1" dirty="0" smtClean="0"/>
              <a:t>2014, </a:t>
            </a:r>
            <a:r>
              <a:rPr lang="es-CO" sz="1400" i="1" dirty="0" smtClean="0"/>
              <a:t>136</a:t>
            </a:r>
            <a:r>
              <a:rPr lang="es-CO" sz="1400" dirty="0" smtClean="0"/>
              <a:t>, 13987-13990.</a:t>
            </a:r>
          </a:p>
          <a:p>
            <a:r>
              <a:rPr lang="es-CO" sz="1400" dirty="0"/>
              <a:t>Carey, F.A; </a:t>
            </a:r>
            <a:r>
              <a:rPr lang="es-CO" sz="1400" dirty="0" err="1"/>
              <a:t>Sundberg</a:t>
            </a:r>
            <a:r>
              <a:rPr lang="es-CO" sz="1400" dirty="0"/>
              <a:t>, R. </a:t>
            </a:r>
            <a:r>
              <a:rPr lang="es-CO" sz="1400" i="1" dirty="0" err="1"/>
              <a:t>Advanced</a:t>
            </a:r>
            <a:r>
              <a:rPr lang="es-CO" sz="1400" i="1" dirty="0"/>
              <a:t> </a:t>
            </a:r>
            <a:r>
              <a:rPr lang="es-CO" sz="1400" i="1" dirty="0" err="1"/>
              <a:t>Organic</a:t>
            </a:r>
            <a:r>
              <a:rPr lang="es-CO" sz="1400" i="1" dirty="0"/>
              <a:t> </a:t>
            </a:r>
            <a:r>
              <a:rPr lang="es-CO" sz="1400" i="1" dirty="0" err="1"/>
              <a:t>Chemistry</a:t>
            </a:r>
            <a:r>
              <a:rPr lang="es-CO" sz="1400" dirty="0"/>
              <a:t>, 5th ed.; </a:t>
            </a:r>
            <a:r>
              <a:rPr lang="es-CO" sz="1400" dirty="0" err="1"/>
              <a:t>Springer</a:t>
            </a:r>
            <a:r>
              <a:rPr lang="es-CO" sz="1400" dirty="0"/>
              <a:t>, Ed.; </a:t>
            </a:r>
            <a:r>
              <a:rPr lang="es-CO" sz="1400" dirty="0" smtClean="0"/>
              <a:t>2007.</a:t>
            </a:r>
          </a:p>
          <a:p>
            <a:r>
              <a:rPr lang="es-CO" sz="1400" dirty="0" err="1" smtClean="0"/>
              <a:t>Criegee</a:t>
            </a:r>
            <a:r>
              <a:rPr lang="es-CO" sz="1400" dirty="0" smtClean="0"/>
              <a:t>, R. </a:t>
            </a:r>
            <a:r>
              <a:rPr lang="es-CO" sz="1400" i="1" dirty="0" err="1" smtClean="0"/>
              <a:t>Angewandte</a:t>
            </a:r>
            <a:r>
              <a:rPr lang="es-CO" sz="1400" i="1" dirty="0" smtClean="0"/>
              <a:t> </a:t>
            </a:r>
            <a:r>
              <a:rPr lang="es-CO" sz="1400" i="1" dirty="0" err="1" smtClean="0"/>
              <a:t>Chemie</a:t>
            </a:r>
            <a:r>
              <a:rPr lang="es-CO" sz="1400" i="1" dirty="0" smtClean="0"/>
              <a:t> International </a:t>
            </a:r>
            <a:r>
              <a:rPr lang="es-CO" sz="1400" i="1" dirty="0" err="1" smtClean="0"/>
              <a:t>Edition</a:t>
            </a:r>
            <a:r>
              <a:rPr lang="es-CO" sz="1400" i="1" dirty="0" smtClean="0"/>
              <a:t> in English</a:t>
            </a:r>
            <a:r>
              <a:rPr lang="es-CO" sz="1400" dirty="0" smtClean="0"/>
              <a:t>, </a:t>
            </a:r>
            <a:r>
              <a:rPr lang="es-CO" sz="1400" b="1" dirty="0" smtClean="0"/>
              <a:t>1975</a:t>
            </a:r>
            <a:r>
              <a:rPr lang="es-CO" sz="1400" dirty="0" smtClean="0"/>
              <a:t>, 14, 754-752.</a:t>
            </a:r>
          </a:p>
          <a:p>
            <a:r>
              <a:rPr lang="es-CO" sz="1400" dirty="0" err="1" smtClean="0"/>
              <a:t>Knowles</a:t>
            </a:r>
            <a:r>
              <a:rPr lang="es-CO" sz="1400" dirty="0" smtClean="0"/>
              <a:t>, W.; Thompson, Q. </a:t>
            </a:r>
            <a:r>
              <a:rPr lang="es-CO" sz="1400" i="1" dirty="0" err="1" smtClean="0"/>
              <a:t>The</a:t>
            </a:r>
            <a:r>
              <a:rPr lang="es-CO" sz="1400" i="1" dirty="0" smtClean="0"/>
              <a:t> </a:t>
            </a:r>
            <a:r>
              <a:rPr lang="es-CO" sz="1400" i="1" dirty="0" err="1" smtClean="0"/>
              <a:t>Journal</a:t>
            </a:r>
            <a:r>
              <a:rPr lang="es-CO" sz="1400" i="1" dirty="0" smtClean="0"/>
              <a:t> of </a:t>
            </a:r>
            <a:r>
              <a:rPr lang="es-CO" sz="1400" i="1" dirty="0" err="1" smtClean="0"/>
              <a:t>Organic</a:t>
            </a:r>
            <a:r>
              <a:rPr lang="es-CO" sz="1400" i="1" dirty="0" smtClean="0"/>
              <a:t> </a:t>
            </a:r>
            <a:r>
              <a:rPr lang="es-CO" sz="1400" i="1" dirty="0" err="1" smtClean="0"/>
              <a:t>Chemistry</a:t>
            </a:r>
            <a:r>
              <a:rPr lang="es-CO" sz="1400" dirty="0" smtClean="0"/>
              <a:t> </a:t>
            </a:r>
            <a:r>
              <a:rPr lang="es-CO" sz="1400" b="1" dirty="0" smtClean="0"/>
              <a:t>1960</a:t>
            </a:r>
            <a:r>
              <a:rPr lang="es-CO" sz="1400" dirty="0" smtClean="0"/>
              <a:t>, </a:t>
            </a:r>
            <a:r>
              <a:rPr lang="es-CO" sz="1400" i="1" dirty="0" smtClean="0"/>
              <a:t>25</a:t>
            </a:r>
            <a:r>
              <a:rPr lang="es-CO" sz="1400" dirty="0" smtClean="0"/>
              <a:t>, 1031-1033.</a:t>
            </a:r>
          </a:p>
          <a:p>
            <a:r>
              <a:rPr lang="es-CO" sz="1400" dirty="0" err="1" smtClean="0"/>
              <a:t>Keaveney</a:t>
            </a:r>
            <a:r>
              <a:rPr lang="es-CO" sz="1400" dirty="0" smtClean="0"/>
              <a:t>, W. P.; Berger, M. G.; </a:t>
            </a:r>
            <a:r>
              <a:rPr lang="es-CO" sz="1400" dirty="0" err="1" smtClean="0"/>
              <a:t>Pappas</a:t>
            </a:r>
            <a:r>
              <a:rPr lang="es-CO" sz="1400" dirty="0" smtClean="0"/>
              <a:t>, J. J. </a:t>
            </a:r>
            <a:r>
              <a:rPr lang="es-CO" sz="1400" i="1" dirty="0" err="1" smtClean="0"/>
              <a:t>The</a:t>
            </a:r>
            <a:r>
              <a:rPr lang="es-CO" sz="1400" i="1" dirty="0" smtClean="0"/>
              <a:t> </a:t>
            </a:r>
            <a:r>
              <a:rPr lang="es-CO" sz="1400" i="1" dirty="0" err="1" smtClean="0"/>
              <a:t>Journal</a:t>
            </a:r>
            <a:r>
              <a:rPr lang="es-CO" sz="1400" i="1" dirty="0" smtClean="0"/>
              <a:t> of </a:t>
            </a:r>
            <a:r>
              <a:rPr lang="es-CO" sz="1400" i="1" dirty="0" err="1" smtClean="0"/>
              <a:t>Organic</a:t>
            </a:r>
            <a:r>
              <a:rPr lang="es-CO" sz="1400" i="1" dirty="0" smtClean="0"/>
              <a:t> </a:t>
            </a:r>
            <a:r>
              <a:rPr lang="es-CO" sz="1400" i="1" dirty="0" err="1" smtClean="0"/>
              <a:t>Chemistry</a:t>
            </a:r>
            <a:r>
              <a:rPr lang="es-CO" sz="1400" i="1" dirty="0"/>
              <a:t> </a:t>
            </a:r>
            <a:r>
              <a:rPr lang="es-CO" sz="1400" b="1" dirty="0" smtClean="0"/>
              <a:t>1967</a:t>
            </a:r>
            <a:r>
              <a:rPr lang="es-CO" sz="1400" b="1" i="1" dirty="0" smtClean="0"/>
              <a:t>, </a:t>
            </a:r>
            <a:r>
              <a:rPr lang="es-CO" sz="1400" i="1" dirty="0" smtClean="0"/>
              <a:t>32</a:t>
            </a:r>
            <a:r>
              <a:rPr lang="es-CO" sz="1400" dirty="0" smtClean="0"/>
              <a:t>, 1537-1542.</a:t>
            </a:r>
          </a:p>
          <a:p>
            <a:endParaRPr lang="es-CO" sz="1400" i="1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4C336C-0D85-48CF-A3F5-EA338CBD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5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EF9F7-A4C7-464B-BED9-A76EAFE0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241" y="3126678"/>
            <a:ext cx="2909518" cy="1280890"/>
          </a:xfrm>
        </p:spPr>
        <p:txBody>
          <a:bodyPr/>
          <a:lstStyle/>
          <a:p>
            <a:r>
              <a:rPr lang="en-US" dirty="0"/>
              <a:t>Gracias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840902-473E-4517-83E2-FDD72AAB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1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B8E26-49D7-43CA-9159-76A91BB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7E69C3-56CF-45B5-8EB1-5EC4DC4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169AF6C5-D67F-4FF8-9576-8267E6A2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652" y="1412418"/>
            <a:ext cx="5822966" cy="40773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9FEB2E-156C-4650-9951-66B3AC426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608" y="1905000"/>
            <a:ext cx="2229552" cy="137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59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1854D3-3BC8-49FD-ACAB-E1165BC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B80DC0-A5DA-4BD3-8A55-A5204AB1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01" y="787781"/>
            <a:ext cx="6088275" cy="3834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BFD5376-B361-4E53-ABA6-32A04F61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280" y="2021306"/>
            <a:ext cx="4762219" cy="4390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FDDFD4-A4FA-46B2-A304-AD567610AF12}"/>
              </a:ext>
            </a:extLst>
          </p:cNvPr>
          <p:cNvSpPr txBox="1"/>
          <p:nvPr/>
        </p:nvSpPr>
        <p:spPr>
          <a:xfrm>
            <a:off x="10068000" y="3516229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23.4982 kcal/</a:t>
            </a:r>
            <a:r>
              <a:rPr lang="en-US" sz="1200" dirty="0" err="1">
                <a:solidFill>
                  <a:srgbClr val="0070C0"/>
                </a:solidFill>
              </a:rPr>
              <a:t>mol</a:t>
            </a:r>
            <a:endParaRPr lang="es-CO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0C04E51-197A-4454-822E-8DFDBAAAB1AD}"/>
              </a:ext>
            </a:extLst>
          </p:cNvPr>
          <p:cNvSpPr txBox="1"/>
          <p:nvPr/>
        </p:nvSpPr>
        <p:spPr>
          <a:xfrm>
            <a:off x="3068632" y="4216337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12.1013 kcal/</a:t>
            </a:r>
            <a:r>
              <a:rPr lang="en-US" sz="1200" dirty="0" err="1">
                <a:solidFill>
                  <a:srgbClr val="0070C0"/>
                </a:solidFill>
              </a:rPr>
              <a:t>mol</a:t>
            </a:r>
            <a:endParaRPr lang="es-CO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6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692EEC-779B-4C4B-B40D-FCBE4428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A9F643-FF3B-4DFA-8368-F69964FD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29" y="529390"/>
            <a:ext cx="4972907" cy="3119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2E0927-DACB-4F79-BF1F-50A65411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36" y="2561001"/>
            <a:ext cx="4541333" cy="36442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4B9BED0-F47A-4CBF-A0C4-CAA6D004A258}"/>
              </a:ext>
            </a:extLst>
          </p:cNvPr>
          <p:cNvSpPr txBox="1"/>
          <p:nvPr/>
        </p:nvSpPr>
        <p:spPr>
          <a:xfrm>
            <a:off x="2069431" y="2561001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48.3852 kcal/</a:t>
            </a:r>
            <a:r>
              <a:rPr lang="en-US" dirty="0" err="1">
                <a:solidFill>
                  <a:srgbClr val="0070C0"/>
                </a:solidFill>
              </a:rPr>
              <a:t>mol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4EF210-1217-4031-8E9B-9EDB1A5A09F0}"/>
              </a:ext>
            </a:extLst>
          </p:cNvPr>
          <p:cNvSpPr txBox="1"/>
          <p:nvPr/>
        </p:nvSpPr>
        <p:spPr>
          <a:xfrm>
            <a:off x="6957913" y="5567873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47.1725 kcal/</a:t>
            </a:r>
            <a:r>
              <a:rPr lang="en-US" dirty="0" err="1">
                <a:solidFill>
                  <a:srgbClr val="0070C0"/>
                </a:solidFill>
              </a:rPr>
              <a:t>mol</a:t>
            </a:r>
            <a:endParaRPr lang="es-CO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07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789675-9B78-4C52-8144-29F9411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E765069-08EC-40A4-9A37-03832560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73" y="1390010"/>
            <a:ext cx="1952381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75648ED-D30F-4AF2-B843-E5C75828B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595" y="3190010"/>
            <a:ext cx="2714286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B149F-839A-40BD-BCF7-76C13376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2763A9-2C3B-4E77-93CC-5B613A1C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err="1"/>
              <a:t>Introducción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 err="1"/>
              <a:t>Sección</a:t>
            </a:r>
            <a:r>
              <a:rPr lang="en-US" dirty="0"/>
              <a:t> experimental</a:t>
            </a:r>
          </a:p>
          <a:p>
            <a:pPr>
              <a:lnSpc>
                <a:spcPct val="300000"/>
              </a:lnSpc>
            </a:pPr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DEC7B9-07A9-4BD9-8F66-8CEA7C53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6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B38423-BB53-4EE8-9B01-D075ABBC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33105B-71A3-4BDA-95D0-2577CEA4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83A66F-54EB-4184-A294-F18C3F2AE557}"/>
              </a:ext>
            </a:extLst>
          </p:cNvPr>
          <p:cNvSpPr txBox="1"/>
          <p:nvPr/>
        </p:nvSpPr>
        <p:spPr>
          <a:xfrm>
            <a:off x="2592925" y="2980559"/>
            <a:ext cx="609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1: </a:t>
            </a:r>
            <a:r>
              <a:rPr lang="en-US" sz="1400" dirty="0" err="1"/>
              <a:t>Ozonólisis</a:t>
            </a:r>
            <a:r>
              <a:rPr lang="en-US" sz="1400" dirty="0"/>
              <a:t>. </a:t>
            </a:r>
            <a:r>
              <a:rPr lang="en-US" sz="1400" b="1" dirty="0"/>
              <a:t>(R1, R3): </a:t>
            </a:r>
            <a:r>
              <a:rPr lang="en-US" sz="1400" dirty="0"/>
              <a:t>H, </a:t>
            </a:r>
            <a:r>
              <a:rPr lang="en-US" sz="1400" dirty="0" err="1"/>
              <a:t>alquil</a:t>
            </a:r>
            <a:r>
              <a:rPr lang="en-US" sz="1400" dirty="0"/>
              <a:t> o aril, </a:t>
            </a:r>
            <a:r>
              <a:rPr lang="en-US" sz="1400" b="1" dirty="0"/>
              <a:t>(R2, R4)</a:t>
            </a:r>
            <a:r>
              <a:rPr lang="en-US" sz="1400" dirty="0"/>
              <a:t>: H, </a:t>
            </a:r>
            <a:r>
              <a:rPr lang="en-US" sz="1400" dirty="0" err="1"/>
              <a:t>alquil</a:t>
            </a:r>
            <a:r>
              <a:rPr lang="en-US" sz="1400" dirty="0"/>
              <a:t> o aril.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7785E06-731C-4473-AACE-09429B81794D}"/>
              </a:ext>
            </a:extLst>
          </p:cNvPr>
          <p:cNvSpPr/>
          <p:nvPr/>
        </p:nvSpPr>
        <p:spPr>
          <a:xfrm>
            <a:off x="2059380" y="5905429"/>
            <a:ext cx="9281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Gilbert, J. C.; Martin, S. F. </a:t>
            </a:r>
            <a:r>
              <a:rPr lang="en-US" sz="1200" i="1" dirty="0"/>
              <a:t>Experimental Organic Chemistry: A </a:t>
            </a:r>
            <a:r>
              <a:rPr lang="en-US" sz="1200" i="1" dirty="0" err="1"/>
              <a:t>Miniscale</a:t>
            </a:r>
            <a:r>
              <a:rPr lang="en-US" sz="1200" i="1" dirty="0"/>
              <a:t> and Microscale Approach</a:t>
            </a:r>
            <a:r>
              <a:rPr lang="en-US" sz="1200" dirty="0"/>
              <a:t>; 2010; pp </a:t>
            </a:r>
            <a:r>
              <a:rPr lang="en-US" sz="1200" dirty="0" smtClean="0"/>
              <a:t>537–540</a:t>
            </a:r>
          </a:p>
          <a:p>
            <a:r>
              <a:rPr lang="en-US" sz="1200" dirty="0" smtClean="0"/>
              <a:t>Wade, L. </a:t>
            </a:r>
            <a:r>
              <a:rPr lang="en-US" sz="1200" i="1" dirty="0" smtClean="0"/>
              <a:t>Organic Chemistry</a:t>
            </a:r>
            <a:r>
              <a:rPr lang="en-US" sz="1200" dirty="0" smtClean="0"/>
              <a:t>, eight ed.; Pearson: New York, 2015; pp 328-390</a:t>
            </a:r>
          </a:p>
          <a:p>
            <a:r>
              <a:rPr lang="en-US" sz="1200" dirty="0" smtClean="0"/>
              <a:t>Morrison, R.; Boyd, R. </a:t>
            </a:r>
            <a:r>
              <a:rPr lang="en-US" sz="1200" i="1" dirty="0" smtClean="0"/>
              <a:t>Organic Chemistry</a:t>
            </a:r>
            <a:r>
              <a:rPr lang="en-US" sz="1200" dirty="0" smtClean="0"/>
              <a:t>, Prentice-Hall: New York, 2002; pp 218 – 219.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xmlns="" id="{A1363DF2-9A24-4066-994F-3542139867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9380" y="3534614"/>
                <a:ext cx="9785290" cy="2675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s-ES" dirty="0" smtClean="0"/>
                  <a:t>Generación de aldehídos y cetonas.</a:t>
                </a:r>
              </a:p>
              <a:p>
                <a:pPr>
                  <a:lnSpc>
                    <a:spcPct val="200000"/>
                  </a:lnSpc>
                </a:pPr>
                <a:r>
                  <a:rPr lang="es-ES" dirty="0" smtClean="0"/>
                  <a:t>El enlace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dirty="0" smtClean="0"/>
                  <a:t> se rompe y el </a:t>
                </a:r>
                <a:r>
                  <a:rPr lang="es-ES" dirty="0" err="1" smtClean="0"/>
                  <a:t>alqueno</a:t>
                </a:r>
                <a:r>
                  <a:rPr lang="es-ES" dirty="0" smtClean="0"/>
                  <a:t> da lugar a dos moléculas de aldehído o cetona.</a:t>
                </a:r>
                <a:endParaRPr lang="es-ES" dirty="0"/>
              </a:p>
              <a:p>
                <a:pPr>
                  <a:lnSpc>
                    <a:spcPct val="200000"/>
                  </a:lnSpc>
                </a:pPr>
                <a:r>
                  <a:rPr lang="es-ES" dirty="0" smtClean="0"/>
                  <a:t>Determinación de la ubicación de la </a:t>
                </a:r>
                <a:r>
                  <a:rPr lang="es-ES" dirty="0" err="1" smtClean="0"/>
                  <a:t>insaturaci</a:t>
                </a:r>
                <a:r>
                  <a:rPr lang="es-ES" dirty="0" err="1" smtClean="0"/>
                  <a:t>ón</a:t>
                </a:r>
                <a:r>
                  <a:rPr lang="es-ES" dirty="0" smtClean="0"/>
                  <a:t> en los alquenos</a:t>
                </a:r>
                <a:r>
                  <a:rPr lang="es-ES" dirty="0" smtClean="0"/>
                  <a:t>.</a:t>
                </a:r>
                <a:endParaRPr lang="es-ES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xmlns="" id="{A1363DF2-9A24-4066-994F-354213986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380" y="3534614"/>
                <a:ext cx="9785290" cy="2675652"/>
              </a:xfrm>
              <a:prstGeom prst="rect">
                <a:avLst/>
              </a:prstGeom>
              <a:blipFill rotWithShape="0">
                <a:blip r:embed="rId2"/>
                <a:stretch>
                  <a:fillRect l="-436" r="-4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C54E83B-0BD9-4E18-86E9-EF5172EE3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502" y="1474042"/>
            <a:ext cx="9012792" cy="1506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B4F94B4-AE57-49C2-B052-F51A8B039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927849" y="2530052"/>
            <a:ext cx="1761660" cy="171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4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CC3FA-D5DC-446B-9A29-58EC451B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907"/>
          </a:xfrm>
        </p:spPr>
        <p:txBody>
          <a:bodyPr/>
          <a:lstStyle/>
          <a:p>
            <a:r>
              <a:rPr lang="en-US" dirty="0" err="1"/>
              <a:t>Sección</a:t>
            </a:r>
            <a:r>
              <a:rPr lang="en-US" dirty="0"/>
              <a:t> experimental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814A3EC3-8BD9-4AA3-8697-AA5D0EF60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390936"/>
              </p:ext>
            </p:extLst>
          </p:nvPr>
        </p:nvGraphicFramePr>
        <p:xfrm>
          <a:off x="2589213" y="1577130"/>
          <a:ext cx="8915400" cy="503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971BDC-184D-445A-A5B9-8A4CA473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8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D2825-5C33-4041-BFF5-09BC1152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C0AA34-F2C3-4722-8A9C-BB88B5CB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155" y="3119734"/>
            <a:ext cx="7032960" cy="3538107"/>
          </a:xfrm>
        </p:spPr>
        <p:txBody>
          <a:bodyPr>
            <a:normAutofit/>
          </a:bodyPr>
          <a:lstStyle/>
          <a:p>
            <a:r>
              <a:rPr lang="en-US" dirty="0" err="1" smtClean="0"/>
              <a:t>Recuperación</a:t>
            </a:r>
            <a:r>
              <a:rPr lang="en-US" dirty="0" smtClean="0"/>
              <a:t> del 72 </a:t>
            </a:r>
            <a:r>
              <a:rPr lang="en-US" dirty="0"/>
              <a:t>%.</a:t>
            </a:r>
          </a:p>
          <a:p>
            <a:r>
              <a:rPr lang="en-US" dirty="0"/>
              <a:t>Con </a:t>
            </a:r>
            <a:r>
              <a:rPr lang="en-US" dirty="0" err="1"/>
              <a:t>cuántificación</a:t>
            </a:r>
            <a:r>
              <a:rPr lang="en-US" dirty="0"/>
              <a:t> de las </a:t>
            </a:r>
            <a:r>
              <a:rPr lang="en-US" dirty="0" err="1" smtClean="0"/>
              <a:t>impurezas</a:t>
            </a:r>
            <a:r>
              <a:rPr lang="en-US" dirty="0" smtClean="0"/>
              <a:t>, </a:t>
            </a:r>
            <a:r>
              <a:rPr lang="en-US" dirty="0" err="1" smtClean="0"/>
              <a:t>rendimiento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 49 </a:t>
            </a:r>
            <a:r>
              <a:rPr lang="en-US" dirty="0"/>
              <a:t>%.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2906C4-3FA7-45DF-8AEC-81991297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FD25BF3-DA17-460F-88A4-E7F1FE18A162}"/>
              </a:ext>
            </a:extLst>
          </p:cNvPr>
          <p:cNvGrpSpPr/>
          <p:nvPr/>
        </p:nvGrpSpPr>
        <p:grpSpPr>
          <a:xfrm>
            <a:off x="6276187" y="3878011"/>
            <a:ext cx="4993796" cy="741806"/>
            <a:chOff x="3904864" y="3963418"/>
            <a:chExt cx="4993796" cy="741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xmlns="" id="{254D76D1-AF70-4500-BCEA-3CC883FE4BA4}"/>
                    </a:ext>
                  </a:extLst>
                </p:cNvPr>
                <p:cNvSpPr txBox="1"/>
                <p:nvPr/>
              </p:nvSpPr>
              <p:spPr>
                <a:xfrm>
                  <a:off x="3904864" y="3963418"/>
                  <a:ext cx="2237664" cy="741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54D76D1-AF70-4500-BCEA-3CC883FE4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864" y="3963418"/>
                  <a:ext cx="2237664" cy="74180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05D98682-CF97-4DC5-9D39-7809C46C618A}"/>
                    </a:ext>
                  </a:extLst>
                </p:cNvPr>
                <p:cNvSpPr txBox="1"/>
                <p:nvPr/>
              </p:nvSpPr>
              <p:spPr>
                <a:xfrm>
                  <a:off x="6720243" y="4016670"/>
                  <a:ext cx="2178417" cy="635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5D98682-CF97-4DC5-9D39-7809C46C6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243" y="4016670"/>
                  <a:ext cx="2178417" cy="6353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xmlns="" id="{ED640222-77D3-4CD5-8DED-2E50C1BF7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983573"/>
                  </p:ext>
                </p:extLst>
              </p:nvPr>
            </p:nvGraphicFramePr>
            <p:xfrm>
              <a:off x="567181" y="4619817"/>
              <a:ext cx="5060733" cy="1875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55">
                      <a:extLst>
                        <a:ext uri="{9D8B030D-6E8A-4147-A177-3AD203B41FA5}">
                          <a16:colId xmlns:a16="http://schemas.microsoft.com/office/drawing/2014/main" xmlns="" val="1932548680"/>
                        </a:ext>
                      </a:extLst>
                    </a:gridCol>
                    <a:gridCol w="452291">
                      <a:extLst>
                        <a:ext uri="{9D8B030D-6E8A-4147-A177-3AD203B41FA5}">
                          <a16:colId xmlns:a16="http://schemas.microsoft.com/office/drawing/2014/main" xmlns="" val="974605646"/>
                        </a:ext>
                      </a:extLst>
                    </a:gridCol>
                    <a:gridCol w="690880">
                      <a:extLst>
                        <a:ext uri="{9D8B030D-6E8A-4147-A177-3AD203B41FA5}">
                          <a16:colId xmlns:a16="http://schemas.microsoft.com/office/drawing/2014/main" xmlns="" val="2723256158"/>
                        </a:ext>
                      </a:extLst>
                    </a:gridCol>
                    <a:gridCol w="1011635">
                      <a:extLst>
                        <a:ext uri="{9D8B030D-6E8A-4147-A177-3AD203B41FA5}">
                          <a16:colId xmlns:a16="http://schemas.microsoft.com/office/drawing/2014/main" xmlns="" val="86690558"/>
                        </a:ext>
                      </a:extLst>
                    </a:gridCol>
                    <a:gridCol w="1373672">
                      <a:extLst>
                        <a:ext uri="{9D8B030D-6E8A-4147-A177-3AD203B41FA5}">
                          <a16:colId xmlns:a16="http://schemas.microsoft.com/office/drawing/2014/main" xmlns="" val="33991869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Compuesto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𝒆𝒍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34577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CHCl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s-CO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0,18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20,98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0,13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3599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PPh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s-CO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1,48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25,27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0,15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244662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CH</a:t>
                          </a:r>
                          <a:r>
                            <a:rPr lang="es-CO" baseline="-25000" dirty="0" smtClean="0"/>
                            <a:t>2</a:t>
                          </a:r>
                          <a:r>
                            <a:rPr lang="es-CO" dirty="0" smtClean="0"/>
                            <a:t>Cl</a:t>
                          </a:r>
                          <a:r>
                            <a:rPr lang="es-CO" baseline="-25000" dirty="0" smtClean="0"/>
                            <a:t>2</a:t>
                          </a:r>
                          <a:endParaRPr lang="es-CO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0,16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6,64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0,04</a:t>
                          </a:r>
                          <a:endParaRPr lang="es-CO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CH</a:t>
                          </a:r>
                          <a:r>
                            <a:rPr lang="es-CO" baseline="-25000" dirty="0" smtClean="0"/>
                            <a:t>3</a:t>
                          </a:r>
                          <a:r>
                            <a:rPr lang="es-CO" dirty="0" smtClean="0"/>
                            <a:t>OH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0,08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0,63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0,00</a:t>
                          </a:r>
                          <a:endParaRPr lang="es-CO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D640222-77D3-4CD5-8DED-2E50C1BF7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983573"/>
                  </p:ext>
                </p:extLst>
              </p:nvPr>
            </p:nvGraphicFramePr>
            <p:xfrm>
              <a:off x="567181" y="4619817"/>
              <a:ext cx="5060733" cy="1875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32548680"/>
                        </a:ext>
                      </a:extLst>
                    </a:gridCol>
                    <a:gridCol w="45229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74605646"/>
                        </a:ext>
                      </a:extLst>
                    </a:gridCol>
                    <a:gridCol w="690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23256158"/>
                        </a:ext>
                      </a:extLst>
                    </a:gridCol>
                    <a:gridCol w="101163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6690558"/>
                        </a:ext>
                      </a:extLst>
                    </a:gridCol>
                    <a:gridCol w="137367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99186977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Compuesto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41892" t="-3077" r="-687838" b="-3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89381" t="-3077" r="-350442" b="-3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65060" t="-3077" r="-138554" b="-3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68142" t="-3077" r="-1770" b="-3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4577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CHCl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s-CO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0,18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20,98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0,13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599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PPh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s-CO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1,48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25,27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0,15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44662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CH</a:t>
                          </a:r>
                          <a:r>
                            <a:rPr lang="es-CO" baseline="-25000" dirty="0" smtClean="0"/>
                            <a:t>2</a:t>
                          </a:r>
                          <a:r>
                            <a:rPr lang="es-CO" dirty="0" smtClean="0"/>
                            <a:t>Cl</a:t>
                          </a:r>
                          <a:r>
                            <a:rPr lang="es-CO" baseline="-25000" dirty="0" smtClean="0"/>
                            <a:t>2</a:t>
                          </a:r>
                          <a:endParaRPr lang="es-CO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0,16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6,64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0,04</a:t>
                          </a:r>
                          <a:endParaRPr lang="es-CO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CH</a:t>
                          </a:r>
                          <a:r>
                            <a:rPr lang="es-CO" baseline="-25000" dirty="0" smtClean="0"/>
                            <a:t>3</a:t>
                          </a:r>
                          <a:r>
                            <a:rPr lang="es-CO" dirty="0" smtClean="0"/>
                            <a:t>OH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0,08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0,63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0,00</a:t>
                          </a:r>
                          <a:endParaRPr lang="es-CO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8CCFD7D-32AC-4459-B578-F13EAC31BF1C}"/>
              </a:ext>
            </a:extLst>
          </p:cNvPr>
          <p:cNvSpPr txBox="1"/>
          <p:nvPr/>
        </p:nvSpPr>
        <p:spPr>
          <a:xfrm>
            <a:off x="1008675" y="4218771"/>
            <a:ext cx="417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/>
              <a:t>Tabla</a:t>
            </a:r>
            <a:r>
              <a:rPr lang="en-US" sz="1400" b="1" i="1" dirty="0"/>
              <a:t> 1: </a:t>
            </a:r>
            <a:r>
              <a:rPr lang="en-US" sz="1400" dirty="0" err="1"/>
              <a:t>Cuantificación</a:t>
            </a:r>
            <a:r>
              <a:rPr lang="en-US" sz="1400" i="1" dirty="0"/>
              <a:t> de </a:t>
            </a:r>
            <a:r>
              <a:rPr lang="en-US" sz="1400" i="1" dirty="0" err="1"/>
              <a:t>los</a:t>
            </a:r>
            <a:r>
              <a:rPr lang="en-US" sz="1400" i="1" dirty="0"/>
              <a:t> </a:t>
            </a:r>
            <a:r>
              <a:rPr lang="en-US" sz="1400" i="1" dirty="0" err="1"/>
              <a:t>contaminantes</a:t>
            </a:r>
            <a:r>
              <a:rPr lang="en-US" sz="1400" i="1" dirty="0"/>
              <a:t>.</a:t>
            </a:r>
            <a:endParaRPr lang="es-CO" sz="14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78DD820-FC05-488C-B1FF-A8788EF0C4E2}"/>
              </a:ext>
            </a:extLst>
          </p:cNvPr>
          <p:cNvSpPr txBox="1"/>
          <p:nvPr/>
        </p:nvSpPr>
        <p:spPr>
          <a:xfrm>
            <a:off x="3266251" y="2475408"/>
            <a:ext cx="3940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3</a:t>
            </a:r>
            <a:r>
              <a:rPr lang="en-US" sz="1400" dirty="0"/>
              <a:t>: </a:t>
            </a:r>
            <a:r>
              <a:rPr lang="en-US" sz="1400" dirty="0" err="1"/>
              <a:t>preparación</a:t>
            </a:r>
            <a:r>
              <a:rPr lang="en-US" sz="1400" dirty="0"/>
              <a:t> del </a:t>
            </a:r>
            <a:r>
              <a:rPr lang="en-US" sz="1400" dirty="0" err="1"/>
              <a:t>adipaldehído</a:t>
            </a:r>
            <a:r>
              <a:rPr lang="en-US" sz="14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651D7E1-6BC2-469C-94B8-3A8A73A64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851" y="1372074"/>
            <a:ext cx="4445186" cy="11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3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E37A4-8999-4E18-9594-C2027FEB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E22773-995F-438C-B748-812F32E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900257E-432E-4914-BA65-837DBE8A3B50}"/>
              </a:ext>
            </a:extLst>
          </p:cNvPr>
          <p:cNvSpPr txBox="1"/>
          <p:nvPr/>
        </p:nvSpPr>
        <p:spPr>
          <a:xfrm>
            <a:off x="2056053" y="4657746"/>
            <a:ext cx="4368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4</a:t>
            </a:r>
            <a:r>
              <a:rPr lang="en-US" sz="1400" dirty="0"/>
              <a:t>: </a:t>
            </a:r>
            <a:r>
              <a:rPr lang="en-US" sz="1400" dirty="0" err="1"/>
              <a:t>Mecanismo</a:t>
            </a:r>
            <a:r>
              <a:rPr lang="en-US" sz="1400" dirty="0"/>
              <a:t> de </a:t>
            </a:r>
            <a:r>
              <a:rPr lang="en-US" sz="1400" dirty="0" err="1"/>
              <a:t>reacción</a:t>
            </a:r>
            <a:r>
              <a:rPr lang="en-US" sz="1400" dirty="0"/>
              <a:t> </a:t>
            </a:r>
            <a:r>
              <a:rPr lang="en-US" sz="1400" dirty="0" err="1"/>
              <a:t>propuesto</a:t>
            </a:r>
            <a:r>
              <a:rPr lang="en-US" sz="14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0F52265-38D3-4355-A187-19FAA8C5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78" y="2021747"/>
            <a:ext cx="7855434" cy="242519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056053" y="5925235"/>
            <a:ext cx="79547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/>
              <a:t>Carey, F.A; </a:t>
            </a:r>
            <a:r>
              <a:rPr lang="es-CO" sz="1200" dirty="0" err="1"/>
              <a:t>Sundberg</a:t>
            </a:r>
            <a:r>
              <a:rPr lang="es-CO" sz="1200" dirty="0"/>
              <a:t>, R. </a:t>
            </a:r>
            <a:r>
              <a:rPr lang="es-CO" sz="1200" i="1" dirty="0" err="1" smtClean="0"/>
              <a:t>Advanced</a:t>
            </a:r>
            <a:r>
              <a:rPr lang="es-CO" sz="1200" i="1" dirty="0" smtClean="0"/>
              <a:t> </a:t>
            </a:r>
            <a:r>
              <a:rPr lang="es-CO" sz="1200" i="1" dirty="0" err="1" smtClean="0"/>
              <a:t>Organic</a:t>
            </a:r>
            <a:r>
              <a:rPr lang="es-CO" sz="1200" i="1" dirty="0" smtClean="0"/>
              <a:t> </a:t>
            </a:r>
            <a:r>
              <a:rPr lang="es-CO" sz="1200" i="1" dirty="0" err="1" smtClean="0"/>
              <a:t>Chemistry</a:t>
            </a:r>
            <a:r>
              <a:rPr lang="es-CO" sz="1200" dirty="0" smtClean="0"/>
              <a:t>, </a:t>
            </a:r>
            <a:r>
              <a:rPr lang="es-CO" sz="1200" dirty="0"/>
              <a:t>5th ed</a:t>
            </a:r>
            <a:r>
              <a:rPr lang="es-CO" sz="1200" dirty="0" smtClean="0"/>
              <a:t>.; </a:t>
            </a:r>
            <a:r>
              <a:rPr lang="es-CO" sz="1200" dirty="0" err="1" smtClean="0"/>
              <a:t>Springer</a:t>
            </a:r>
            <a:r>
              <a:rPr lang="es-CO" sz="1200" dirty="0" smtClean="0"/>
              <a:t>, </a:t>
            </a:r>
            <a:r>
              <a:rPr lang="es-CO" sz="1200" dirty="0"/>
              <a:t>Ed.; 2007. </a:t>
            </a:r>
          </a:p>
        </p:txBody>
      </p:sp>
    </p:spTree>
    <p:extLst>
      <p:ext uri="{BB962C8B-B14F-4D97-AF65-F5344CB8AC3E}">
        <p14:creationId xmlns:p14="http://schemas.microsoft.com/office/powerpoint/2010/main" val="376802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B020B-A422-4A38-AAE0-31EAE641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C00E0C-4761-4EA6-AB69-ADF1451D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A277AE4-6D8E-4482-9713-7F80794E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66" y="2703162"/>
            <a:ext cx="5016550" cy="12172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6696075" y="3920454"/>
                <a:ext cx="2301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CO" dirty="0" smtClean="0"/>
                  <a:t>-</a:t>
                </a:r>
                <a:r>
                  <a:rPr lang="es-CO" dirty="0" err="1" smtClean="0"/>
                  <a:t>Hidroperoxi</a:t>
                </a:r>
                <a:r>
                  <a:rPr lang="es-CO" dirty="0" smtClean="0"/>
                  <a:t> éter.</a:t>
                </a:r>
                <a:endParaRPr lang="es-CO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075" y="3920454"/>
                <a:ext cx="230120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2116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>
          <a:xfrm>
            <a:off x="1943099" y="5935908"/>
            <a:ext cx="88487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Keaveney</a:t>
            </a:r>
            <a:r>
              <a:rPr lang="en-US" sz="1200" dirty="0"/>
              <a:t>, W. P.; Berger, M. G.; Pappas, J. J. </a:t>
            </a:r>
            <a:r>
              <a:rPr lang="en-US" sz="1200" i="1" dirty="0"/>
              <a:t>The Journal of Organic Chemistry</a:t>
            </a:r>
            <a:r>
              <a:rPr lang="en-US" sz="1200" dirty="0"/>
              <a:t> </a:t>
            </a:r>
            <a:r>
              <a:rPr lang="en-US" sz="1200" b="1" dirty="0"/>
              <a:t>1967</a:t>
            </a:r>
            <a:r>
              <a:rPr lang="en-US" sz="1200" dirty="0"/>
              <a:t>, </a:t>
            </a:r>
            <a:r>
              <a:rPr lang="en-US" sz="1200" i="1" dirty="0"/>
              <a:t>32</a:t>
            </a:r>
            <a:r>
              <a:rPr lang="en-US" sz="1200" dirty="0"/>
              <a:t>, 1537– 1542.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74733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B8E26-49D7-43CA-9159-76A91BB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7E69C3-56CF-45B5-8EB1-5EC4DC4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169AF6C5-D67F-4FF8-9576-8267E6A2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423" y="1412418"/>
            <a:ext cx="5819425" cy="4077316"/>
          </a:xfr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39DD120D-4684-49DF-BD90-44A7C09FF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49392"/>
              </p:ext>
            </p:extLst>
          </p:nvPr>
        </p:nvGraphicFramePr>
        <p:xfrm>
          <a:off x="9642916" y="3815123"/>
          <a:ext cx="19052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xmlns="" val="1145553956"/>
                    </a:ext>
                  </a:extLst>
                </a:gridCol>
                <a:gridCol w="441643">
                  <a:extLst>
                    <a:ext uri="{9D8B030D-6E8A-4147-A177-3AD203B41FA5}">
                      <a16:colId xmlns:a16="http://schemas.microsoft.com/office/drawing/2014/main" xmlns="" val="3391349660"/>
                    </a:ext>
                  </a:extLst>
                </a:gridCol>
                <a:gridCol w="758433">
                  <a:extLst>
                    <a:ext uri="{9D8B030D-6E8A-4147-A177-3AD203B41FA5}">
                      <a16:colId xmlns:a16="http://schemas.microsoft.com/office/drawing/2014/main" xmlns="" val="64411816"/>
                    </a:ext>
                  </a:extLst>
                </a:gridCol>
              </a:tblGrid>
              <a:tr h="278872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Señal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Mul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7312235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2069718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8197243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420220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EF13EB7-DD85-4629-81B0-E20EEA066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608" y="1905000"/>
            <a:ext cx="2229552" cy="137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6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B8E26-49D7-43CA-9159-76A91BB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7E69C3-56CF-45B5-8EB1-5EC4DC4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169AF6C5-D67F-4FF8-9576-8267E6A2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496" y="1412418"/>
            <a:ext cx="5799280" cy="40773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401192-D675-453F-B882-A52D1DFB2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608" y="1905000"/>
            <a:ext cx="2229552" cy="137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306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</TotalTime>
  <Words>679</Words>
  <Application>Microsoft Office PowerPoint</Application>
  <PresentationFormat>Panorámica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Wingdings 3</vt:lpstr>
      <vt:lpstr>Wisp</vt:lpstr>
      <vt:lpstr>Ozonólisis</vt:lpstr>
      <vt:lpstr>Índice</vt:lpstr>
      <vt:lpstr>Introducción</vt:lpstr>
      <vt:lpstr>Sección experimental</vt:lpstr>
      <vt:lpstr>Resultados y discusión</vt:lpstr>
      <vt:lpstr>Resultados y discusión</vt:lpstr>
      <vt:lpstr>Resultados y discusión</vt:lpstr>
      <vt:lpstr>Resultados y discusión</vt:lpstr>
      <vt:lpstr>Resultados y discusión</vt:lpstr>
      <vt:lpstr>Conclusiones</vt:lpstr>
      <vt:lpstr>Referencias</vt:lpstr>
      <vt:lpstr>Gracias</vt:lpstr>
      <vt:lpstr>Resultados y discusión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Reacción de McMurry</dc:title>
  <dc:creator>Rutherford</dc:creator>
  <cp:lastModifiedBy>Juan Pablo Diaz Duran</cp:lastModifiedBy>
  <cp:revision>38</cp:revision>
  <dcterms:created xsi:type="dcterms:W3CDTF">2017-09-15T01:07:17Z</dcterms:created>
  <dcterms:modified xsi:type="dcterms:W3CDTF">2017-09-15T16:46:27Z</dcterms:modified>
</cp:coreProperties>
</file>