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A1A7F-F033-4468-8465-B625AD5EF61E}" type="datetimeFigureOut">
              <a:rPr lang="es-CO" smtClean="0"/>
              <a:t>6/12/2017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C8D09-6772-4123-8ECC-7165E3587D1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84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E44113-562C-40D7-A411-5E55FA08C2E5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392C-3EFB-42CA-A416-4B78E6AE3DE1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D18C-F160-46AE-A831-734D48AF917A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7A-DE22-4E30-8B79-13F3EDDFD63D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3E2AE-A185-4F34-A2AD-105955F3D16C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6FA-4DE7-42A7-BB39-5975B638FE26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33E4-38D7-4FEB-9540-8C817C54761B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889-7CB6-44F2-9D71-249D4773A9A4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E65A-0DFC-4E58-80D6-96929BC77E4D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79B3C-200E-4560-8AC2-09D70726FF85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CC6EA2-90ED-42BD-82FB-B0FFBC9CCE9A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55C245-E96C-48DD-8833-6794CAC398D4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D1D4-866F-4A1E-BC7D-8DA294A10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Oxidación de </a:t>
            </a:r>
            <a:r>
              <a:rPr lang="es-CO" dirty="0" err="1"/>
              <a:t>Baeyer</a:t>
            </a:r>
            <a:r>
              <a:rPr lang="es-CO" dirty="0"/>
              <a:t> - </a:t>
            </a:r>
            <a:r>
              <a:rPr lang="es-CO" dirty="0" err="1"/>
              <a:t>Villiger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AEDE-7362-454F-8F87-318639DA6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Alejandro Camacho</a:t>
            </a:r>
          </a:p>
          <a:p>
            <a:r>
              <a:rPr lang="es-CO" dirty="0"/>
              <a:t>Juan Barbosa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D366-EAB7-4B27-B104-E6647FA2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1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B706-1E62-4B31-A823-61E734C0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aseline="30000" dirty="0"/>
              <a:t>DEPT 135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BC2F2-1D6C-4ED5-BC56-17D961098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306" y="1831764"/>
            <a:ext cx="6671388" cy="467841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AB7F-FFB6-47AC-93E8-6F9A360C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3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9E62-EE77-4CE3-B06D-E340B7B0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Mecanismo de reacción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3D3E3-7629-4498-915D-36E4E64A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34" y="4008470"/>
            <a:ext cx="7759731" cy="205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F4E95-476B-4FC7-8EA0-27C69504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66" y="1804242"/>
            <a:ext cx="4171452" cy="2057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63F01F-D2A6-4B43-A1E8-0ADD2CB79ADF}"/>
              </a:ext>
            </a:extLst>
          </p:cNvPr>
          <p:cNvSpPr txBox="1"/>
          <p:nvPr/>
        </p:nvSpPr>
        <p:spPr>
          <a:xfrm>
            <a:off x="1912775" y="1651689"/>
            <a:ext cx="310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Protonación del ácido acético: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140C-130C-4983-AB83-63C26E2515DC}"/>
              </a:ext>
            </a:extLst>
          </p:cNvPr>
          <p:cNvSpPr txBox="1"/>
          <p:nvPr/>
        </p:nvSpPr>
        <p:spPr>
          <a:xfrm>
            <a:off x="1910432" y="3714478"/>
            <a:ext cx="304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Protonación de la </a:t>
            </a:r>
            <a:r>
              <a:rPr lang="es-CO" dirty="0" err="1"/>
              <a:t>fluorenona</a:t>
            </a:r>
            <a:r>
              <a:rPr lang="es-CO" dirty="0"/>
              <a:t>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44281B-5E89-445D-9845-9912C61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823CB-FEEB-45F8-B98D-660C90CBB5F4}"/>
              </a:ext>
            </a:extLst>
          </p:cNvPr>
          <p:cNvSpPr/>
          <p:nvPr/>
        </p:nvSpPr>
        <p:spPr>
          <a:xfrm>
            <a:off x="1240609" y="6175028"/>
            <a:ext cx="9863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NimbusRomNo9L-Regu"/>
              </a:rPr>
              <a:t>Alvarez-Idaboy, J. R.; Reyes, L.; Cruz, </a:t>
            </a:r>
            <a:r>
              <a:rPr lang="pt-BR" i="1" dirty="0">
                <a:latin typeface="NimbusRomNo9L-Regu"/>
              </a:rPr>
              <a:t>J. </a:t>
            </a:r>
            <a:r>
              <a:rPr lang="pt-BR" i="1" dirty="0">
                <a:latin typeface="NimbusRomNo9L-ReguItal"/>
              </a:rPr>
              <a:t>Organic </a:t>
            </a:r>
            <a:r>
              <a:rPr lang="es-CO" i="1" dirty="0" err="1">
                <a:latin typeface="NimbusRomNo9L-ReguItal"/>
              </a:rPr>
              <a:t>Letters</a:t>
            </a:r>
            <a:r>
              <a:rPr lang="es-CO" dirty="0">
                <a:latin typeface="NimbusRomNo9L-ReguItal"/>
              </a:rPr>
              <a:t> </a:t>
            </a:r>
            <a:r>
              <a:rPr lang="es-CO" b="1" dirty="0">
                <a:latin typeface="NimbusRomNo9L-Medi"/>
              </a:rPr>
              <a:t>2006</a:t>
            </a:r>
            <a:r>
              <a:rPr lang="es-CO" dirty="0">
                <a:latin typeface="NimbusRomNo9L-Regu"/>
              </a:rPr>
              <a:t>, </a:t>
            </a:r>
            <a:r>
              <a:rPr lang="es-CO" i="1" dirty="0">
                <a:latin typeface="NimbusRomNo9L-ReguItal"/>
              </a:rPr>
              <a:t>8</a:t>
            </a:r>
            <a:r>
              <a:rPr lang="es-CO" dirty="0">
                <a:latin typeface="NimbusRomNo9L-Regu"/>
              </a:rPr>
              <a:t>, 1763–1765.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56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1C0B-94A8-427C-A0A1-67D83D67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Mecanismo de reacción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54944-4707-44DB-9970-78479D77F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390" y="1514870"/>
            <a:ext cx="5965220" cy="20629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2C3F0-AB07-4CDE-BE0F-B41858A8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275" y="3577812"/>
            <a:ext cx="5127450" cy="238765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CDBC9A-5331-492F-A7B9-B05D0A00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C17DE6-5751-44F5-901D-91AC0ADC0C68}"/>
              </a:ext>
            </a:extLst>
          </p:cNvPr>
          <p:cNvSpPr/>
          <p:nvPr/>
        </p:nvSpPr>
        <p:spPr>
          <a:xfrm>
            <a:off x="1017864" y="5849034"/>
            <a:ext cx="10995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Li, J. J. </a:t>
            </a:r>
            <a:r>
              <a:rPr lang="en-US" i="1" dirty="0">
                <a:latin typeface="NimbusRomNo9L-ReguItal"/>
              </a:rPr>
              <a:t>Name Reactions: A Collection of Detailed Mechanisms and Synthetic Applications Fifth Edition</a:t>
            </a:r>
            <a:r>
              <a:rPr lang="en-US" i="1" dirty="0">
                <a:latin typeface="NimbusRomNo9L-Regu"/>
              </a:rPr>
              <a:t>; Springer International Publishing: Cham</a:t>
            </a:r>
            <a:r>
              <a:rPr lang="en-US" dirty="0">
                <a:latin typeface="NimbusRomNo9L-Regu"/>
              </a:rPr>
              <a:t>, 2014; </a:t>
            </a:r>
            <a:r>
              <a:rPr lang="es-CO" dirty="0" err="1">
                <a:latin typeface="NimbusRomNo9L-Regu"/>
              </a:rPr>
              <a:t>pp</a:t>
            </a:r>
            <a:r>
              <a:rPr lang="es-CO" dirty="0">
                <a:latin typeface="NimbusRomNo9L-Regu"/>
              </a:rPr>
              <a:t> 12–13.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281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DAAD-5409-4D7B-B877-77573F4A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85E4-6EDF-4F22-874B-60DC7BBE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Obtención del producto con porcentaje de recuperación del 71,2 %.</a:t>
            </a:r>
          </a:p>
          <a:p>
            <a:endParaRPr lang="es-CO" dirty="0"/>
          </a:p>
          <a:p>
            <a:r>
              <a:rPr lang="es-CO" dirty="0"/>
              <a:t>Estudio del mecanismo de reacción.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3982E-E71B-4943-A89F-026764CF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7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F079-CD5D-43A6-8FB1-E0459676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A50-4088-46FD-8139-AAD1A584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Kim, D.; Xuan, Q. P.; Moon, H.; Jun, Y. W.; </a:t>
            </a:r>
            <a:r>
              <a:rPr lang="en-US" dirty="0" err="1"/>
              <a:t>Ahn</a:t>
            </a:r>
            <a:r>
              <a:rPr lang="en-US" dirty="0"/>
              <a:t>, K. H. </a:t>
            </a:r>
            <a:r>
              <a:rPr lang="en-US" i="1" dirty="0"/>
              <a:t>Asian Journal of Organic Chemistry</a:t>
            </a:r>
            <a:r>
              <a:rPr lang="en-US" dirty="0"/>
              <a:t> </a:t>
            </a:r>
            <a:r>
              <a:rPr lang="es-CO" b="1" dirty="0"/>
              <a:t>2014</a:t>
            </a:r>
            <a:r>
              <a:rPr lang="es-CO" dirty="0"/>
              <a:t>, </a:t>
            </a:r>
            <a:r>
              <a:rPr lang="es-CO" i="1" dirty="0"/>
              <a:t>3</a:t>
            </a:r>
            <a:r>
              <a:rPr lang="es-CO" dirty="0"/>
              <a:t>, 1089–1096.</a:t>
            </a:r>
          </a:p>
          <a:p>
            <a:r>
              <a:rPr lang="es-CO" dirty="0" err="1"/>
              <a:t>Renz</a:t>
            </a:r>
            <a:r>
              <a:rPr lang="es-CO" dirty="0"/>
              <a:t>, M.; </a:t>
            </a:r>
            <a:r>
              <a:rPr lang="es-CO" dirty="0" err="1"/>
              <a:t>Meunier</a:t>
            </a:r>
            <a:r>
              <a:rPr lang="es-CO" dirty="0"/>
              <a:t>, B. </a:t>
            </a:r>
            <a:r>
              <a:rPr lang="es-CO" i="1" dirty="0" err="1"/>
              <a:t>European</a:t>
            </a:r>
            <a:r>
              <a:rPr lang="es-CO" i="1" dirty="0"/>
              <a:t> </a:t>
            </a:r>
            <a:r>
              <a:rPr lang="es-CO" i="1" dirty="0" err="1"/>
              <a:t>Journal</a:t>
            </a:r>
            <a:r>
              <a:rPr lang="es-CO" i="1" dirty="0"/>
              <a:t> </a:t>
            </a:r>
            <a:r>
              <a:rPr lang="es-CO" i="1" dirty="0" err="1"/>
              <a:t>of</a:t>
            </a:r>
            <a:r>
              <a:rPr lang="es-CO" i="1" dirty="0"/>
              <a:t> </a:t>
            </a:r>
            <a:r>
              <a:rPr lang="es-CO" i="1" dirty="0" err="1"/>
              <a:t>Organic</a:t>
            </a:r>
            <a:r>
              <a:rPr lang="es-CO" i="1" dirty="0"/>
              <a:t> </a:t>
            </a:r>
            <a:r>
              <a:rPr lang="es-CO" i="1" dirty="0" err="1"/>
              <a:t>Chemistry</a:t>
            </a:r>
            <a:r>
              <a:rPr lang="es-CO" dirty="0"/>
              <a:t> </a:t>
            </a:r>
            <a:r>
              <a:rPr lang="es-CO" b="1" dirty="0"/>
              <a:t>1999</a:t>
            </a:r>
            <a:r>
              <a:rPr lang="es-CO" dirty="0"/>
              <a:t>, </a:t>
            </a:r>
            <a:r>
              <a:rPr lang="es-CO" i="1" dirty="0"/>
              <a:t>1999</a:t>
            </a:r>
            <a:r>
              <a:rPr lang="es-CO" dirty="0"/>
              <a:t>, 737–750.</a:t>
            </a:r>
          </a:p>
          <a:p>
            <a:r>
              <a:rPr lang="es-CO" dirty="0" err="1"/>
              <a:t>Bolm</a:t>
            </a:r>
            <a:r>
              <a:rPr lang="es-CO" dirty="0"/>
              <a:t>, C.; Beckmann, O. </a:t>
            </a:r>
            <a:r>
              <a:rPr lang="es-CO" i="1" dirty="0" err="1"/>
              <a:t>Chirality</a:t>
            </a:r>
            <a:r>
              <a:rPr lang="es-CO" dirty="0"/>
              <a:t> </a:t>
            </a:r>
            <a:r>
              <a:rPr lang="es-CO" b="1" dirty="0"/>
              <a:t>2000</a:t>
            </a:r>
            <a:r>
              <a:rPr lang="es-CO" dirty="0"/>
              <a:t>, </a:t>
            </a:r>
            <a:r>
              <a:rPr lang="es-CO" i="1" dirty="0"/>
              <a:t>12</a:t>
            </a:r>
            <a:r>
              <a:rPr lang="es-CO" dirty="0"/>
              <a:t>, 523–525.</a:t>
            </a:r>
          </a:p>
          <a:p>
            <a:r>
              <a:rPr lang="es-CO" dirty="0"/>
              <a:t>Li, Y.; </a:t>
            </a:r>
            <a:r>
              <a:rPr lang="es-CO" dirty="0" err="1"/>
              <a:t>Ding</a:t>
            </a:r>
            <a:r>
              <a:rPr lang="es-CO" dirty="0"/>
              <a:t>, </a:t>
            </a:r>
            <a:r>
              <a:rPr lang="es-CO" dirty="0" err="1"/>
              <a:t>Y.-J.;Wang</a:t>
            </a:r>
            <a:r>
              <a:rPr lang="es-CO" dirty="0"/>
              <a:t>, J.-Y.; Su, </a:t>
            </a:r>
            <a:r>
              <a:rPr lang="es-CO" dirty="0" err="1"/>
              <a:t>Y.-M.;Wang</a:t>
            </a:r>
            <a:r>
              <a:rPr lang="es-CO" dirty="0"/>
              <a:t>, X.-S. </a:t>
            </a:r>
            <a:r>
              <a:rPr lang="es-CO" i="1" dirty="0" err="1"/>
              <a:t>Organic</a:t>
            </a:r>
            <a:r>
              <a:rPr lang="es-CO" i="1" dirty="0"/>
              <a:t> </a:t>
            </a:r>
            <a:r>
              <a:rPr lang="es-CO" i="1" dirty="0" err="1"/>
              <a:t>Letters</a:t>
            </a:r>
            <a:r>
              <a:rPr lang="es-CO" dirty="0"/>
              <a:t> </a:t>
            </a:r>
            <a:r>
              <a:rPr lang="es-CO" b="1" dirty="0"/>
              <a:t>2013</a:t>
            </a:r>
            <a:r>
              <a:rPr lang="es-CO" dirty="0"/>
              <a:t>, </a:t>
            </a:r>
            <a:r>
              <a:rPr lang="es-CO" i="1" dirty="0"/>
              <a:t>15</a:t>
            </a:r>
            <a:r>
              <a:rPr lang="es-CO" dirty="0"/>
              <a:t>, 2574–2577.</a:t>
            </a:r>
          </a:p>
          <a:p>
            <a:r>
              <a:rPr lang="en-US" dirty="0"/>
              <a:t>Li, J. J.</a:t>
            </a:r>
            <a:r>
              <a:rPr lang="en-US" i="1" dirty="0"/>
              <a:t> Name Reactions: A Collection of Detailed Mechanisms and Synthetic Applications Fifth Edition</a:t>
            </a:r>
            <a:r>
              <a:rPr lang="en-US" dirty="0"/>
              <a:t>; Springer International Publishing: Cham, 2014; </a:t>
            </a:r>
            <a:r>
              <a:rPr lang="es-CO" dirty="0" err="1"/>
              <a:t>pp</a:t>
            </a:r>
            <a:r>
              <a:rPr lang="es-CO" dirty="0"/>
              <a:t> 12–13.</a:t>
            </a:r>
          </a:p>
          <a:p>
            <a:r>
              <a:rPr lang="pt-BR" dirty="0"/>
              <a:t>Alvarez-Idaboy, J. R.; Reyes, L.; Cruz, </a:t>
            </a:r>
            <a:r>
              <a:rPr lang="pt-BR" i="1" dirty="0"/>
              <a:t>J. Organic </a:t>
            </a:r>
            <a:r>
              <a:rPr lang="es-CO" i="1" dirty="0" err="1"/>
              <a:t>Letters</a:t>
            </a:r>
            <a:r>
              <a:rPr lang="es-CO" i="1" dirty="0"/>
              <a:t> </a:t>
            </a:r>
            <a:r>
              <a:rPr lang="es-CO" b="1" dirty="0"/>
              <a:t>2006</a:t>
            </a:r>
            <a:r>
              <a:rPr lang="es-CO" dirty="0"/>
              <a:t>, </a:t>
            </a:r>
            <a:r>
              <a:rPr lang="es-CO" i="1" dirty="0"/>
              <a:t>8</a:t>
            </a:r>
            <a:r>
              <a:rPr lang="es-CO" dirty="0"/>
              <a:t>, 1763–1765.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A815-4C70-4F97-8C80-385E2264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8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A735-91DC-4259-B31F-D22E3432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4A4ECD-A442-435C-B5E6-3F1B1F5B2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89441"/>
            <a:ext cx="9601200" cy="217451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74637-DA27-4C68-BEDF-8693C850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5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90A2-8958-4DFA-B294-B87E5FF1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A13D-D136-4953-8D78-34671075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  <a:p>
            <a:r>
              <a:rPr lang="es-CO" dirty="0"/>
              <a:t>Metodología</a:t>
            </a:r>
          </a:p>
          <a:p>
            <a:r>
              <a:rPr lang="es-CO" dirty="0"/>
              <a:t>Resultados y análisis</a:t>
            </a:r>
          </a:p>
          <a:p>
            <a:r>
              <a:rPr lang="es-CO" dirty="0"/>
              <a:t>Conclusiones</a:t>
            </a:r>
          </a:p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D7E8-E0B1-432B-941B-FC9BA84C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2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433D-6824-4274-ACCC-E1CA196B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6CB0-6AB4-49F2-890D-6AB01C5D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cumarinas y </a:t>
            </a:r>
            <a:r>
              <a:rPr lang="es-CO" dirty="0" err="1"/>
              <a:t>benzocumarinas</a:t>
            </a:r>
            <a:r>
              <a:rPr lang="es-CO" dirty="0"/>
              <a:t> tienen importante actividad metabólica.</a:t>
            </a:r>
          </a:p>
          <a:p>
            <a:endParaRPr lang="es-CO" dirty="0"/>
          </a:p>
          <a:p>
            <a:r>
              <a:rPr lang="es-CO" dirty="0"/>
              <a:t>En el caso de las </a:t>
            </a:r>
            <a:r>
              <a:rPr lang="es-CO" dirty="0" err="1"/>
              <a:t>benzocumarinas</a:t>
            </a:r>
            <a:r>
              <a:rPr lang="es-CO" dirty="0"/>
              <a:t>: marcadores fluorescentes.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4458B-923C-46AA-966B-6E8B903C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428" y="3524543"/>
            <a:ext cx="3057143" cy="23428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51DFFA-D852-4E59-9993-C489D400C95A}"/>
              </a:ext>
            </a:extLst>
          </p:cNvPr>
          <p:cNvSpPr/>
          <p:nvPr/>
        </p:nvSpPr>
        <p:spPr>
          <a:xfrm>
            <a:off x="1371600" y="6245062"/>
            <a:ext cx="10659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latin typeface="NimbusRomNo9L-Regu"/>
              </a:rPr>
              <a:t>Kim, D.; Xuan, Q. P.; Moon, H.; Jun, Y. W.; </a:t>
            </a:r>
            <a:r>
              <a:rPr lang="en-US" dirty="0" err="1">
                <a:latin typeface="NimbusRomNo9L-Regu"/>
              </a:rPr>
              <a:t>Ahn</a:t>
            </a:r>
            <a:r>
              <a:rPr lang="en-US" dirty="0">
                <a:latin typeface="NimbusRomNo9L-Regu"/>
              </a:rPr>
              <a:t>, K. H. </a:t>
            </a:r>
            <a:r>
              <a:rPr lang="en-US" i="1" dirty="0">
                <a:latin typeface="NimbusRomNo9L-ReguItal"/>
              </a:rPr>
              <a:t>Asian Journal of Organic Chemistry</a:t>
            </a:r>
            <a:r>
              <a:rPr lang="en-US" dirty="0">
                <a:latin typeface="NimbusRomNo9L-ReguItal"/>
              </a:rPr>
              <a:t> </a:t>
            </a:r>
            <a:r>
              <a:rPr lang="es-CO" b="1" dirty="0">
                <a:latin typeface="NimbusRomNo9L-Medi"/>
              </a:rPr>
              <a:t>2014</a:t>
            </a:r>
            <a:r>
              <a:rPr lang="es-CO" dirty="0">
                <a:latin typeface="NimbusRomNo9L-Regu"/>
              </a:rPr>
              <a:t>, </a:t>
            </a:r>
            <a:r>
              <a:rPr lang="es-CO" i="1" dirty="0">
                <a:latin typeface="NimbusRomNo9L-ReguItal"/>
              </a:rPr>
              <a:t>3</a:t>
            </a:r>
            <a:r>
              <a:rPr lang="es-CO" dirty="0">
                <a:latin typeface="NimbusRomNo9L-Regu"/>
              </a:rPr>
              <a:t>, 1089–1096.</a:t>
            </a:r>
            <a:endParaRPr lang="es-C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BCAC9-06DC-4091-B72C-C57DE94D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7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B02A8D2-C236-4DD5-95F1-0597365EB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36071"/>
            <a:ext cx="2161220" cy="236190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F7405-63B6-4964-8D00-D7FE7252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Benzocumarinas</a:t>
            </a:r>
            <a:endParaRPr lang="es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D590C5-A542-47D1-9FB2-6BB7F985EA78}"/>
              </a:ext>
            </a:extLst>
          </p:cNvPr>
          <p:cNvSpPr txBox="1"/>
          <p:nvPr/>
        </p:nvSpPr>
        <p:spPr>
          <a:xfrm>
            <a:off x="1586453" y="431696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Benzo</a:t>
            </a:r>
            <a:r>
              <a:rPr lang="es-CO" dirty="0"/>
              <a:t>[c]cumarina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58629F-9B52-4321-804D-482EFB4B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09" y="1895517"/>
            <a:ext cx="2792380" cy="19957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0B3B26-7821-4D04-95D4-D41CDE04FDE2}"/>
              </a:ext>
            </a:extLst>
          </p:cNvPr>
          <p:cNvSpPr txBox="1"/>
          <p:nvPr/>
        </p:nvSpPr>
        <p:spPr>
          <a:xfrm>
            <a:off x="4289999" y="43169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Benzo</a:t>
            </a:r>
            <a:r>
              <a:rPr lang="es-CO" dirty="0"/>
              <a:t>[h]cumarina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BE45FF-665B-40D6-829C-4A8C79C7E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189" y="1914532"/>
            <a:ext cx="2792380" cy="19796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B7E92E-9AC9-4388-976E-01B6FC97E9F3}"/>
              </a:ext>
            </a:extLst>
          </p:cNvPr>
          <p:cNvSpPr txBox="1"/>
          <p:nvPr/>
        </p:nvSpPr>
        <p:spPr>
          <a:xfrm>
            <a:off x="7082379" y="4316969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Benzo</a:t>
            </a:r>
            <a:r>
              <a:rPr lang="es-CO" dirty="0"/>
              <a:t>[f]cumarina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28808C-67F1-4AC3-82EE-8345E628D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998" y="4805078"/>
            <a:ext cx="3800000" cy="14857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429B09-E551-4AF8-A4A3-8F93A12A710F}"/>
              </a:ext>
            </a:extLst>
          </p:cNvPr>
          <p:cNvSpPr txBox="1"/>
          <p:nvPr/>
        </p:nvSpPr>
        <p:spPr>
          <a:xfrm>
            <a:off x="8318103" y="536898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Benzo</a:t>
            </a:r>
            <a:r>
              <a:rPr lang="es-CO" dirty="0"/>
              <a:t>[g]cumarina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AC671C7-8183-492E-AB23-B2A6601F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02754-78FA-4567-9B9C-E37C2B3FCDAA}"/>
              </a:ext>
            </a:extLst>
          </p:cNvPr>
          <p:cNvSpPr/>
          <p:nvPr/>
        </p:nvSpPr>
        <p:spPr>
          <a:xfrm>
            <a:off x="1371600" y="6172200"/>
            <a:ext cx="10659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latin typeface="NimbusRomNo9L-Regu"/>
              </a:rPr>
              <a:t>Kim, D.; Xuan, Q. P.; Moon, H.; Jun, Y. W.; </a:t>
            </a:r>
            <a:r>
              <a:rPr lang="en-US" dirty="0" err="1">
                <a:latin typeface="NimbusRomNo9L-Regu"/>
              </a:rPr>
              <a:t>Ahn</a:t>
            </a:r>
            <a:r>
              <a:rPr lang="en-US" dirty="0">
                <a:latin typeface="NimbusRomNo9L-Regu"/>
              </a:rPr>
              <a:t>, K. H. </a:t>
            </a:r>
            <a:r>
              <a:rPr lang="en-US" i="1" dirty="0">
                <a:latin typeface="NimbusRomNo9L-ReguItal"/>
              </a:rPr>
              <a:t>Asian Journal of Organic Chemistry</a:t>
            </a:r>
            <a:r>
              <a:rPr lang="en-US" dirty="0">
                <a:latin typeface="NimbusRomNo9L-ReguItal"/>
              </a:rPr>
              <a:t> </a:t>
            </a:r>
            <a:r>
              <a:rPr lang="es-CO" b="1" dirty="0">
                <a:latin typeface="NimbusRomNo9L-Medi"/>
              </a:rPr>
              <a:t>2014</a:t>
            </a:r>
            <a:r>
              <a:rPr lang="es-CO" dirty="0">
                <a:latin typeface="NimbusRomNo9L-Regu"/>
              </a:rPr>
              <a:t>, </a:t>
            </a:r>
            <a:r>
              <a:rPr lang="es-CO" i="1" dirty="0">
                <a:latin typeface="NimbusRomNo9L-ReguItal"/>
              </a:rPr>
              <a:t>3</a:t>
            </a:r>
            <a:r>
              <a:rPr lang="es-CO" dirty="0">
                <a:latin typeface="NimbusRomNo9L-Regu"/>
              </a:rPr>
              <a:t>, 1089–1096.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088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5C34-8DFA-4357-A0F8-29CBFCA3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Metodología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D25BA-14BA-4B06-B3F6-6FA6AD26B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810417"/>
            <a:ext cx="9601200" cy="253256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AFB2-8A96-4148-A1E0-D9276BE1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8200-8354-4CC3-825C-E9F5EF6A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Metodología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20C351-52DD-45A3-9B6E-2FCCB3543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401237"/>
              </p:ext>
            </p:extLst>
          </p:nvPr>
        </p:nvGraphicFramePr>
        <p:xfrm>
          <a:off x="1371600" y="1841383"/>
          <a:ext cx="40210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143">
                  <a:extLst>
                    <a:ext uri="{9D8B030D-6E8A-4147-A177-3AD203B41FA5}">
                      <a16:colId xmlns:a16="http://schemas.microsoft.com/office/drawing/2014/main" val="1429691523"/>
                    </a:ext>
                  </a:extLst>
                </a:gridCol>
                <a:gridCol w="2372868">
                  <a:extLst>
                    <a:ext uri="{9D8B030D-6E8A-4147-A177-3AD203B41FA5}">
                      <a16:colId xmlns:a16="http://schemas.microsoft.com/office/drawing/2014/main" val="368195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Reactivo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7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Fluorenona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0,9035 g (5,01 mmol)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6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mCPBA</a:t>
                      </a:r>
                      <a:r>
                        <a:rPr lang="es-CO" dirty="0"/>
                        <a:t> 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1,9017 g (7,53 mmol)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Ácido acético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 </a:t>
                      </a:r>
                      <a:r>
                        <a:rPr lang="es-CO" dirty="0" err="1"/>
                        <a:t>mL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Ácido sulfúrico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</a:t>
                      </a:r>
                      <a:r>
                        <a:rPr lang="es-CO" dirty="0" err="1"/>
                        <a:t>mL</a:t>
                      </a:r>
                      <a:r>
                        <a:rPr lang="es-CO" dirty="0"/>
                        <a:t> (37 mmol)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537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B2EF7E-568B-4D0C-AAA9-EE4FCB85C76A}"/>
              </a:ext>
            </a:extLst>
          </p:cNvPr>
          <p:cNvSpPr txBox="1"/>
          <p:nvPr/>
        </p:nvSpPr>
        <p:spPr>
          <a:xfrm>
            <a:off x="6817895" y="1428750"/>
            <a:ext cx="466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Mezcla de los reactivos en balón de reacción.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8D3CB5-66A3-4D26-882B-89A29B358DE5}"/>
              </a:ext>
            </a:extLst>
          </p:cNvPr>
          <p:cNvCxnSpPr>
            <a:stCxn id="6" idx="2"/>
          </p:cNvCxnSpPr>
          <p:nvPr/>
        </p:nvCxnSpPr>
        <p:spPr>
          <a:xfrm flipH="1">
            <a:off x="9151995" y="1798082"/>
            <a:ext cx="1" cy="37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459269-B0F5-4541-8D6B-610C3B1A1DA8}"/>
              </a:ext>
            </a:extLst>
          </p:cNvPr>
          <p:cNvSpPr txBox="1"/>
          <p:nvPr/>
        </p:nvSpPr>
        <p:spPr>
          <a:xfrm>
            <a:off x="6988614" y="2149918"/>
            <a:ext cx="432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Adición de éter etílico y tiosulfato de sodio.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1E766-97AC-41FF-81B4-B1F592B107A4}"/>
              </a:ext>
            </a:extLst>
          </p:cNvPr>
          <p:cNvCxnSpPr/>
          <p:nvPr/>
        </p:nvCxnSpPr>
        <p:spPr>
          <a:xfrm flipH="1">
            <a:off x="9151994" y="2519250"/>
            <a:ext cx="1" cy="37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2A6A3A-48FC-4925-A067-74F341D72CE6}"/>
              </a:ext>
            </a:extLst>
          </p:cNvPr>
          <p:cNvSpPr txBox="1"/>
          <p:nvPr/>
        </p:nvSpPr>
        <p:spPr>
          <a:xfrm>
            <a:off x="7820379" y="2892868"/>
            <a:ext cx="266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Extracción líquido </a:t>
            </a:r>
            <a:r>
              <a:rPr lang="es-CO" dirty="0" err="1"/>
              <a:t>líquido</a:t>
            </a:r>
            <a:r>
              <a:rPr lang="es-CO" dirty="0"/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D05EE1-1339-4A2C-9DDB-8E54F17DB6B4}"/>
              </a:ext>
            </a:extLst>
          </p:cNvPr>
          <p:cNvCxnSpPr/>
          <p:nvPr/>
        </p:nvCxnSpPr>
        <p:spPr>
          <a:xfrm flipH="1">
            <a:off x="9151993" y="3245707"/>
            <a:ext cx="1" cy="37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19CBA1-F8FF-418B-89E9-2AD51340F3B8}"/>
              </a:ext>
            </a:extLst>
          </p:cNvPr>
          <p:cNvSpPr txBox="1"/>
          <p:nvPr/>
        </p:nvSpPr>
        <p:spPr>
          <a:xfrm>
            <a:off x="7254678" y="3595801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Neutralización con NaHCO</a:t>
            </a:r>
            <a:r>
              <a:rPr lang="es-CO" baseline="-25000" dirty="0"/>
              <a:t>3</a:t>
            </a:r>
            <a:r>
              <a:rPr lang="es-CO" dirty="0"/>
              <a:t> y sacado</a:t>
            </a:r>
            <a:r>
              <a:rPr lang="es-CO" baseline="-25000" dirty="0"/>
              <a:t>.</a:t>
            </a:r>
            <a:endParaRPr lang="es-C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E9A2B2-062C-43B8-AD1F-E740273F6F6E}"/>
              </a:ext>
            </a:extLst>
          </p:cNvPr>
          <p:cNvCxnSpPr/>
          <p:nvPr/>
        </p:nvCxnSpPr>
        <p:spPr>
          <a:xfrm flipH="1">
            <a:off x="9151994" y="3925116"/>
            <a:ext cx="1" cy="37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FF5567-01B1-4446-815D-6BFE0A55B998}"/>
              </a:ext>
            </a:extLst>
          </p:cNvPr>
          <p:cNvSpPr txBox="1"/>
          <p:nvPr/>
        </p:nvSpPr>
        <p:spPr>
          <a:xfrm>
            <a:off x="6757426" y="4280956"/>
            <a:ext cx="478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Purificación por columna </a:t>
            </a:r>
            <a:r>
              <a:rPr lang="es-CO" dirty="0" err="1"/>
              <a:t>AcOEt</a:t>
            </a:r>
            <a:r>
              <a:rPr lang="es-CO" dirty="0"/>
              <a:t> : Pentano (1:9).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1620A8-6D7B-435B-B7B6-F7FB21F87893}"/>
              </a:ext>
            </a:extLst>
          </p:cNvPr>
          <p:cNvCxnSpPr/>
          <p:nvPr/>
        </p:nvCxnSpPr>
        <p:spPr>
          <a:xfrm flipH="1">
            <a:off x="9151994" y="4614557"/>
            <a:ext cx="1" cy="37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9FAF64-123C-42D4-8949-010848E8E1F7}"/>
              </a:ext>
            </a:extLst>
          </p:cNvPr>
          <p:cNvSpPr txBox="1"/>
          <p:nvPr/>
        </p:nvSpPr>
        <p:spPr>
          <a:xfrm>
            <a:off x="6889707" y="4988175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Extracción del disolvente a presión reducida.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B7CBD58-9843-4403-8D71-85CB089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C17C-0676-410B-B6E5-A52E7C88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8086-6C74-4ED9-8D96-562B66C2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Porcentaje de recuperación del 71,2 %.</a:t>
            </a:r>
          </a:p>
          <a:p>
            <a:r>
              <a:rPr lang="es-CO" dirty="0"/>
              <a:t>Impurezas del disolvente.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6F6F0-C397-4946-AE66-4E6B29A8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28" y="2905271"/>
            <a:ext cx="3057143" cy="23428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6B1B8-5025-41A1-9687-7EB85551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9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D1A73-904D-4D23-ACCA-761FE3C8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6412210" cy="4495824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26BE2A2-B1A8-482D-B475-79ABDC9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aseline="30000" dirty="0"/>
              <a:t>1</a:t>
            </a:r>
            <a:r>
              <a:rPr lang="es-CO" dirty="0"/>
              <a:t>HRMN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00A22-5C52-46E7-B511-93B110F1B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94" y="685800"/>
            <a:ext cx="5963518" cy="37338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63A38CE-8563-4C4A-BB47-AEC685293014}"/>
              </a:ext>
            </a:extLst>
          </p:cNvPr>
          <p:cNvSpPr/>
          <p:nvPr/>
        </p:nvSpPr>
        <p:spPr>
          <a:xfrm>
            <a:off x="2771192" y="2659224"/>
            <a:ext cx="1474237" cy="40868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027A2C-4958-47EF-ABA5-A2818CE01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660" y="4773335"/>
            <a:ext cx="2504272" cy="167316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00AEDC9-52BC-4F68-A12C-98772043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7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B706-1E62-4B31-A823-61E734C0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aseline="30000" dirty="0"/>
              <a:t>13</a:t>
            </a:r>
            <a:r>
              <a:rPr lang="es-CO" dirty="0"/>
              <a:t>CRMN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BC2F2-1D6C-4ED5-BC56-17D961098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306" y="1828799"/>
            <a:ext cx="6671388" cy="468434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9337-F775-48CF-A6FA-E151B013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848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62</TotalTime>
  <Words>485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Franklin Gothic Book</vt:lpstr>
      <vt:lpstr>NimbusRomNo9L-Medi</vt:lpstr>
      <vt:lpstr>NimbusRomNo9L-Regu</vt:lpstr>
      <vt:lpstr>NimbusRomNo9L-ReguItal</vt:lpstr>
      <vt:lpstr>Crop</vt:lpstr>
      <vt:lpstr>Oxidación de Baeyer - Villiger</vt:lpstr>
      <vt:lpstr>Contenido</vt:lpstr>
      <vt:lpstr>Introducción</vt:lpstr>
      <vt:lpstr>Benzocumarinas</vt:lpstr>
      <vt:lpstr>Metodología</vt:lpstr>
      <vt:lpstr>Metodología</vt:lpstr>
      <vt:lpstr>Resultados</vt:lpstr>
      <vt:lpstr>1HRMN</vt:lpstr>
      <vt:lpstr>13CRMN</vt:lpstr>
      <vt:lpstr>DEPT 135</vt:lpstr>
      <vt:lpstr>Mecanismo de reacción</vt:lpstr>
      <vt:lpstr>Mecanismo de reacción</vt:lpstr>
      <vt:lpstr>Conclusiones</vt:lpstr>
      <vt:lpstr>Referencias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Oxidación de Baeyer - Villiger</dc:title>
  <dc:creator>Rutherford</dc:creator>
  <cp:lastModifiedBy>Rutherford</cp:lastModifiedBy>
  <cp:revision>8</cp:revision>
  <dcterms:created xsi:type="dcterms:W3CDTF">2017-12-06T11:15:13Z</dcterms:created>
  <dcterms:modified xsi:type="dcterms:W3CDTF">2017-12-06T12:18:04Z</dcterms:modified>
</cp:coreProperties>
</file>