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70" r:id="rId9"/>
    <p:sldId id="261" r:id="rId10"/>
    <p:sldId id="276" r:id="rId11"/>
    <p:sldId id="277" r:id="rId12"/>
    <p:sldId id="262" r:id="rId13"/>
    <p:sldId id="271" r:id="rId14"/>
    <p:sldId id="272" r:id="rId15"/>
    <p:sldId id="27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DDAE6-D76A-4CEB-8720-865545EF0E06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723DE-A2A0-4127-B1D4-C85B1D90FDB1}">
      <dgm:prSet phldrT="[Text]"/>
      <dgm:spPr/>
      <dgm:t>
        <a:bodyPr/>
        <a:lstStyle/>
        <a:p>
          <a:r>
            <a:rPr lang="en-US" b="1" dirty="0" err="1"/>
            <a:t>Secado</a:t>
          </a:r>
          <a:endParaRPr lang="en-US" b="1" dirty="0"/>
        </a:p>
      </dgm:t>
    </dgm:pt>
    <dgm:pt modelId="{F1ECD5FB-5899-43D6-BE30-E681C6B96EC2}" type="parTrans" cxnId="{85DA17B5-F258-454F-A5AE-0478F3CD62C8}">
      <dgm:prSet/>
      <dgm:spPr/>
      <dgm:t>
        <a:bodyPr/>
        <a:lstStyle/>
        <a:p>
          <a:endParaRPr lang="en-US"/>
        </a:p>
      </dgm:t>
    </dgm:pt>
    <dgm:pt modelId="{A5153C8C-5C5D-4104-9C6C-7257FDCBF23B}" type="sibTrans" cxnId="{85DA17B5-F258-454F-A5AE-0478F3CD62C8}">
      <dgm:prSet/>
      <dgm:spPr/>
      <dgm:t>
        <a:bodyPr/>
        <a:lstStyle/>
        <a:p>
          <a:endParaRPr lang="en-US"/>
        </a:p>
      </dgm:t>
    </dgm:pt>
    <dgm:pt modelId="{F4191204-04A3-4DD7-A8F8-4911C7A9424D}">
      <dgm:prSet phldrT="[Text]"/>
      <dgm:spPr/>
      <dgm:t>
        <a:bodyPr/>
        <a:lstStyle/>
        <a:p>
          <a:r>
            <a:rPr lang="en-US" dirty="0"/>
            <a:t>50 mL de THF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tamiz</a:t>
          </a:r>
          <a:r>
            <a:rPr lang="en-US" dirty="0"/>
            <a:t> molecular </a:t>
          </a:r>
          <a:r>
            <a:rPr lang="en-US" dirty="0" err="1"/>
            <a:t>por</a:t>
          </a:r>
          <a:r>
            <a:rPr lang="en-US" dirty="0"/>
            <a:t> 48 horas.</a:t>
          </a:r>
        </a:p>
      </dgm:t>
    </dgm:pt>
    <dgm:pt modelId="{6DC56A41-3B40-4761-8C00-53BB14469F60}" type="parTrans" cxnId="{7D8C0A4C-216C-407D-B580-7FDEB349A1F6}">
      <dgm:prSet/>
      <dgm:spPr/>
      <dgm:t>
        <a:bodyPr/>
        <a:lstStyle/>
        <a:p>
          <a:endParaRPr lang="en-US"/>
        </a:p>
      </dgm:t>
    </dgm:pt>
    <dgm:pt modelId="{B3B0AFA6-C377-4829-92A8-2B6E65B2AB38}" type="sibTrans" cxnId="{7D8C0A4C-216C-407D-B580-7FDEB349A1F6}">
      <dgm:prSet/>
      <dgm:spPr/>
      <dgm:t>
        <a:bodyPr/>
        <a:lstStyle/>
        <a:p>
          <a:endParaRPr lang="en-US"/>
        </a:p>
      </dgm:t>
    </dgm:pt>
    <dgm:pt modelId="{FCDB82CE-2D57-46EC-99A3-E4FD195FA563}">
      <dgm:prSet phldrT="[Text]"/>
      <dgm:spPr/>
      <dgm:t>
        <a:bodyPr/>
        <a:lstStyle/>
        <a:p>
          <a:r>
            <a:rPr lang="en-US" b="1" dirty="0" err="1"/>
            <a:t>Preparación</a:t>
          </a:r>
          <a:endParaRPr lang="en-US" b="1" dirty="0"/>
        </a:p>
      </dgm:t>
    </dgm:pt>
    <dgm:pt modelId="{08C088A4-C6A1-4A7F-9EF3-8B72DB475F42}" type="parTrans" cxnId="{89DCB00E-E129-4322-A588-BCB25D330EA3}">
      <dgm:prSet/>
      <dgm:spPr/>
      <dgm:t>
        <a:bodyPr/>
        <a:lstStyle/>
        <a:p>
          <a:endParaRPr lang="en-US"/>
        </a:p>
      </dgm:t>
    </dgm:pt>
    <dgm:pt modelId="{457C7131-7CA8-4CCC-906A-B5E71FD9FA16}" type="sibTrans" cxnId="{89DCB00E-E129-4322-A588-BCB25D330EA3}">
      <dgm:prSet/>
      <dgm:spPr/>
      <dgm:t>
        <a:bodyPr/>
        <a:lstStyle/>
        <a:p>
          <a:endParaRPr lang="en-US"/>
        </a:p>
      </dgm:t>
    </dgm:pt>
    <dgm:pt modelId="{A4FF4BE5-22CC-436E-B245-09BF412A9CBA}">
      <dgm:prSet phldrT="[Text]"/>
      <dgm:spPr/>
      <dgm:t>
        <a:bodyPr/>
        <a:lstStyle/>
        <a:p>
          <a:r>
            <a:rPr lang="en-US" dirty="0"/>
            <a:t>15.0 </a:t>
          </a:r>
          <a:r>
            <a:rPr lang="en-US" dirty="0" err="1"/>
            <a:t>mmol</a:t>
          </a:r>
          <a:r>
            <a:rPr lang="en-US" dirty="0"/>
            <a:t> de Zinc junto con 7.5 </a:t>
          </a:r>
          <a:r>
            <a:rPr lang="en-US" dirty="0" err="1"/>
            <a:t>mmol</a:t>
          </a:r>
          <a:r>
            <a:rPr lang="en-US" dirty="0"/>
            <a:t> de </a:t>
          </a:r>
          <a:r>
            <a:rPr lang="en-US" dirty="0" err="1"/>
            <a:t>cloruro</a:t>
          </a:r>
          <a:r>
            <a:rPr lang="en-US" dirty="0"/>
            <a:t> de </a:t>
          </a:r>
          <a:r>
            <a:rPr lang="en-US" dirty="0" err="1"/>
            <a:t>titanio</a:t>
          </a:r>
          <a:r>
            <a:rPr lang="en-US" dirty="0"/>
            <a:t> (IV) </a:t>
          </a:r>
          <a:r>
            <a:rPr lang="en-US" dirty="0" err="1"/>
            <a:t>en</a:t>
          </a:r>
          <a:r>
            <a:rPr lang="en-US" dirty="0"/>
            <a:t> THF.</a:t>
          </a:r>
        </a:p>
      </dgm:t>
    </dgm:pt>
    <dgm:pt modelId="{B48FA96F-4C30-43F9-85AB-BB9EA5F1374C}" type="parTrans" cxnId="{B93A8A24-9F72-4689-AAFD-7CFDB917B9DA}">
      <dgm:prSet/>
      <dgm:spPr/>
      <dgm:t>
        <a:bodyPr/>
        <a:lstStyle/>
        <a:p>
          <a:endParaRPr lang="en-US"/>
        </a:p>
      </dgm:t>
    </dgm:pt>
    <dgm:pt modelId="{C49150BE-F26E-4F1F-B077-BD126A9EC485}" type="sibTrans" cxnId="{B93A8A24-9F72-4689-AAFD-7CFDB917B9DA}">
      <dgm:prSet/>
      <dgm:spPr/>
      <dgm:t>
        <a:bodyPr/>
        <a:lstStyle/>
        <a:p>
          <a:endParaRPr lang="en-US"/>
        </a:p>
      </dgm:t>
    </dgm:pt>
    <dgm:pt modelId="{E8E8F9F1-6616-4C58-B06E-9DA1C6CEF61F}">
      <dgm:prSet phldrT="[Text]"/>
      <dgm:spPr/>
      <dgm:t>
        <a:bodyPr/>
        <a:lstStyle/>
        <a:p>
          <a:r>
            <a:rPr lang="en-US" dirty="0" err="1"/>
            <a:t>Reflujo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1 hora.</a:t>
          </a:r>
        </a:p>
      </dgm:t>
    </dgm:pt>
    <dgm:pt modelId="{DC86A337-BD2A-4906-B2EF-D5A8D9910180}" type="parTrans" cxnId="{E6305D9E-6472-470D-871F-92B1BFD76CEB}">
      <dgm:prSet/>
      <dgm:spPr/>
      <dgm:t>
        <a:bodyPr/>
        <a:lstStyle/>
        <a:p>
          <a:endParaRPr lang="en-US"/>
        </a:p>
      </dgm:t>
    </dgm:pt>
    <dgm:pt modelId="{BC13F6CD-BD38-4C48-AA03-689E198F1561}" type="sibTrans" cxnId="{E6305D9E-6472-470D-871F-92B1BFD76CEB}">
      <dgm:prSet/>
      <dgm:spPr/>
      <dgm:t>
        <a:bodyPr/>
        <a:lstStyle/>
        <a:p>
          <a:endParaRPr lang="en-US"/>
        </a:p>
      </dgm:t>
    </dgm:pt>
    <dgm:pt modelId="{9AA255C3-C9EE-4048-A9D0-92A8D6006465}">
      <dgm:prSet phldrT="[Text]"/>
      <dgm:spPr/>
      <dgm:t>
        <a:bodyPr/>
        <a:lstStyle/>
        <a:p>
          <a:r>
            <a:rPr lang="en-US" b="1" dirty="0" err="1"/>
            <a:t>Extracción</a:t>
          </a:r>
          <a:endParaRPr lang="en-US" b="1" dirty="0"/>
        </a:p>
      </dgm:t>
    </dgm:pt>
    <dgm:pt modelId="{3C537B3B-D1CE-445D-9156-E6FA4CFB9281}" type="parTrans" cxnId="{9081E611-0E27-4773-BC8D-AF43C2285E3D}">
      <dgm:prSet/>
      <dgm:spPr/>
      <dgm:t>
        <a:bodyPr/>
        <a:lstStyle/>
        <a:p>
          <a:endParaRPr lang="en-US"/>
        </a:p>
      </dgm:t>
    </dgm:pt>
    <dgm:pt modelId="{0438340C-6374-4951-8FF0-84A078F6395E}" type="sibTrans" cxnId="{9081E611-0E27-4773-BC8D-AF43C2285E3D}">
      <dgm:prSet/>
      <dgm:spPr/>
      <dgm:t>
        <a:bodyPr/>
        <a:lstStyle/>
        <a:p>
          <a:endParaRPr lang="en-US"/>
        </a:p>
      </dgm:t>
    </dgm:pt>
    <dgm:pt modelId="{12014D8B-EDC6-4113-A55D-307F295388DC}">
      <dgm:prSet phldrT="[Text]"/>
      <dgm:spPr/>
      <dgm:t>
        <a:bodyPr/>
        <a:lstStyle/>
        <a:p>
          <a:r>
            <a:rPr lang="en-US" dirty="0" err="1"/>
            <a:t>Filtración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celita</a:t>
          </a:r>
          <a:r>
            <a:rPr lang="en-US" dirty="0"/>
            <a:t>.</a:t>
          </a:r>
        </a:p>
      </dgm:t>
    </dgm:pt>
    <dgm:pt modelId="{22093B57-DAAB-4209-BB1C-ABE40B149D1B}" type="parTrans" cxnId="{60A4AB0B-DC22-4384-AEDC-8FF7556CE6A2}">
      <dgm:prSet/>
      <dgm:spPr/>
      <dgm:t>
        <a:bodyPr/>
        <a:lstStyle/>
        <a:p>
          <a:endParaRPr lang="en-US"/>
        </a:p>
      </dgm:t>
    </dgm:pt>
    <dgm:pt modelId="{0234D016-EFED-49D5-91B7-4F68B2A66293}" type="sibTrans" cxnId="{60A4AB0B-DC22-4384-AEDC-8FF7556CE6A2}">
      <dgm:prSet/>
      <dgm:spPr/>
      <dgm:t>
        <a:bodyPr/>
        <a:lstStyle/>
        <a:p>
          <a:endParaRPr lang="en-US"/>
        </a:p>
      </dgm:t>
    </dgm:pt>
    <dgm:pt modelId="{34D73D66-79D9-44E0-A536-B42CAFE66938}">
      <dgm:prSet phldrT="[Text]"/>
      <dgm:spPr/>
      <dgm:t>
        <a:bodyPr/>
        <a:lstStyle/>
        <a:p>
          <a:r>
            <a:rPr lang="en-US" dirty="0" err="1"/>
            <a:t>Extracción</a:t>
          </a:r>
          <a:r>
            <a:rPr lang="en-US" dirty="0"/>
            <a:t> </a:t>
          </a:r>
          <a:r>
            <a:rPr lang="en-US" dirty="0" err="1"/>
            <a:t>líquido</a:t>
          </a:r>
          <a:r>
            <a:rPr lang="en-US" dirty="0"/>
            <a:t> </a:t>
          </a:r>
          <a:r>
            <a:rPr lang="en-US" dirty="0" err="1"/>
            <a:t>líquido</a:t>
          </a:r>
          <a:r>
            <a:rPr lang="en-US" dirty="0"/>
            <a:t> con dos </a:t>
          </a:r>
          <a:r>
            <a:rPr lang="en-US" dirty="0" err="1"/>
            <a:t>lavados</a:t>
          </a:r>
          <a:r>
            <a:rPr lang="en-US" dirty="0"/>
            <a:t> de CH</a:t>
          </a:r>
          <a:r>
            <a:rPr lang="en-US" baseline="-25000" dirty="0"/>
            <a:t>2</a:t>
          </a:r>
          <a:r>
            <a:rPr lang="en-US" dirty="0"/>
            <a:t>Cl</a:t>
          </a:r>
          <a:r>
            <a:rPr lang="en-US" baseline="-25000" dirty="0"/>
            <a:t>2 </a:t>
          </a:r>
          <a:r>
            <a:rPr lang="en-US" dirty="0"/>
            <a:t>y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solución</a:t>
          </a:r>
          <a:r>
            <a:rPr lang="en-US" dirty="0"/>
            <a:t> </a:t>
          </a:r>
          <a:r>
            <a:rPr lang="en-US" dirty="0" err="1"/>
            <a:t>saturada</a:t>
          </a:r>
          <a:r>
            <a:rPr lang="en-US" dirty="0"/>
            <a:t> de </a:t>
          </a:r>
          <a:r>
            <a:rPr lang="en-US" dirty="0" err="1"/>
            <a:t>NaCl</a:t>
          </a:r>
          <a:r>
            <a:rPr lang="en-US" dirty="0"/>
            <a:t>.</a:t>
          </a:r>
        </a:p>
      </dgm:t>
    </dgm:pt>
    <dgm:pt modelId="{F0388E59-CEB7-4AEA-BDC1-ADED54DA333D}" type="parTrans" cxnId="{46EF9E14-AD17-41EF-B5A0-DD54E9755ED5}">
      <dgm:prSet/>
      <dgm:spPr/>
      <dgm:t>
        <a:bodyPr/>
        <a:lstStyle/>
        <a:p>
          <a:endParaRPr lang="en-US"/>
        </a:p>
      </dgm:t>
    </dgm:pt>
    <dgm:pt modelId="{6EEA123E-5687-458A-8AE6-C7C9A7697809}" type="sibTrans" cxnId="{46EF9E14-AD17-41EF-B5A0-DD54E9755ED5}">
      <dgm:prSet/>
      <dgm:spPr/>
      <dgm:t>
        <a:bodyPr/>
        <a:lstStyle/>
        <a:p>
          <a:endParaRPr lang="en-US"/>
        </a:p>
      </dgm:t>
    </dgm:pt>
    <dgm:pt modelId="{D73189AA-D988-417B-94F5-7092051280CE}">
      <dgm:prSet phldrT="[Text]"/>
      <dgm:spPr/>
      <dgm:t>
        <a:bodyPr/>
        <a:lstStyle/>
        <a:p>
          <a:r>
            <a:rPr lang="en-US" dirty="0" err="1"/>
            <a:t>Adición</a:t>
          </a:r>
          <a:r>
            <a:rPr lang="en-US" dirty="0"/>
            <a:t> de 5.0 </a:t>
          </a:r>
          <a:r>
            <a:rPr lang="en-US" dirty="0" err="1"/>
            <a:t>mmol</a:t>
          </a:r>
          <a:r>
            <a:rPr lang="en-US" dirty="0"/>
            <a:t> de p-</a:t>
          </a:r>
          <a:r>
            <a:rPr lang="en-US" dirty="0" err="1"/>
            <a:t>metoxibenzaldehído</a:t>
          </a:r>
          <a:r>
            <a:rPr lang="en-US" dirty="0"/>
            <a:t>.</a:t>
          </a:r>
        </a:p>
      </dgm:t>
    </dgm:pt>
    <dgm:pt modelId="{73F2910F-BBCE-4E06-8809-83EB9C8E8C03}" type="parTrans" cxnId="{CB723A0A-C2FA-4EC2-92A5-27CA7ACD8CE7}">
      <dgm:prSet/>
      <dgm:spPr/>
      <dgm:t>
        <a:bodyPr/>
        <a:lstStyle/>
        <a:p>
          <a:endParaRPr lang="en-US"/>
        </a:p>
      </dgm:t>
    </dgm:pt>
    <dgm:pt modelId="{5A54F43A-3652-4A0D-B53E-416F8C440FEC}" type="sibTrans" cxnId="{CB723A0A-C2FA-4EC2-92A5-27CA7ACD8CE7}">
      <dgm:prSet/>
      <dgm:spPr/>
      <dgm:t>
        <a:bodyPr/>
        <a:lstStyle/>
        <a:p>
          <a:endParaRPr lang="en-US"/>
        </a:p>
      </dgm:t>
    </dgm:pt>
    <dgm:pt modelId="{314732FA-7173-4D6E-9DD4-39E40D3D5100}">
      <dgm:prSet phldrT="[Text]"/>
      <dgm:spPr/>
      <dgm:t>
        <a:bodyPr/>
        <a:lstStyle/>
        <a:p>
          <a:r>
            <a:rPr lang="en-US" dirty="0" err="1"/>
            <a:t>Reacción</a:t>
          </a:r>
          <a:r>
            <a:rPr lang="en-US" dirty="0"/>
            <a:t> a 55 °C </a:t>
          </a:r>
          <a:r>
            <a:rPr lang="en-US" dirty="0" err="1"/>
            <a:t>en</a:t>
          </a:r>
          <a:r>
            <a:rPr lang="en-US" dirty="0"/>
            <a:t> N</a:t>
          </a:r>
          <a:r>
            <a:rPr lang="en-US" baseline="-25000" dirty="0"/>
            <a:t>2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18 horas.</a:t>
          </a:r>
        </a:p>
      </dgm:t>
    </dgm:pt>
    <dgm:pt modelId="{70C94DE7-1F9C-4C58-9143-B6C83075E39D}" type="parTrans" cxnId="{314E3CCA-08E0-4E0C-BE87-B311CA2AE5B2}">
      <dgm:prSet/>
      <dgm:spPr/>
      <dgm:t>
        <a:bodyPr/>
        <a:lstStyle/>
        <a:p>
          <a:endParaRPr lang="en-US"/>
        </a:p>
      </dgm:t>
    </dgm:pt>
    <dgm:pt modelId="{BEF6873E-1104-46B9-A9CE-73B09DB993FA}" type="sibTrans" cxnId="{314E3CCA-08E0-4E0C-BE87-B311CA2AE5B2}">
      <dgm:prSet/>
      <dgm:spPr/>
      <dgm:t>
        <a:bodyPr/>
        <a:lstStyle/>
        <a:p>
          <a:endParaRPr lang="en-US"/>
        </a:p>
      </dgm:t>
    </dgm:pt>
    <dgm:pt modelId="{CEF33A41-439F-44E3-817B-B24E2F03C884}">
      <dgm:prSet phldrT="[Text]"/>
      <dgm:spPr/>
      <dgm:t>
        <a:bodyPr/>
        <a:lstStyle/>
        <a:p>
          <a:r>
            <a:rPr lang="en-US" dirty="0" err="1"/>
            <a:t>Adición</a:t>
          </a:r>
          <a:r>
            <a:rPr lang="en-US" dirty="0"/>
            <a:t> de 50 mL de </a:t>
          </a:r>
          <a:r>
            <a:rPr lang="en-US" dirty="0" err="1"/>
            <a:t>HCl</a:t>
          </a:r>
          <a:r>
            <a:rPr lang="en-US" dirty="0"/>
            <a:t> 1 M.</a:t>
          </a:r>
        </a:p>
      </dgm:t>
    </dgm:pt>
    <dgm:pt modelId="{9452A6E4-207F-4C49-9627-F7D251AC104B}" type="parTrans" cxnId="{3178A012-5864-4607-8CB5-618C68D46867}">
      <dgm:prSet/>
      <dgm:spPr/>
      <dgm:t>
        <a:bodyPr/>
        <a:lstStyle/>
        <a:p>
          <a:endParaRPr lang="en-US"/>
        </a:p>
      </dgm:t>
    </dgm:pt>
    <dgm:pt modelId="{297C0078-0AC3-4F92-8AEB-A24346665A31}" type="sibTrans" cxnId="{3178A012-5864-4607-8CB5-618C68D46867}">
      <dgm:prSet/>
      <dgm:spPr/>
      <dgm:t>
        <a:bodyPr/>
        <a:lstStyle/>
        <a:p>
          <a:endParaRPr lang="en-US"/>
        </a:p>
      </dgm:t>
    </dgm:pt>
    <dgm:pt modelId="{C91A23EB-ECA0-4253-B00E-39006246EB40}">
      <dgm:prSet phldrT="[Text]"/>
      <dgm:spPr/>
      <dgm:t>
        <a:bodyPr/>
        <a:lstStyle/>
        <a:p>
          <a:r>
            <a:rPr lang="en-US" dirty="0" err="1"/>
            <a:t>Secado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sulfato</a:t>
          </a:r>
          <a:r>
            <a:rPr lang="en-US" dirty="0"/>
            <a:t> de </a:t>
          </a:r>
          <a:r>
            <a:rPr lang="en-US" dirty="0" err="1"/>
            <a:t>magnesio</a:t>
          </a:r>
          <a:r>
            <a:rPr lang="en-US" dirty="0"/>
            <a:t> y </a:t>
          </a:r>
          <a:r>
            <a:rPr lang="en-US" dirty="0" err="1"/>
            <a:t>evaporación</a:t>
          </a:r>
          <a:r>
            <a:rPr lang="en-US" dirty="0"/>
            <a:t> a </a:t>
          </a:r>
          <a:r>
            <a:rPr lang="en-US" dirty="0" err="1"/>
            <a:t>presión</a:t>
          </a:r>
          <a:r>
            <a:rPr lang="en-US" dirty="0"/>
            <a:t> </a:t>
          </a:r>
          <a:r>
            <a:rPr lang="en-US" dirty="0" err="1"/>
            <a:t>reducida</a:t>
          </a:r>
          <a:r>
            <a:rPr lang="en-US" dirty="0"/>
            <a:t>.</a:t>
          </a:r>
        </a:p>
      </dgm:t>
    </dgm:pt>
    <dgm:pt modelId="{8C4679DF-0AE3-4693-A70C-40D2F5DCD030}" type="parTrans" cxnId="{F3C0DE8B-9B4F-4059-A563-AEFEA4A92836}">
      <dgm:prSet/>
      <dgm:spPr/>
      <dgm:t>
        <a:bodyPr/>
        <a:lstStyle/>
        <a:p>
          <a:endParaRPr lang="en-US"/>
        </a:p>
      </dgm:t>
    </dgm:pt>
    <dgm:pt modelId="{30CDD7D6-F524-4969-86C8-95A543BAE485}" type="sibTrans" cxnId="{F3C0DE8B-9B4F-4059-A563-AEFEA4A92836}">
      <dgm:prSet/>
      <dgm:spPr/>
      <dgm:t>
        <a:bodyPr/>
        <a:lstStyle/>
        <a:p>
          <a:endParaRPr lang="en-US"/>
        </a:p>
      </dgm:t>
    </dgm:pt>
    <dgm:pt modelId="{8DA02B0A-F09A-4CC3-97EA-15364136EE53}">
      <dgm:prSet phldrT="[Text]"/>
      <dgm:spPr/>
      <dgm:t>
        <a:bodyPr/>
        <a:lstStyle/>
        <a:p>
          <a:r>
            <a:rPr lang="en-US" b="1" dirty="0" err="1"/>
            <a:t>Purificación</a:t>
          </a:r>
          <a:endParaRPr lang="en-US" b="1" dirty="0"/>
        </a:p>
      </dgm:t>
    </dgm:pt>
    <dgm:pt modelId="{0BFD2D7D-2843-4790-832C-401F16804F45}" type="parTrans" cxnId="{100033BB-5481-487D-A994-3BE61506A8E0}">
      <dgm:prSet/>
      <dgm:spPr/>
      <dgm:t>
        <a:bodyPr/>
        <a:lstStyle/>
        <a:p>
          <a:endParaRPr lang="en-US"/>
        </a:p>
      </dgm:t>
    </dgm:pt>
    <dgm:pt modelId="{CF5CFA14-C4CA-4DC2-AC80-F230178C0295}" type="sibTrans" cxnId="{100033BB-5481-487D-A994-3BE61506A8E0}">
      <dgm:prSet/>
      <dgm:spPr/>
      <dgm:t>
        <a:bodyPr/>
        <a:lstStyle/>
        <a:p>
          <a:endParaRPr lang="en-US"/>
        </a:p>
      </dgm:t>
    </dgm:pt>
    <dgm:pt modelId="{1F20D538-F37A-4CAB-AFA0-C3E32E1AE30A}">
      <dgm:prSet phldrT="[Text]"/>
      <dgm:spPr/>
      <dgm:t>
        <a:bodyPr/>
        <a:lstStyle/>
        <a:p>
          <a:r>
            <a:rPr lang="en-US" b="0" dirty="0" err="1"/>
            <a:t>Columna</a:t>
          </a:r>
          <a:r>
            <a:rPr lang="en-US" b="0" dirty="0"/>
            <a:t> de silica con </a:t>
          </a:r>
          <a:r>
            <a:rPr lang="en-US" b="0" dirty="0" err="1"/>
            <a:t>fase</a:t>
          </a:r>
          <a:r>
            <a:rPr lang="en-US" b="0" dirty="0"/>
            <a:t> </a:t>
          </a:r>
          <a:r>
            <a:rPr lang="en-US" b="0" dirty="0" err="1"/>
            <a:t>móvil</a:t>
          </a:r>
          <a:r>
            <a:rPr lang="en-US" b="0" dirty="0"/>
            <a:t> de </a:t>
          </a:r>
          <a:r>
            <a:rPr lang="en-US" b="0" dirty="0" err="1"/>
            <a:t>acetato</a:t>
          </a:r>
          <a:r>
            <a:rPr lang="en-US" b="0" dirty="0"/>
            <a:t> de </a:t>
          </a:r>
          <a:r>
            <a:rPr lang="en-US" b="0" dirty="0" err="1"/>
            <a:t>etilo</a:t>
          </a:r>
          <a:r>
            <a:rPr lang="en-US" b="0" dirty="0"/>
            <a:t> : </a:t>
          </a:r>
          <a:r>
            <a:rPr lang="en-US" b="0" dirty="0" err="1"/>
            <a:t>pentano</a:t>
          </a:r>
          <a:r>
            <a:rPr lang="en-US" b="0" dirty="0"/>
            <a:t> (4:6)</a:t>
          </a:r>
        </a:p>
      </dgm:t>
    </dgm:pt>
    <dgm:pt modelId="{CD30DB80-7195-4E5D-9310-E46D907A1FE3}" type="parTrans" cxnId="{94460E19-3457-4C49-AB4A-A40832EFE8CA}">
      <dgm:prSet/>
      <dgm:spPr/>
      <dgm:t>
        <a:bodyPr/>
        <a:lstStyle/>
        <a:p>
          <a:endParaRPr lang="en-US"/>
        </a:p>
      </dgm:t>
    </dgm:pt>
    <dgm:pt modelId="{777678C3-4CC5-4FCE-9148-C15FA8A4073B}" type="sibTrans" cxnId="{94460E19-3457-4C49-AB4A-A40832EFE8CA}">
      <dgm:prSet/>
      <dgm:spPr/>
      <dgm:t>
        <a:bodyPr/>
        <a:lstStyle/>
        <a:p>
          <a:endParaRPr lang="en-US"/>
        </a:p>
      </dgm:t>
    </dgm:pt>
    <dgm:pt modelId="{B1A5CD55-6F8D-4513-8AD3-4BDA9EDE3F94}">
      <dgm:prSet phldrT="[Text]"/>
      <dgm:spPr/>
      <dgm:t>
        <a:bodyPr/>
        <a:lstStyle/>
        <a:p>
          <a:r>
            <a:rPr lang="en-US" b="0" dirty="0" err="1"/>
            <a:t>Fracciones</a:t>
          </a:r>
          <a:r>
            <a:rPr lang="en-US" b="0" dirty="0"/>
            <a:t> 3 a 6.</a:t>
          </a:r>
        </a:p>
      </dgm:t>
    </dgm:pt>
    <dgm:pt modelId="{5924716F-39C2-4F4C-B0E1-566789902745}" type="parTrans" cxnId="{AAAF4403-1467-4E3A-BE41-7FEB4953B3CE}">
      <dgm:prSet/>
      <dgm:spPr/>
      <dgm:t>
        <a:bodyPr/>
        <a:lstStyle/>
        <a:p>
          <a:endParaRPr lang="en-US"/>
        </a:p>
      </dgm:t>
    </dgm:pt>
    <dgm:pt modelId="{9C4F9D2F-42EC-4D1F-9A01-E8E898928C1F}" type="sibTrans" cxnId="{AAAF4403-1467-4E3A-BE41-7FEB4953B3CE}">
      <dgm:prSet/>
      <dgm:spPr/>
      <dgm:t>
        <a:bodyPr/>
        <a:lstStyle/>
        <a:p>
          <a:endParaRPr lang="en-US"/>
        </a:p>
      </dgm:t>
    </dgm:pt>
    <dgm:pt modelId="{0EF8465C-2D77-4D72-BA28-819FBB595FE3}" type="pres">
      <dgm:prSet presAssocID="{C27DDAE6-D76A-4CEB-8720-865545EF0E06}" presName="linearFlow" presStyleCnt="0">
        <dgm:presLayoutVars>
          <dgm:dir/>
          <dgm:animLvl val="lvl"/>
          <dgm:resizeHandles val="exact"/>
        </dgm:presLayoutVars>
      </dgm:prSet>
      <dgm:spPr/>
    </dgm:pt>
    <dgm:pt modelId="{4ACF77EA-3FCA-4951-A887-AB3AAEB855AF}" type="pres">
      <dgm:prSet presAssocID="{A70723DE-A2A0-4127-B1D4-C85B1D90FDB1}" presName="composite" presStyleCnt="0"/>
      <dgm:spPr/>
    </dgm:pt>
    <dgm:pt modelId="{8D449E2F-AC45-4D53-89CB-245FA3F05FF3}" type="pres">
      <dgm:prSet presAssocID="{A70723DE-A2A0-4127-B1D4-C85B1D90FDB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B16637D-924D-44FA-BB5A-5D05FA56AF04}" type="pres">
      <dgm:prSet presAssocID="{A70723DE-A2A0-4127-B1D4-C85B1D90FDB1}" presName="descendantText" presStyleLbl="alignAcc1" presStyleIdx="0" presStyleCnt="4" custScaleY="100000">
        <dgm:presLayoutVars>
          <dgm:bulletEnabled val="1"/>
        </dgm:presLayoutVars>
      </dgm:prSet>
      <dgm:spPr/>
    </dgm:pt>
    <dgm:pt modelId="{ABB3EC4E-C84C-49B8-94A7-3DBD49C403D3}" type="pres">
      <dgm:prSet presAssocID="{A5153C8C-5C5D-4104-9C6C-7257FDCBF23B}" presName="sp" presStyleCnt="0"/>
      <dgm:spPr/>
    </dgm:pt>
    <dgm:pt modelId="{69A65502-C5BD-4C0C-BE62-0991B819813A}" type="pres">
      <dgm:prSet presAssocID="{FCDB82CE-2D57-46EC-99A3-E4FD195FA563}" presName="composite" presStyleCnt="0"/>
      <dgm:spPr/>
    </dgm:pt>
    <dgm:pt modelId="{31A02029-CFE8-4458-9EA4-A164B81BFEF9}" type="pres">
      <dgm:prSet presAssocID="{FCDB82CE-2D57-46EC-99A3-E4FD195FA563}" presName="parentText" presStyleLbl="alignNode1" presStyleIdx="1" presStyleCnt="4" custScaleY="99159">
        <dgm:presLayoutVars>
          <dgm:chMax val="1"/>
          <dgm:bulletEnabled val="1"/>
        </dgm:presLayoutVars>
      </dgm:prSet>
      <dgm:spPr/>
    </dgm:pt>
    <dgm:pt modelId="{F39690DC-D152-46E6-9FA5-FE3F8986CE81}" type="pres">
      <dgm:prSet presAssocID="{FCDB82CE-2D57-46EC-99A3-E4FD195FA563}" presName="descendantText" presStyleLbl="alignAcc1" presStyleIdx="1" presStyleCnt="4" custScaleY="123163">
        <dgm:presLayoutVars>
          <dgm:bulletEnabled val="1"/>
        </dgm:presLayoutVars>
      </dgm:prSet>
      <dgm:spPr/>
    </dgm:pt>
    <dgm:pt modelId="{C8D2D1E2-3229-4C20-95E6-9F97F88A2F00}" type="pres">
      <dgm:prSet presAssocID="{457C7131-7CA8-4CCC-906A-B5E71FD9FA16}" presName="sp" presStyleCnt="0"/>
      <dgm:spPr/>
    </dgm:pt>
    <dgm:pt modelId="{CFCC1727-D0D8-49F5-8E07-F38796A629EE}" type="pres">
      <dgm:prSet presAssocID="{9AA255C3-C9EE-4048-A9D0-92A8D6006465}" presName="composite" presStyleCnt="0"/>
      <dgm:spPr/>
    </dgm:pt>
    <dgm:pt modelId="{203C28E5-6D32-4F13-93D9-344BEE5A8FB4}" type="pres">
      <dgm:prSet presAssocID="{9AA255C3-C9EE-4048-A9D0-92A8D600646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D83A7F7-A0B4-4E24-A9A9-741E66AEB222}" type="pres">
      <dgm:prSet presAssocID="{9AA255C3-C9EE-4048-A9D0-92A8D6006465}" presName="descendantText" presStyleLbl="alignAcc1" presStyleIdx="2" presStyleCnt="4">
        <dgm:presLayoutVars>
          <dgm:bulletEnabled val="1"/>
        </dgm:presLayoutVars>
      </dgm:prSet>
      <dgm:spPr/>
    </dgm:pt>
    <dgm:pt modelId="{1D6EA489-5AD7-487D-8107-0A9FA1FAD3B3}" type="pres">
      <dgm:prSet presAssocID="{0438340C-6374-4951-8FF0-84A078F6395E}" presName="sp" presStyleCnt="0"/>
      <dgm:spPr/>
    </dgm:pt>
    <dgm:pt modelId="{6E383012-809C-4132-82FC-4C21EAC86156}" type="pres">
      <dgm:prSet presAssocID="{8DA02B0A-F09A-4CC3-97EA-15364136EE53}" presName="composite" presStyleCnt="0"/>
      <dgm:spPr/>
    </dgm:pt>
    <dgm:pt modelId="{DF990E23-59F4-43AF-A899-39184D358677}" type="pres">
      <dgm:prSet presAssocID="{8DA02B0A-F09A-4CC3-97EA-15364136EE5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6D5EFD3-3431-4ABB-9328-4E7C91EAD593}" type="pres">
      <dgm:prSet presAssocID="{8DA02B0A-F09A-4CC3-97EA-15364136EE5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AAF4403-1467-4E3A-BE41-7FEB4953B3CE}" srcId="{8DA02B0A-F09A-4CC3-97EA-15364136EE53}" destId="{B1A5CD55-6F8D-4513-8AD3-4BDA9EDE3F94}" srcOrd="1" destOrd="0" parTransId="{5924716F-39C2-4F4C-B0E1-566789902745}" sibTransId="{9C4F9D2F-42EC-4D1F-9A01-E8E898928C1F}"/>
    <dgm:cxn modelId="{C49FE503-B94E-49CC-93E5-9B5F2BD59773}" type="presOf" srcId="{C27DDAE6-D76A-4CEB-8720-865545EF0E06}" destId="{0EF8465C-2D77-4D72-BA28-819FBB595FE3}" srcOrd="0" destOrd="0" presId="urn:microsoft.com/office/officeart/2005/8/layout/chevron2"/>
    <dgm:cxn modelId="{EF182708-B804-4A10-903C-30596C4B7A72}" type="presOf" srcId="{9AA255C3-C9EE-4048-A9D0-92A8D6006465}" destId="{203C28E5-6D32-4F13-93D9-344BEE5A8FB4}" srcOrd="0" destOrd="0" presId="urn:microsoft.com/office/officeart/2005/8/layout/chevron2"/>
    <dgm:cxn modelId="{CB723A0A-C2FA-4EC2-92A5-27CA7ACD8CE7}" srcId="{FCDB82CE-2D57-46EC-99A3-E4FD195FA563}" destId="{D73189AA-D988-417B-94F5-7092051280CE}" srcOrd="1" destOrd="0" parTransId="{73F2910F-BBCE-4E06-8809-83EB9C8E8C03}" sibTransId="{5A54F43A-3652-4A0D-B53E-416F8C440FEC}"/>
    <dgm:cxn modelId="{60A4AB0B-DC22-4384-AEDC-8FF7556CE6A2}" srcId="{9AA255C3-C9EE-4048-A9D0-92A8D6006465}" destId="{12014D8B-EDC6-4113-A55D-307F295388DC}" srcOrd="0" destOrd="0" parTransId="{22093B57-DAAB-4209-BB1C-ABE40B149D1B}" sibTransId="{0234D016-EFED-49D5-91B7-4F68B2A66293}"/>
    <dgm:cxn modelId="{89DCB00E-E129-4322-A588-BCB25D330EA3}" srcId="{C27DDAE6-D76A-4CEB-8720-865545EF0E06}" destId="{FCDB82CE-2D57-46EC-99A3-E4FD195FA563}" srcOrd="1" destOrd="0" parTransId="{08C088A4-C6A1-4A7F-9EF3-8B72DB475F42}" sibTransId="{457C7131-7CA8-4CCC-906A-B5E71FD9FA16}"/>
    <dgm:cxn modelId="{9081E611-0E27-4773-BC8D-AF43C2285E3D}" srcId="{C27DDAE6-D76A-4CEB-8720-865545EF0E06}" destId="{9AA255C3-C9EE-4048-A9D0-92A8D6006465}" srcOrd="2" destOrd="0" parTransId="{3C537B3B-D1CE-445D-9156-E6FA4CFB9281}" sibTransId="{0438340C-6374-4951-8FF0-84A078F6395E}"/>
    <dgm:cxn modelId="{3178A012-5864-4607-8CB5-618C68D46867}" srcId="{FCDB82CE-2D57-46EC-99A3-E4FD195FA563}" destId="{CEF33A41-439F-44E3-817B-B24E2F03C884}" srcOrd="2" destOrd="0" parTransId="{9452A6E4-207F-4C49-9627-F7D251AC104B}" sibTransId="{297C0078-0AC3-4F92-8AEB-A24346665A31}"/>
    <dgm:cxn modelId="{46EF9E14-AD17-41EF-B5A0-DD54E9755ED5}" srcId="{9AA255C3-C9EE-4048-A9D0-92A8D6006465}" destId="{34D73D66-79D9-44E0-A536-B42CAFE66938}" srcOrd="1" destOrd="0" parTransId="{F0388E59-CEB7-4AEA-BDC1-ADED54DA333D}" sibTransId="{6EEA123E-5687-458A-8AE6-C7C9A7697809}"/>
    <dgm:cxn modelId="{7D051017-C5F4-4F60-8671-AEADC13FD8E8}" type="presOf" srcId="{FCDB82CE-2D57-46EC-99A3-E4FD195FA563}" destId="{31A02029-CFE8-4458-9EA4-A164B81BFEF9}" srcOrd="0" destOrd="0" presId="urn:microsoft.com/office/officeart/2005/8/layout/chevron2"/>
    <dgm:cxn modelId="{94460E19-3457-4C49-AB4A-A40832EFE8CA}" srcId="{8DA02B0A-F09A-4CC3-97EA-15364136EE53}" destId="{1F20D538-F37A-4CAB-AFA0-C3E32E1AE30A}" srcOrd="0" destOrd="0" parTransId="{CD30DB80-7195-4E5D-9310-E46D907A1FE3}" sibTransId="{777678C3-4CC5-4FCE-9148-C15FA8A4073B}"/>
    <dgm:cxn modelId="{B93A8A24-9F72-4689-AAFD-7CFDB917B9DA}" srcId="{FCDB82CE-2D57-46EC-99A3-E4FD195FA563}" destId="{A4FF4BE5-22CC-436E-B245-09BF412A9CBA}" srcOrd="0" destOrd="0" parTransId="{B48FA96F-4C30-43F9-85AB-BB9EA5F1374C}" sibTransId="{C49150BE-F26E-4F1F-B077-BD126A9EC485}"/>
    <dgm:cxn modelId="{F28D2E2D-5ED2-411F-BD1E-E4CD390F1531}" type="presOf" srcId="{A70723DE-A2A0-4127-B1D4-C85B1D90FDB1}" destId="{8D449E2F-AC45-4D53-89CB-245FA3F05FF3}" srcOrd="0" destOrd="0" presId="urn:microsoft.com/office/officeart/2005/8/layout/chevron2"/>
    <dgm:cxn modelId="{865D152F-77AA-42DA-96C2-A0C389475DF2}" type="presOf" srcId="{B1A5CD55-6F8D-4513-8AD3-4BDA9EDE3F94}" destId="{56D5EFD3-3431-4ABB-9328-4E7C91EAD593}" srcOrd="0" destOrd="1" presId="urn:microsoft.com/office/officeart/2005/8/layout/chevron2"/>
    <dgm:cxn modelId="{257FBB40-8A0D-4E16-AB3C-723C2B843191}" type="presOf" srcId="{1F20D538-F37A-4CAB-AFA0-C3E32E1AE30A}" destId="{56D5EFD3-3431-4ABB-9328-4E7C91EAD593}" srcOrd="0" destOrd="0" presId="urn:microsoft.com/office/officeart/2005/8/layout/chevron2"/>
    <dgm:cxn modelId="{2E707E44-6DAE-4E87-8C2B-823F05FF6C8D}" type="presOf" srcId="{12014D8B-EDC6-4113-A55D-307F295388DC}" destId="{7D83A7F7-A0B4-4E24-A9A9-741E66AEB222}" srcOrd="0" destOrd="0" presId="urn:microsoft.com/office/officeart/2005/8/layout/chevron2"/>
    <dgm:cxn modelId="{DDE69E44-8D87-43FE-AE98-1FD87E945879}" type="presOf" srcId="{CEF33A41-439F-44E3-817B-B24E2F03C884}" destId="{F39690DC-D152-46E6-9FA5-FE3F8986CE81}" srcOrd="0" destOrd="4" presId="urn:microsoft.com/office/officeart/2005/8/layout/chevron2"/>
    <dgm:cxn modelId="{1E18C747-60F3-4606-9DD8-27ED6EFDF456}" type="presOf" srcId="{8DA02B0A-F09A-4CC3-97EA-15364136EE53}" destId="{DF990E23-59F4-43AF-A899-39184D358677}" srcOrd="0" destOrd="0" presId="urn:microsoft.com/office/officeart/2005/8/layout/chevron2"/>
    <dgm:cxn modelId="{7D8C0A4C-216C-407D-B580-7FDEB349A1F6}" srcId="{A70723DE-A2A0-4127-B1D4-C85B1D90FDB1}" destId="{F4191204-04A3-4DD7-A8F8-4911C7A9424D}" srcOrd="0" destOrd="0" parTransId="{6DC56A41-3B40-4761-8C00-53BB14469F60}" sibTransId="{B3B0AFA6-C377-4829-92A8-2B6E65B2AB38}"/>
    <dgm:cxn modelId="{6EBACE6D-D718-4778-9E20-B42527280B95}" type="presOf" srcId="{C91A23EB-ECA0-4253-B00E-39006246EB40}" destId="{7D83A7F7-A0B4-4E24-A9A9-741E66AEB222}" srcOrd="0" destOrd="2" presId="urn:microsoft.com/office/officeart/2005/8/layout/chevron2"/>
    <dgm:cxn modelId="{1B9E1081-B472-40EA-BF27-286429C39507}" type="presOf" srcId="{A4FF4BE5-22CC-436E-B245-09BF412A9CBA}" destId="{F39690DC-D152-46E6-9FA5-FE3F8986CE81}" srcOrd="0" destOrd="0" presId="urn:microsoft.com/office/officeart/2005/8/layout/chevron2"/>
    <dgm:cxn modelId="{F3C0DE8B-9B4F-4059-A563-AEFEA4A92836}" srcId="{9AA255C3-C9EE-4048-A9D0-92A8D6006465}" destId="{C91A23EB-ECA0-4253-B00E-39006246EB40}" srcOrd="2" destOrd="0" parTransId="{8C4679DF-0AE3-4693-A70C-40D2F5DCD030}" sibTransId="{30CDD7D6-F524-4969-86C8-95A543BAE485}"/>
    <dgm:cxn modelId="{052BB792-37DC-4B00-A5FB-A0BDD5E3460F}" type="presOf" srcId="{34D73D66-79D9-44E0-A536-B42CAFE66938}" destId="{7D83A7F7-A0B4-4E24-A9A9-741E66AEB222}" srcOrd="0" destOrd="1" presId="urn:microsoft.com/office/officeart/2005/8/layout/chevron2"/>
    <dgm:cxn modelId="{E6305D9E-6472-470D-871F-92B1BFD76CEB}" srcId="{A4FF4BE5-22CC-436E-B245-09BF412A9CBA}" destId="{E8E8F9F1-6616-4C58-B06E-9DA1C6CEF61F}" srcOrd="0" destOrd="0" parTransId="{DC86A337-BD2A-4906-B2EF-D5A8D9910180}" sibTransId="{BC13F6CD-BD38-4C48-AA03-689E198F1561}"/>
    <dgm:cxn modelId="{53A234AE-8C3D-42E1-BE43-9020B88C22AE}" type="presOf" srcId="{E8E8F9F1-6616-4C58-B06E-9DA1C6CEF61F}" destId="{F39690DC-D152-46E6-9FA5-FE3F8986CE81}" srcOrd="0" destOrd="1" presId="urn:microsoft.com/office/officeart/2005/8/layout/chevron2"/>
    <dgm:cxn modelId="{85DA17B5-F258-454F-A5AE-0478F3CD62C8}" srcId="{C27DDAE6-D76A-4CEB-8720-865545EF0E06}" destId="{A70723DE-A2A0-4127-B1D4-C85B1D90FDB1}" srcOrd="0" destOrd="0" parTransId="{F1ECD5FB-5899-43D6-BE30-E681C6B96EC2}" sibTransId="{A5153C8C-5C5D-4104-9C6C-7257FDCBF23B}"/>
    <dgm:cxn modelId="{100033BB-5481-487D-A994-3BE61506A8E0}" srcId="{C27DDAE6-D76A-4CEB-8720-865545EF0E06}" destId="{8DA02B0A-F09A-4CC3-97EA-15364136EE53}" srcOrd="3" destOrd="0" parTransId="{0BFD2D7D-2843-4790-832C-401F16804F45}" sibTransId="{CF5CFA14-C4CA-4DC2-AC80-F230178C0295}"/>
    <dgm:cxn modelId="{2BA317C1-3125-4950-BEAC-C8D048A344A3}" type="presOf" srcId="{D73189AA-D988-417B-94F5-7092051280CE}" destId="{F39690DC-D152-46E6-9FA5-FE3F8986CE81}" srcOrd="0" destOrd="2" presId="urn:microsoft.com/office/officeart/2005/8/layout/chevron2"/>
    <dgm:cxn modelId="{E263D8C7-017F-4675-8BFC-E22E2DF691D8}" type="presOf" srcId="{F4191204-04A3-4DD7-A8F8-4911C7A9424D}" destId="{9B16637D-924D-44FA-BB5A-5D05FA56AF04}" srcOrd="0" destOrd="0" presId="urn:microsoft.com/office/officeart/2005/8/layout/chevron2"/>
    <dgm:cxn modelId="{314E3CCA-08E0-4E0C-BE87-B311CA2AE5B2}" srcId="{D73189AA-D988-417B-94F5-7092051280CE}" destId="{314732FA-7173-4D6E-9DD4-39E40D3D5100}" srcOrd="0" destOrd="0" parTransId="{70C94DE7-1F9C-4C58-9143-B6C83075E39D}" sibTransId="{BEF6873E-1104-46B9-A9CE-73B09DB993FA}"/>
    <dgm:cxn modelId="{715760E0-27A9-42E3-9E7D-23D0F2C4B60C}" type="presOf" srcId="{314732FA-7173-4D6E-9DD4-39E40D3D5100}" destId="{F39690DC-D152-46E6-9FA5-FE3F8986CE81}" srcOrd="0" destOrd="3" presId="urn:microsoft.com/office/officeart/2005/8/layout/chevron2"/>
    <dgm:cxn modelId="{7E84874C-5466-442F-8EF8-547ED33030FE}" type="presParOf" srcId="{0EF8465C-2D77-4D72-BA28-819FBB595FE3}" destId="{4ACF77EA-3FCA-4951-A887-AB3AAEB855AF}" srcOrd="0" destOrd="0" presId="urn:microsoft.com/office/officeart/2005/8/layout/chevron2"/>
    <dgm:cxn modelId="{B4A75F93-17A8-4132-AAAF-CD515BE0D5C8}" type="presParOf" srcId="{4ACF77EA-3FCA-4951-A887-AB3AAEB855AF}" destId="{8D449E2F-AC45-4D53-89CB-245FA3F05FF3}" srcOrd="0" destOrd="0" presId="urn:microsoft.com/office/officeart/2005/8/layout/chevron2"/>
    <dgm:cxn modelId="{4D26820E-4604-4DF9-B537-5F5398D50E83}" type="presParOf" srcId="{4ACF77EA-3FCA-4951-A887-AB3AAEB855AF}" destId="{9B16637D-924D-44FA-BB5A-5D05FA56AF04}" srcOrd="1" destOrd="0" presId="urn:microsoft.com/office/officeart/2005/8/layout/chevron2"/>
    <dgm:cxn modelId="{307AF44D-62C2-4D19-92E3-970544F68853}" type="presParOf" srcId="{0EF8465C-2D77-4D72-BA28-819FBB595FE3}" destId="{ABB3EC4E-C84C-49B8-94A7-3DBD49C403D3}" srcOrd="1" destOrd="0" presId="urn:microsoft.com/office/officeart/2005/8/layout/chevron2"/>
    <dgm:cxn modelId="{9D44C135-728E-49A9-B88E-7B2EFD51A32D}" type="presParOf" srcId="{0EF8465C-2D77-4D72-BA28-819FBB595FE3}" destId="{69A65502-C5BD-4C0C-BE62-0991B819813A}" srcOrd="2" destOrd="0" presId="urn:microsoft.com/office/officeart/2005/8/layout/chevron2"/>
    <dgm:cxn modelId="{CC8079BE-45BF-42D2-970A-9D8630894911}" type="presParOf" srcId="{69A65502-C5BD-4C0C-BE62-0991B819813A}" destId="{31A02029-CFE8-4458-9EA4-A164B81BFEF9}" srcOrd="0" destOrd="0" presId="urn:microsoft.com/office/officeart/2005/8/layout/chevron2"/>
    <dgm:cxn modelId="{C5E8B90B-E44D-4BAA-90A8-3C34088649DA}" type="presParOf" srcId="{69A65502-C5BD-4C0C-BE62-0991B819813A}" destId="{F39690DC-D152-46E6-9FA5-FE3F8986CE81}" srcOrd="1" destOrd="0" presId="urn:microsoft.com/office/officeart/2005/8/layout/chevron2"/>
    <dgm:cxn modelId="{9D2E02D0-FEAF-4FA8-B344-C32C9E22B82F}" type="presParOf" srcId="{0EF8465C-2D77-4D72-BA28-819FBB595FE3}" destId="{C8D2D1E2-3229-4C20-95E6-9F97F88A2F00}" srcOrd="3" destOrd="0" presId="urn:microsoft.com/office/officeart/2005/8/layout/chevron2"/>
    <dgm:cxn modelId="{F20CCCFF-22C6-41D8-AE86-9373201140EC}" type="presParOf" srcId="{0EF8465C-2D77-4D72-BA28-819FBB595FE3}" destId="{CFCC1727-D0D8-49F5-8E07-F38796A629EE}" srcOrd="4" destOrd="0" presId="urn:microsoft.com/office/officeart/2005/8/layout/chevron2"/>
    <dgm:cxn modelId="{889BED37-A233-426C-994D-60B4251C03E4}" type="presParOf" srcId="{CFCC1727-D0D8-49F5-8E07-F38796A629EE}" destId="{203C28E5-6D32-4F13-93D9-344BEE5A8FB4}" srcOrd="0" destOrd="0" presId="urn:microsoft.com/office/officeart/2005/8/layout/chevron2"/>
    <dgm:cxn modelId="{B78B7DD9-4160-4D7A-989C-563A6A37DCD1}" type="presParOf" srcId="{CFCC1727-D0D8-49F5-8E07-F38796A629EE}" destId="{7D83A7F7-A0B4-4E24-A9A9-741E66AEB222}" srcOrd="1" destOrd="0" presId="urn:microsoft.com/office/officeart/2005/8/layout/chevron2"/>
    <dgm:cxn modelId="{704DBEC5-AEBA-4044-AF6D-43056B79A35D}" type="presParOf" srcId="{0EF8465C-2D77-4D72-BA28-819FBB595FE3}" destId="{1D6EA489-5AD7-487D-8107-0A9FA1FAD3B3}" srcOrd="5" destOrd="0" presId="urn:microsoft.com/office/officeart/2005/8/layout/chevron2"/>
    <dgm:cxn modelId="{A5F7FFED-CE44-4DE3-B7F8-861BC313EE63}" type="presParOf" srcId="{0EF8465C-2D77-4D72-BA28-819FBB595FE3}" destId="{6E383012-809C-4132-82FC-4C21EAC86156}" srcOrd="6" destOrd="0" presId="urn:microsoft.com/office/officeart/2005/8/layout/chevron2"/>
    <dgm:cxn modelId="{40B412CF-BD58-418E-A528-3EBBCF42F002}" type="presParOf" srcId="{6E383012-809C-4132-82FC-4C21EAC86156}" destId="{DF990E23-59F4-43AF-A899-39184D358677}" srcOrd="0" destOrd="0" presId="urn:microsoft.com/office/officeart/2005/8/layout/chevron2"/>
    <dgm:cxn modelId="{61D58DBD-9000-4AED-A7BE-0B28698AA7DC}" type="presParOf" srcId="{6E383012-809C-4132-82FC-4C21EAC86156}" destId="{56D5EFD3-3431-4ABB-9328-4E7C91EAD5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49E2F-AC45-4D53-89CB-245FA3F05FF3}">
      <dsp:nvSpPr>
        <dsp:cNvPr id="0" name=""/>
        <dsp:cNvSpPr/>
      </dsp:nvSpPr>
      <dsp:spPr>
        <a:xfrm rot="5400000">
          <a:off x="-199228" y="228968"/>
          <a:ext cx="1328188" cy="92973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Secado</a:t>
          </a:r>
          <a:endParaRPr lang="en-US" sz="1200" b="1" kern="1200" dirty="0"/>
        </a:p>
      </dsp:txBody>
      <dsp:txXfrm rot="-5400000">
        <a:off x="1" y="494606"/>
        <a:ext cx="929731" cy="398457"/>
      </dsp:txXfrm>
    </dsp:sp>
    <dsp:sp modelId="{9B16637D-924D-44FA-BB5A-5D05FA56AF04}">
      <dsp:nvSpPr>
        <dsp:cNvPr id="0" name=""/>
        <dsp:cNvSpPr/>
      </dsp:nvSpPr>
      <dsp:spPr>
        <a:xfrm rot="5400000">
          <a:off x="4490904" y="-3531432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50 mL de THF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tamiz</a:t>
          </a:r>
          <a:r>
            <a:rPr lang="en-US" sz="1000" kern="1200" dirty="0"/>
            <a:t> molecular </a:t>
          </a:r>
          <a:r>
            <a:rPr lang="en-US" sz="1000" kern="1200" dirty="0" err="1"/>
            <a:t>por</a:t>
          </a:r>
          <a:r>
            <a:rPr lang="en-US" sz="1000" kern="1200" dirty="0"/>
            <a:t> 48 horas.</a:t>
          </a:r>
        </a:p>
      </dsp:txBody>
      <dsp:txXfrm rot="-5400000">
        <a:off x="929731" y="71885"/>
        <a:ext cx="7943524" cy="779034"/>
      </dsp:txXfrm>
    </dsp:sp>
    <dsp:sp modelId="{31A02029-CFE8-4458-9EA4-A164B81BFEF9}">
      <dsp:nvSpPr>
        <dsp:cNvPr id="0" name=""/>
        <dsp:cNvSpPr/>
      </dsp:nvSpPr>
      <dsp:spPr>
        <a:xfrm rot="5400000">
          <a:off x="-193643" y="1509005"/>
          <a:ext cx="1317018" cy="92973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Preparación</a:t>
          </a:r>
          <a:endParaRPr lang="en-US" sz="1200" b="1" kern="1200" dirty="0"/>
        </a:p>
      </dsp:txBody>
      <dsp:txXfrm rot="-5400000">
        <a:off x="1" y="1780228"/>
        <a:ext cx="929731" cy="387287"/>
      </dsp:txXfrm>
    </dsp:sp>
    <dsp:sp modelId="{F39690DC-D152-46E6-9FA5-FE3F8986CE81}">
      <dsp:nvSpPr>
        <dsp:cNvPr id="0" name=""/>
        <dsp:cNvSpPr/>
      </dsp:nvSpPr>
      <dsp:spPr>
        <a:xfrm rot="5400000">
          <a:off x="4390919" y="-2245810"/>
          <a:ext cx="1063293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15.0 </a:t>
          </a:r>
          <a:r>
            <a:rPr lang="en-US" sz="1000" kern="1200" dirty="0" err="1"/>
            <a:t>mmol</a:t>
          </a:r>
          <a:r>
            <a:rPr lang="en-US" sz="1000" kern="1200" dirty="0"/>
            <a:t> de Zinc junto con 7.5 </a:t>
          </a:r>
          <a:r>
            <a:rPr lang="en-US" sz="1000" kern="1200" dirty="0" err="1"/>
            <a:t>mmol</a:t>
          </a:r>
          <a:r>
            <a:rPr lang="en-US" sz="1000" kern="1200" dirty="0"/>
            <a:t> de </a:t>
          </a:r>
          <a:r>
            <a:rPr lang="en-US" sz="1000" kern="1200" dirty="0" err="1"/>
            <a:t>cloruro</a:t>
          </a:r>
          <a:r>
            <a:rPr lang="en-US" sz="1000" kern="1200" dirty="0"/>
            <a:t> de </a:t>
          </a:r>
          <a:r>
            <a:rPr lang="en-US" sz="1000" kern="1200" dirty="0" err="1"/>
            <a:t>titanio</a:t>
          </a:r>
          <a:r>
            <a:rPr lang="en-US" sz="1000" kern="1200" dirty="0"/>
            <a:t> (IV) </a:t>
          </a:r>
          <a:r>
            <a:rPr lang="en-US" sz="1000" kern="1200" dirty="0" err="1"/>
            <a:t>en</a:t>
          </a:r>
          <a:r>
            <a:rPr lang="en-US" sz="1000" kern="1200" dirty="0"/>
            <a:t> THF.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Reflujo</a:t>
          </a:r>
          <a:r>
            <a:rPr lang="en-US" sz="1000" kern="1200" dirty="0"/>
            <a:t> </a:t>
          </a:r>
          <a:r>
            <a:rPr lang="en-US" sz="1000" kern="1200" dirty="0" err="1"/>
            <a:t>por</a:t>
          </a:r>
          <a:r>
            <a:rPr lang="en-US" sz="1000" kern="1200" dirty="0"/>
            <a:t> 1 hora.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Adición</a:t>
          </a:r>
          <a:r>
            <a:rPr lang="en-US" sz="1000" kern="1200" dirty="0"/>
            <a:t> de 5.0 </a:t>
          </a:r>
          <a:r>
            <a:rPr lang="en-US" sz="1000" kern="1200" dirty="0" err="1"/>
            <a:t>mmol</a:t>
          </a:r>
          <a:r>
            <a:rPr lang="en-US" sz="1000" kern="1200" dirty="0"/>
            <a:t> de p-</a:t>
          </a:r>
          <a:r>
            <a:rPr lang="en-US" sz="1000" kern="1200" dirty="0" err="1"/>
            <a:t>metoxibenzaldehído</a:t>
          </a:r>
          <a:r>
            <a:rPr lang="en-US" sz="1000" kern="1200" dirty="0"/>
            <a:t>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Reacción</a:t>
          </a:r>
          <a:r>
            <a:rPr lang="en-US" sz="1000" kern="1200" dirty="0"/>
            <a:t> a 55 °C </a:t>
          </a:r>
          <a:r>
            <a:rPr lang="en-US" sz="1000" kern="1200" dirty="0" err="1"/>
            <a:t>en</a:t>
          </a:r>
          <a:r>
            <a:rPr lang="en-US" sz="1000" kern="1200" dirty="0"/>
            <a:t> N</a:t>
          </a:r>
          <a:r>
            <a:rPr lang="en-US" sz="1000" kern="1200" baseline="-25000" dirty="0"/>
            <a:t>2</a:t>
          </a:r>
          <a:r>
            <a:rPr lang="en-US" sz="1000" kern="1200" dirty="0"/>
            <a:t> </a:t>
          </a:r>
          <a:r>
            <a:rPr lang="en-US" sz="1000" kern="1200" dirty="0" err="1"/>
            <a:t>por</a:t>
          </a:r>
          <a:r>
            <a:rPr lang="en-US" sz="1000" kern="1200" dirty="0"/>
            <a:t> 18 horas.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Adición</a:t>
          </a:r>
          <a:r>
            <a:rPr lang="en-US" sz="1000" kern="1200" dirty="0"/>
            <a:t> de 50 mL de </a:t>
          </a:r>
          <a:r>
            <a:rPr lang="en-US" sz="1000" kern="1200" dirty="0" err="1"/>
            <a:t>HCl</a:t>
          </a:r>
          <a:r>
            <a:rPr lang="en-US" sz="1000" kern="1200" dirty="0"/>
            <a:t> 1 M.</a:t>
          </a:r>
        </a:p>
      </dsp:txBody>
      <dsp:txXfrm rot="-5400000">
        <a:off x="929732" y="1267283"/>
        <a:ext cx="7933762" cy="959481"/>
      </dsp:txXfrm>
    </dsp:sp>
    <dsp:sp modelId="{203C28E5-6D32-4F13-93D9-344BEE5A8FB4}">
      <dsp:nvSpPr>
        <dsp:cNvPr id="0" name=""/>
        <dsp:cNvSpPr/>
      </dsp:nvSpPr>
      <dsp:spPr>
        <a:xfrm rot="5400000">
          <a:off x="-199228" y="2689057"/>
          <a:ext cx="1328188" cy="92973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Extracción</a:t>
          </a:r>
          <a:endParaRPr lang="en-US" sz="1200" b="1" kern="1200" dirty="0"/>
        </a:p>
      </dsp:txBody>
      <dsp:txXfrm rot="-5400000">
        <a:off x="1" y="2954695"/>
        <a:ext cx="929731" cy="398457"/>
      </dsp:txXfrm>
    </dsp:sp>
    <dsp:sp modelId="{7D83A7F7-A0B4-4E24-A9A9-741E66AEB222}">
      <dsp:nvSpPr>
        <dsp:cNvPr id="0" name=""/>
        <dsp:cNvSpPr/>
      </dsp:nvSpPr>
      <dsp:spPr>
        <a:xfrm rot="5400000">
          <a:off x="4490904" y="-1071343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Filtración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celita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Extracción</a:t>
          </a:r>
          <a:r>
            <a:rPr lang="en-US" sz="1000" kern="1200" dirty="0"/>
            <a:t> </a:t>
          </a:r>
          <a:r>
            <a:rPr lang="en-US" sz="1000" kern="1200" dirty="0" err="1"/>
            <a:t>líquido</a:t>
          </a:r>
          <a:r>
            <a:rPr lang="en-US" sz="1000" kern="1200" dirty="0"/>
            <a:t> </a:t>
          </a:r>
          <a:r>
            <a:rPr lang="en-US" sz="1000" kern="1200" dirty="0" err="1"/>
            <a:t>líquido</a:t>
          </a:r>
          <a:r>
            <a:rPr lang="en-US" sz="1000" kern="1200" dirty="0"/>
            <a:t> con dos </a:t>
          </a:r>
          <a:r>
            <a:rPr lang="en-US" sz="1000" kern="1200" dirty="0" err="1"/>
            <a:t>lavados</a:t>
          </a:r>
          <a:r>
            <a:rPr lang="en-US" sz="1000" kern="1200" dirty="0"/>
            <a:t> de CH</a:t>
          </a:r>
          <a:r>
            <a:rPr lang="en-US" sz="1000" kern="1200" baseline="-25000" dirty="0"/>
            <a:t>2</a:t>
          </a:r>
          <a:r>
            <a:rPr lang="en-US" sz="1000" kern="1200" dirty="0"/>
            <a:t>Cl</a:t>
          </a:r>
          <a:r>
            <a:rPr lang="en-US" sz="1000" kern="1200" baseline="-25000" dirty="0"/>
            <a:t>2 </a:t>
          </a:r>
          <a:r>
            <a:rPr lang="en-US" sz="1000" kern="1200" dirty="0"/>
            <a:t>y </a:t>
          </a:r>
          <a:r>
            <a:rPr lang="en-US" sz="1000" kern="1200" dirty="0" err="1"/>
            <a:t>una</a:t>
          </a:r>
          <a:r>
            <a:rPr lang="en-US" sz="1000" kern="1200" dirty="0"/>
            <a:t> </a:t>
          </a:r>
          <a:r>
            <a:rPr lang="en-US" sz="1000" kern="1200" dirty="0" err="1"/>
            <a:t>solución</a:t>
          </a:r>
          <a:r>
            <a:rPr lang="en-US" sz="1000" kern="1200" dirty="0"/>
            <a:t> </a:t>
          </a:r>
          <a:r>
            <a:rPr lang="en-US" sz="1000" kern="1200" dirty="0" err="1"/>
            <a:t>saturada</a:t>
          </a:r>
          <a:r>
            <a:rPr lang="en-US" sz="1000" kern="1200" dirty="0"/>
            <a:t> de </a:t>
          </a:r>
          <a:r>
            <a:rPr lang="en-US" sz="1000" kern="1200" dirty="0" err="1"/>
            <a:t>NaCl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Secado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sulfato</a:t>
          </a:r>
          <a:r>
            <a:rPr lang="en-US" sz="1000" kern="1200" dirty="0"/>
            <a:t> de </a:t>
          </a:r>
          <a:r>
            <a:rPr lang="en-US" sz="1000" kern="1200" dirty="0" err="1"/>
            <a:t>magnesio</a:t>
          </a:r>
          <a:r>
            <a:rPr lang="en-US" sz="1000" kern="1200" dirty="0"/>
            <a:t> y </a:t>
          </a:r>
          <a:r>
            <a:rPr lang="en-US" sz="1000" kern="1200" dirty="0" err="1"/>
            <a:t>evaporación</a:t>
          </a:r>
          <a:r>
            <a:rPr lang="en-US" sz="1000" kern="1200" dirty="0"/>
            <a:t> a </a:t>
          </a:r>
          <a:r>
            <a:rPr lang="en-US" sz="1000" kern="1200" dirty="0" err="1"/>
            <a:t>presión</a:t>
          </a:r>
          <a:r>
            <a:rPr lang="en-US" sz="1000" kern="1200" dirty="0"/>
            <a:t> </a:t>
          </a:r>
          <a:r>
            <a:rPr lang="en-US" sz="1000" kern="1200" dirty="0" err="1"/>
            <a:t>reducida</a:t>
          </a:r>
          <a:r>
            <a:rPr lang="en-US" sz="1000" kern="1200" dirty="0"/>
            <a:t>.</a:t>
          </a:r>
        </a:p>
      </dsp:txBody>
      <dsp:txXfrm rot="-5400000">
        <a:off x="929731" y="2531974"/>
        <a:ext cx="7943524" cy="779034"/>
      </dsp:txXfrm>
    </dsp:sp>
    <dsp:sp modelId="{DF990E23-59F4-43AF-A899-39184D358677}">
      <dsp:nvSpPr>
        <dsp:cNvPr id="0" name=""/>
        <dsp:cNvSpPr/>
      </dsp:nvSpPr>
      <dsp:spPr>
        <a:xfrm rot="5400000">
          <a:off x="-199228" y="3874693"/>
          <a:ext cx="1328188" cy="92973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Purificación</a:t>
          </a:r>
          <a:endParaRPr lang="en-US" sz="1200" b="1" kern="1200" dirty="0"/>
        </a:p>
      </dsp:txBody>
      <dsp:txXfrm rot="-5400000">
        <a:off x="1" y="4140331"/>
        <a:ext cx="929731" cy="398457"/>
      </dsp:txXfrm>
    </dsp:sp>
    <dsp:sp modelId="{56D5EFD3-3431-4ABB-9328-4E7C91EAD593}">
      <dsp:nvSpPr>
        <dsp:cNvPr id="0" name=""/>
        <dsp:cNvSpPr/>
      </dsp:nvSpPr>
      <dsp:spPr>
        <a:xfrm rot="5400000">
          <a:off x="4490904" y="114292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 err="1"/>
            <a:t>Columna</a:t>
          </a:r>
          <a:r>
            <a:rPr lang="en-US" sz="1000" b="0" kern="1200" dirty="0"/>
            <a:t> de silica con </a:t>
          </a:r>
          <a:r>
            <a:rPr lang="en-US" sz="1000" b="0" kern="1200" dirty="0" err="1"/>
            <a:t>fase</a:t>
          </a:r>
          <a:r>
            <a:rPr lang="en-US" sz="1000" b="0" kern="1200" dirty="0"/>
            <a:t> </a:t>
          </a:r>
          <a:r>
            <a:rPr lang="en-US" sz="1000" b="0" kern="1200" dirty="0" err="1"/>
            <a:t>móvil</a:t>
          </a:r>
          <a:r>
            <a:rPr lang="en-US" sz="1000" b="0" kern="1200" dirty="0"/>
            <a:t> de </a:t>
          </a:r>
          <a:r>
            <a:rPr lang="en-US" sz="1000" b="0" kern="1200" dirty="0" err="1"/>
            <a:t>acetato</a:t>
          </a:r>
          <a:r>
            <a:rPr lang="en-US" sz="1000" b="0" kern="1200" dirty="0"/>
            <a:t> de </a:t>
          </a:r>
          <a:r>
            <a:rPr lang="en-US" sz="1000" b="0" kern="1200" dirty="0" err="1"/>
            <a:t>etilo</a:t>
          </a:r>
          <a:r>
            <a:rPr lang="en-US" sz="1000" b="0" kern="1200" dirty="0"/>
            <a:t> : </a:t>
          </a:r>
          <a:r>
            <a:rPr lang="en-US" sz="1000" b="0" kern="1200" dirty="0" err="1"/>
            <a:t>pentano</a:t>
          </a:r>
          <a:r>
            <a:rPr lang="en-US" sz="1000" b="0" kern="1200" dirty="0"/>
            <a:t> (4:6)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 err="1"/>
            <a:t>Fracciones</a:t>
          </a:r>
          <a:r>
            <a:rPr lang="en-US" sz="1000" b="0" kern="1200" dirty="0"/>
            <a:t> 3 a 6.</a:t>
          </a:r>
        </a:p>
      </dsp:txBody>
      <dsp:txXfrm rot="-5400000">
        <a:off x="929731" y="3717609"/>
        <a:ext cx="7943524" cy="779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607D-2954-45AB-9B12-F75F7C1EC4F7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A569-96CB-46C3-BFEC-D9AAEB9213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9132-FD06-41DE-98BE-1F7EA0B457A4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478-5DCA-4AB3-8368-C549BD3C24CC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774D-C468-42F8-9DDF-2CF240CEB37A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A927-928E-407B-B6A0-39E50365CB7F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BD3-2AD5-40D6-9EE1-CA3FA2871667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32E-79E9-478E-AE84-6C89A3F1CB06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B49-C449-432F-A3D9-C96731704794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3B3-E019-4E62-9ADB-FD939F11121B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E99E-88A3-4CEF-A8B9-D2477417CCAE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79E6-1E45-422B-B629-5F99273349AB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CF6A-B7B6-465E-90F8-D69FB77FF0AF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36C-D3D7-44E7-8196-8F247A4614D3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0D92-9C0B-405C-9B31-7D124EFF8A29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637-2597-43FC-AE44-749743B28690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D597-CC90-439D-A91E-EA80AF4B1288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11EB-4002-4F26-9B08-8C83BE4AE799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17CD-B517-45F7-8947-62A888D4F90C}" type="datetime1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C22C-9BF2-46B7-A76E-994225BFA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Reacción</a:t>
            </a:r>
            <a:r>
              <a:rPr lang="en-US" dirty="0"/>
              <a:t> de McMurry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7355B-A71D-4806-85DD-56BEEE385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Maria Fernanda Gaviria</a:t>
            </a:r>
          </a:p>
          <a:p>
            <a:pPr algn="r"/>
            <a:r>
              <a:rPr lang="en-US" dirty="0"/>
              <a:t>Juan Barbosa</a:t>
            </a:r>
          </a:p>
          <a:p>
            <a:pPr algn="r"/>
            <a:endParaRPr lang="en-US" dirty="0"/>
          </a:p>
          <a:p>
            <a:pPr algn="r"/>
            <a:r>
              <a:rPr lang="en-US" b="1" dirty="0"/>
              <a:t>Universidad de </a:t>
            </a:r>
            <a:r>
              <a:rPr lang="en-US" b="1" dirty="0" err="1"/>
              <a:t>los</a:t>
            </a:r>
            <a:r>
              <a:rPr lang="en-US" b="1" dirty="0"/>
              <a:t> Andes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D8DE0-DE56-41DD-922C-EA3AFF2F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027" y="1412418"/>
            <a:ext cx="5848218" cy="40773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52D167-755F-4094-8CC8-9E14CD06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86" y="2395068"/>
            <a:ext cx="2549704" cy="10560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4E5217-833A-4136-B2F6-585024557421}"/>
              </a:ext>
            </a:extLst>
          </p:cNvPr>
          <p:cNvSpPr/>
          <p:nvPr/>
        </p:nvSpPr>
        <p:spPr>
          <a:xfrm>
            <a:off x="256674" y="5594209"/>
            <a:ext cx="11613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/>
              <a:t>Zhong, J.-J.; Liu, Q.; Wu, C.-J.; Meng, Q.-Y.; </a:t>
            </a:r>
            <a:r>
              <a:rPr lang="it-IT" sz="1200" dirty="0"/>
              <a:t>Gao, X.-W.; Li, Z.-J.; Chen, B.; Tung, C.-H.; </a:t>
            </a:r>
            <a:r>
              <a:rPr lang="fr-FR" sz="1200" dirty="0"/>
              <a:t>Wu, L.-Z</a:t>
            </a:r>
            <a:r>
              <a:rPr lang="fr-FR" sz="1200" i="1" dirty="0"/>
              <a:t>. </a:t>
            </a:r>
            <a:r>
              <a:rPr lang="fr-FR" sz="1200" i="1" dirty="0" err="1"/>
              <a:t>Chem</a:t>
            </a:r>
            <a:r>
              <a:rPr lang="fr-FR" sz="1200" i="1" dirty="0"/>
              <a:t>. Commun</a:t>
            </a:r>
            <a:r>
              <a:rPr lang="fr-FR" sz="1200" dirty="0"/>
              <a:t>. </a:t>
            </a:r>
            <a:r>
              <a:rPr lang="fr-FR" sz="1200" b="1" dirty="0"/>
              <a:t>2016</a:t>
            </a:r>
            <a:r>
              <a:rPr lang="fr-FR" sz="1200" dirty="0"/>
              <a:t>, </a:t>
            </a:r>
            <a:r>
              <a:rPr lang="fr-FR" sz="1200" i="1" dirty="0"/>
              <a:t>52</a:t>
            </a:r>
            <a:r>
              <a:rPr lang="fr-FR" sz="1200" dirty="0"/>
              <a:t>, 1800–1803.</a:t>
            </a:r>
          </a:p>
          <a:p>
            <a:endParaRPr lang="fr-FR" sz="1200" dirty="0"/>
          </a:p>
          <a:p>
            <a:r>
              <a:rPr lang="es-CO" sz="1200" dirty="0" err="1"/>
              <a:t>Fulmer</a:t>
            </a:r>
            <a:r>
              <a:rPr lang="es-CO" sz="1200" dirty="0"/>
              <a:t>, G. R.; Miller, A. J. M.; </a:t>
            </a:r>
            <a:r>
              <a:rPr lang="es-CO" sz="1200" dirty="0" err="1"/>
              <a:t>Sherden</a:t>
            </a:r>
            <a:r>
              <a:rPr lang="es-CO" sz="1200" dirty="0"/>
              <a:t>, N. H.; </a:t>
            </a:r>
            <a:r>
              <a:rPr lang="es-CO" sz="1200" dirty="0" err="1"/>
              <a:t>Gottlieb</a:t>
            </a:r>
            <a:r>
              <a:rPr lang="es-CO" sz="1200" dirty="0"/>
              <a:t>, H. E.; </a:t>
            </a:r>
            <a:r>
              <a:rPr lang="es-CO" sz="1200" dirty="0" err="1"/>
              <a:t>Nudelman</a:t>
            </a:r>
            <a:r>
              <a:rPr lang="es-CO" sz="1200" dirty="0"/>
              <a:t>, A.; </a:t>
            </a:r>
            <a:r>
              <a:rPr lang="es-CO" sz="1200" dirty="0" err="1"/>
              <a:t>Stoltz</a:t>
            </a:r>
            <a:r>
              <a:rPr lang="es-CO" sz="1200" dirty="0"/>
              <a:t>, B. M.; </a:t>
            </a:r>
            <a:r>
              <a:rPr lang="es-CO" sz="1200" dirty="0" err="1"/>
              <a:t>Bercaw</a:t>
            </a:r>
            <a:r>
              <a:rPr lang="es-CO" sz="1200" dirty="0"/>
              <a:t>, J. E.; Goldberg, K. I. </a:t>
            </a:r>
            <a:r>
              <a:rPr lang="es-CO" sz="1200" i="1" dirty="0" err="1"/>
              <a:t>Organometallics</a:t>
            </a:r>
            <a:r>
              <a:rPr lang="es-CO" sz="1200" dirty="0"/>
              <a:t> </a:t>
            </a:r>
            <a:r>
              <a:rPr lang="es-CO" sz="1200" b="1" dirty="0"/>
              <a:t>2010</a:t>
            </a:r>
            <a:r>
              <a:rPr lang="es-CO" sz="1200" dirty="0"/>
              <a:t>, 29, 2176–2179.</a:t>
            </a:r>
          </a:p>
          <a:p>
            <a:endParaRPr lang="es-CO" sz="1200" dirty="0"/>
          </a:p>
          <a:p>
            <a:r>
              <a:rPr lang="es-CO" sz="1200" dirty="0" err="1"/>
              <a:t>Uchiyama</a:t>
            </a:r>
            <a:r>
              <a:rPr lang="es-CO" sz="1200" dirty="0"/>
              <a:t>, M.; Matsumoto, Y.; Nakamura, S.; </a:t>
            </a:r>
            <a:r>
              <a:rPr lang="es-CO" sz="1200" dirty="0" err="1"/>
              <a:t>Ohwada</a:t>
            </a:r>
            <a:r>
              <a:rPr lang="es-CO" sz="1200" dirty="0"/>
              <a:t>, T.; </a:t>
            </a:r>
            <a:r>
              <a:rPr lang="es-CO" sz="1200" dirty="0" err="1"/>
              <a:t>Kobayashi</a:t>
            </a:r>
            <a:r>
              <a:rPr lang="es-CO" sz="1200" dirty="0"/>
              <a:t>, N.; </a:t>
            </a:r>
            <a:r>
              <a:rPr lang="es-CO" sz="1200" dirty="0" err="1"/>
              <a:t>Yamashita</a:t>
            </a:r>
            <a:r>
              <a:rPr lang="es-CO" sz="1200" dirty="0"/>
              <a:t>, N.; </a:t>
            </a:r>
            <a:r>
              <a:rPr lang="es-CO" sz="1200" dirty="0" err="1"/>
              <a:t>Matsumiya</a:t>
            </a:r>
            <a:r>
              <a:rPr lang="es-CO" sz="1200" dirty="0"/>
              <a:t>, </a:t>
            </a:r>
            <a:r>
              <a:rPr lang="en-US" sz="1200" dirty="0"/>
              <a:t>A.; Sakamoto, T. </a:t>
            </a:r>
            <a:r>
              <a:rPr lang="en-US" sz="1200" i="1" dirty="0"/>
              <a:t>Journal of the American Chemical Society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126</a:t>
            </a:r>
            <a:r>
              <a:rPr lang="en-US" sz="1200" dirty="0"/>
              <a:t>, 8755-8759</a:t>
            </a:r>
            <a:endParaRPr lang="es-CO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2023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559" y="1412418"/>
            <a:ext cx="5857153" cy="40773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52D167-755F-4094-8CC8-9E14CD06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86" y="2395068"/>
            <a:ext cx="2549704" cy="10560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4E5217-833A-4136-B2F6-585024557421}"/>
              </a:ext>
            </a:extLst>
          </p:cNvPr>
          <p:cNvSpPr/>
          <p:nvPr/>
        </p:nvSpPr>
        <p:spPr>
          <a:xfrm>
            <a:off x="256674" y="5594209"/>
            <a:ext cx="11613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/>
              <a:t>Zhong, J.-J.; Liu, Q.; Wu, C.-J.; Meng, Q.-Y.; </a:t>
            </a:r>
            <a:r>
              <a:rPr lang="it-IT" sz="1200" dirty="0"/>
              <a:t>Gao, X.-W.; Li, Z.-J.; Chen, B.; Tung, C.-H.; </a:t>
            </a:r>
            <a:r>
              <a:rPr lang="fr-FR" sz="1200" dirty="0"/>
              <a:t>Wu, L.-Z</a:t>
            </a:r>
            <a:r>
              <a:rPr lang="fr-FR" sz="1200" i="1" dirty="0"/>
              <a:t>. </a:t>
            </a:r>
            <a:r>
              <a:rPr lang="fr-FR" sz="1200" i="1" dirty="0" err="1"/>
              <a:t>Chem</a:t>
            </a:r>
            <a:r>
              <a:rPr lang="fr-FR" sz="1200" i="1" dirty="0"/>
              <a:t>. Commun</a:t>
            </a:r>
            <a:r>
              <a:rPr lang="fr-FR" sz="1200" dirty="0"/>
              <a:t>. </a:t>
            </a:r>
            <a:r>
              <a:rPr lang="fr-FR" sz="1200" b="1" dirty="0"/>
              <a:t>2016</a:t>
            </a:r>
            <a:r>
              <a:rPr lang="fr-FR" sz="1200" dirty="0"/>
              <a:t>, </a:t>
            </a:r>
            <a:r>
              <a:rPr lang="fr-FR" sz="1200" i="1" dirty="0"/>
              <a:t>52</a:t>
            </a:r>
            <a:r>
              <a:rPr lang="fr-FR" sz="1200" dirty="0"/>
              <a:t>, 1800–1803.</a:t>
            </a:r>
          </a:p>
          <a:p>
            <a:endParaRPr lang="fr-FR" sz="1200" dirty="0"/>
          </a:p>
          <a:p>
            <a:r>
              <a:rPr lang="es-CO" sz="1200" dirty="0" err="1"/>
              <a:t>Fulmer</a:t>
            </a:r>
            <a:r>
              <a:rPr lang="es-CO" sz="1200" dirty="0"/>
              <a:t>, G. R.; Miller, A. J. M.; </a:t>
            </a:r>
            <a:r>
              <a:rPr lang="es-CO" sz="1200" dirty="0" err="1"/>
              <a:t>Sherden</a:t>
            </a:r>
            <a:r>
              <a:rPr lang="es-CO" sz="1200" dirty="0"/>
              <a:t>, N. H.; </a:t>
            </a:r>
            <a:r>
              <a:rPr lang="es-CO" sz="1200" dirty="0" err="1"/>
              <a:t>Gottlieb</a:t>
            </a:r>
            <a:r>
              <a:rPr lang="es-CO" sz="1200" dirty="0"/>
              <a:t>, H. E.; </a:t>
            </a:r>
            <a:r>
              <a:rPr lang="es-CO" sz="1200" dirty="0" err="1"/>
              <a:t>Nudelman</a:t>
            </a:r>
            <a:r>
              <a:rPr lang="es-CO" sz="1200" dirty="0"/>
              <a:t>, A.; </a:t>
            </a:r>
            <a:r>
              <a:rPr lang="es-CO" sz="1200" dirty="0" err="1"/>
              <a:t>Stoltz</a:t>
            </a:r>
            <a:r>
              <a:rPr lang="es-CO" sz="1200" dirty="0"/>
              <a:t>, B. M.; </a:t>
            </a:r>
            <a:r>
              <a:rPr lang="es-CO" sz="1200" dirty="0" err="1"/>
              <a:t>Bercaw</a:t>
            </a:r>
            <a:r>
              <a:rPr lang="es-CO" sz="1200" dirty="0"/>
              <a:t>, J. E.; Goldberg, K. I. </a:t>
            </a:r>
            <a:r>
              <a:rPr lang="es-CO" sz="1200" i="1" dirty="0" err="1"/>
              <a:t>Organometallics</a:t>
            </a:r>
            <a:r>
              <a:rPr lang="es-CO" sz="1200" dirty="0"/>
              <a:t> </a:t>
            </a:r>
            <a:r>
              <a:rPr lang="es-CO" sz="1200" b="1" dirty="0"/>
              <a:t>2010</a:t>
            </a:r>
            <a:r>
              <a:rPr lang="es-CO" sz="1200" dirty="0"/>
              <a:t>, 29, 2176–2179.</a:t>
            </a:r>
          </a:p>
          <a:p>
            <a:endParaRPr lang="es-CO" sz="1200" dirty="0"/>
          </a:p>
          <a:p>
            <a:r>
              <a:rPr lang="es-CO" sz="1200" dirty="0" err="1"/>
              <a:t>Uchiyama</a:t>
            </a:r>
            <a:r>
              <a:rPr lang="es-CO" sz="1200" dirty="0"/>
              <a:t>, M.; Matsumoto, Y.; Nakamura, S.; </a:t>
            </a:r>
            <a:r>
              <a:rPr lang="es-CO" sz="1200" dirty="0" err="1"/>
              <a:t>Ohwada</a:t>
            </a:r>
            <a:r>
              <a:rPr lang="es-CO" sz="1200" dirty="0"/>
              <a:t>, T.; </a:t>
            </a:r>
            <a:r>
              <a:rPr lang="es-CO" sz="1200" dirty="0" err="1"/>
              <a:t>Kobayashi</a:t>
            </a:r>
            <a:r>
              <a:rPr lang="es-CO" sz="1200" dirty="0"/>
              <a:t>, N.; </a:t>
            </a:r>
            <a:r>
              <a:rPr lang="es-CO" sz="1200" dirty="0" err="1"/>
              <a:t>Yamashita</a:t>
            </a:r>
            <a:r>
              <a:rPr lang="es-CO" sz="1200" dirty="0"/>
              <a:t>, N.; </a:t>
            </a:r>
            <a:r>
              <a:rPr lang="es-CO" sz="1200" dirty="0" err="1"/>
              <a:t>Matsumiya</a:t>
            </a:r>
            <a:r>
              <a:rPr lang="es-CO" sz="1200" dirty="0"/>
              <a:t>, </a:t>
            </a:r>
            <a:r>
              <a:rPr lang="en-US" sz="1200" dirty="0"/>
              <a:t>A.; Sakamoto, T. </a:t>
            </a:r>
            <a:r>
              <a:rPr lang="en-US" sz="1200" i="1" dirty="0"/>
              <a:t>Journal of the American Chemical Society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126</a:t>
            </a:r>
            <a:r>
              <a:rPr lang="en-US" sz="1200" dirty="0"/>
              <a:t>, 8755-8759</a:t>
            </a:r>
            <a:endParaRPr lang="es-CO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5735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837D-4CF4-4102-B316-42AFCD10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2245-3633-4B93-93D5-708C026A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Preparación</a:t>
            </a:r>
            <a:r>
              <a:rPr lang="en-US" dirty="0"/>
              <a:t> del (</a:t>
            </a:r>
            <a:r>
              <a:rPr lang="en-US" i="1" dirty="0"/>
              <a:t>E</a:t>
            </a:r>
            <a:r>
              <a:rPr lang="en-US" dirty="0"/>
              <a:t>)-1,2-bis(4-metoxifenil)</a:t>
            </a:r>
            <a:r>
              <a:rPr lang="en-US" dirty="0" err="1"/>
              <a:t>eteno</a:t>
            </a:r>
            <a:r>
              <a:rPr lang="en-US" dirty="0"/>
              <a:t> con un </a:t>
            </a:r>
            <a:r>
              <a:rPr lang="en-US" dirty="0" err="1"/>
              <a:t>rendimiento</a:t>
            </a:r>
            <a:r>
              <a:rPr lang="en-US" dirty="0"/>
              <a:t> del 8 %.</a:t>
            </a:r>
          </a:p>
          <a:p>
            <a:endParaRPr lang="en-US" dirty="0"/>
          </a:p>
          <a:p>
            <a:r>
              <a:rPr lang="en-US" dirty="0" err="1"/>
              <a:t>Determinación</a:t>
            </a:r>
            <a:r>
              <a:rPr lang="en-US" dirty="0"/>
              <a:t> de la </a:t>
            </a:r>
            <a:r>
              <a:rPr lang="en-US" dirty="0" err="1"/>
              <a:t>energía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(</a:t>
            </a:r>
            <a:r>
              <a:rPr lang="en-US" i="1" dirty="0"/>
              <a:t>E</a:t>
            </a:r>
            <a:r>
              <a:rPr lang="en-US" dirty="0"/>
              <a:t>) y (</a:t>
            </a:r>
            <a:r>
              <a:rPr lang="en-US" i="1" dirty="0"/>
              <a:t>Z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Dos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reacción</a:t>
            </a:r>
            <a:r>
              <a:rPr lang="en-US" dirty="0"/>
              <a:t> </a:t>
            </a:r>
            <a:r>
              <a:rPr lang="en-US" dirty="0" err="1"/>
              <a:t>propuestos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49C97-CE2F-4AEE-8002-6FE977C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3BA5-C465-44F0-A654-8B3CCE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6EA0-EC23-4214-8160-F2FFD3BE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5" y="1523999"/>
            <a:ext cx="10716126" cy="4924927"/>
          </a:xfrm>
        </p:spPr>
        <p:txBody>
          <a:bodyPr>
            <a:noAutofit/>
          </a:bodyPr>
          <a:lstStyle/>
          <a:p>
            <a:r>
              <a:rPr lang="en-US" sz="1400" dirty="0"/>
              <a:t>Wang, Z. </a:t>
            </a:r>
            <a:r>
              <a:rPr lang="en-US" sz="1400" i="1" dirty="0"/>
              <a:t>Comprehensive Organic Name Reactions and Reagents</a:t>
            </a:r>
            <a:r>
              <a:rPr lang="en-US" sz="1400" dirty="0"/>
              <a:t>; John Wiley &amp; Sons, Inc.: Hoboken, NJ, USA, 2010.</a:t>
            </a:r>
          </a:p>
          <a:p>
            <a:r>
              <a:rPr lang="en-US" sz="1400" dirty="0"/>
              <a:t>Zheng, L.; Wei, Q.; Zhou, B.; Yang, L.; Liu, Z.-L. </a:t>
            </a:r>
            <a:r>
              <a:rPr lang="en-US" sz="1400" i="1" dirty="0"/>
              <a:t>Anti-Cancer Drugs</a:t>
            </a:r>
            <a:r>
              <a:rPr lang="en-US" sz="1400" dirty="0"/>
              <a:t> </a:t>
            </a:r>
            <a:r>
              <a:rPr lang="en-US" sz="1400" b="1" dirty="0"/>
              <a:t>2007</a:t>
            </a:r>
            <a:r>
              <a:rPr lang="en-US" sz="1400" dirty="0"/>
              <a:t>, </a:t>
            </a:r>
            <a:r>
              <a:rPr lang="en-US" sz="1400" i="1" dirty="0"/>
              <a:t>18</a:t>
            </a:r>
            <a:r>
              <a:rPr lang="en-US" sz="1400" dirty="0"/>
              <a:t>, 1039–1044.</a:t>
            </a:r>
          </a:p>
          <a:p>
            <a:r>
              <a:rPr lang="es-CO" sz="1400" dirty="0" err="1"/>
              <a:t>Mukaiyama</a:t>
            </a:r>
            <a:r>
              <a:rPr lang="es-CO" sz="1400" dirty="0"/>
              <a:t>, T.; Sato, T.; Hanna, </a:t>
            </a:r>
            <a:r>
              <a:rPr lang="es-CO" sz="1400" i="1" dirty="0"/>
              <a:t>J. </a:t>
            </a:r>
            <a:r>
              <a:rPr lang="es-CO" sz="1400" i="1" dirty="0" err="1"/>
              <a:t>Chemistry</a:t>
            </a:r>
            <a:r>
              <a:rPr lang="es-CO" sz="1400" i="1" dirty="0"/>
              <a:t> </a:t>
            </a:r>
            <a:r>
              <a:rPr lang="es-CO" sz="1400" i="1" dirty="0" err="1"/>
              <a:t>Letters</a:t>
            </a:r>
            <a:r>
              <a:rPr lang="es-CO" sz="1400" dirty="0"/>
              <a:t> </a:t>
            </a:r>
            <a:r>
              <a:rPr lang="es-CO" sz="1400" b="1" dirty="0"/>
              <a:t>1973</a:t>
            </a:r>
            <a:r>
              <a:rPr lang="es-CO" sz="1400" dirty="0"/>
              <a:t>, </a:t>
            </a:r>
            <a:r>
              <a:rPr lang="es-CO" sz="1400" i="1" dirty="0"/>
              <a:t>2</a:t>
            </a:r>
            <a:r>
              <a:rPr lang="es-CO" sz="1400" dirty="0"/>
              <a:t>, 1041–1044.</a:t>
            </a:r>
          </a:p>
          <a:p>
            <a:r>
              <a:rPr lang="it-IT" sz="1400" dirty="0"/>
              <a:t>Mukaiyama, T.; Shiono, M.; Sato, T. </a:t>
            </a:r>
            <a:r>
              <a:rPr lang="it-IT" sz="1400" i="1" dirty="0"/>
              <a:t>Chemistry </a:t>
            </a:r>
            <a:r>
              <a:rPr lang="es-CO" sz="1400" i="1" dirty="0" err="1"/>
              <a:t>Letters</a:t>
            </a:r>
            <a:r>
              <a:rPr lang="es-CO" sz="1400" dirty="0"/>
              <a:t> </a:t>
            </a:r>
            <a:r>
              <a:rPr lang="es-CO" sz="1400" b="1" dirty="0"/>
              <a:t>1974</a:t>
            </a:r>
            <a:r>
              <a:rPr lang="es-CO" sz="1400" dirty="0"/>
              <a:t>, </a:t>
            </a:r>
            <a:r>
              <a:rPr lang="es-CO" sz="1400" i="1" dirty="0"/>
              <a:t>3</a:t>
            </a:r>
            <a:r>
              <a:rPr lang="es-CO" sz="1400" dirty="0"/>
              <a:t>, 37–38.</a:t>
            </a:r>
          </a:p>
          <a:p>
            <a:r>
              <a:rPr lang="de-DE" sz="1400" dirty="0"/>
              <a:t>Villiers, C.; Ephritikhine, M. </a:t>
            </a:r>
            <a:r>
              <a:rPr lang="de-DE" sz="1400" i="1" dirty="0"/>
              <a:t>Angewandte Chemie </a:t>
            </a:r>
            <a:r>
              <a:rPr lang="es-CO" sz="1400" i="1" dirty="0"/>
              <a:t>International </a:t>
            </a:r>
            <a:r>
              <a:rPr lang="es-CO" sz="1400" i="1" dirty="0" err="1"/>
              <a:t>Edition</a:t>
            </a:r>
            <a:r>
              <a:rPr lang="es-CO" sz="1400" i="1" dirty="0"/>
              <a:t> in English</a:t>
            </a:r>
            <a:r>
              <a:rPr lang="es-CO" sz="1400" dirty="0"/>
              <a:t> </a:t>
            </a:r>
            <a:r>
              <a:rPr lang="es-CO" sz="1400" b="1" dirty="0"/>
              <a:t>1997</a:t>
            </a:r>
            <a:r>
              <a:rPr lang="es-CO" sz="1400" dirty="0"/>
              <a:t>, </a:t>
            </a:r>
            <a:r>
              <a:rPr lang="es-CO" sz="1400" i="1" dirty="0"/>
              <a:t>36</a:t>
            </a:r>
            <a:r>
              <a:rPr lang="es-CO" sz="1400" dirty="0"/>
              <a:t>, 2380–2382.</a:t>
            </a:r>
          </a:p>
          <a:p>
            <a:r>
              <a:rPr lang="es-CO" sz="1400" dirty="0" err="1"/>
              <a:t>Rele</a:t>
            </a:r>
            <a:r>
              <a:rPr lang="es-CO" sz="1400" dirty="0"/>
              <a:t>, S.; </a:t>
            </a:r>
            <a:r>
              <a:rPr lang="es-CO" sz="1400" dirty="0" err="1"/>
              <a:t>Talukdar</a:t>
            </a:r>
            <a:r>
              <a:rPr lang="es-CO" sz="1400" dirty="0"/>
              <a:t>, S.; </a:t>
            </a:r>
            <a:r>
              <a:rPr lang="es-CO" sz="1400" dirty="0" err="1"/>
              <a:t>Banerji</a:t>
            </a:r>
            <a:r>
              <a:rPr lang="es-CO" sz="1400" dirty="0"/>
              <a:t>, A.; </a:t>
            </a:r>
            <a:r>
              <a:rPr lang="es-CO" sz="1400" dirty="0" err="1"/>
              <a:t>Chattopadhyay</a:t>
            </a:r>
            <a:r>
              <a:rPr lang="es-CO" sz="1400" dirty="0"/>
              <a:t>, </a:t>
            </a:r>
            <a:r>
              <a:rPr lang="en-US" sz="1400" dirty="0"/>
              <a:t>S</a:t>
            </a:r>
            <a:r>
              <a:rPr lang="en-US" sz="1400" i="1" dirty="0"/>
              <a:t>. The Journal of Organic Chemistry</a:t>
            </a:r>
            <a:r>
              <a:rPr lang="en-US" sz="1400" dirty="0"/>
              <a:t> </a:t>
            </a:r>
            <a:r>
              <a:rPr lang="en-US" sz="1400" b="1" dirty="0"/>
              <a:t>2001</a:t>
            </a:r>
            <a:r>
              <a:rPr lang="en-US" sz="1400" dirty="0"/>
              <a:t>, </a:t>
            </a:r>
            <a:r>
              <a:rPr lang="es-CO" sz="1400" i="1" dirty="0"/>
              <a:t>66</a:t>
            </a:r>
            <a:r>
              <a:rPr lang="es-CO" sz="1400" dirty="0"/>
              <a:t>, 2990–2994.</a:t>
            </a:r>
          </a:p>
          <a:p>
            <a:r>
              <a:rPr lang="es-CO" sz="1400" dirty="0"/>
              <a:t>Huang, Y.-m. M.; Chen, W.; Potter, M. J.; Chang, C.-e. A. </a:t>
            </a:r>
            <a:r>
              <a:rPr lang="es-CO" sz="1400" i="1" dirty="0" err="1"/>
              <a:t>Biophysical</a:t>
            </a:r>
            <a:r>
              <a:rPr lang="es-CO" sz="1400" i="1" dirty="0"/>
              <a:t> </a:t>
            </a:r>
            <a:r>
              <a:rPr lang="es-CO" sz="1400" i="1" dirty="0" err="1"/>
              <a:t>Journal</a:t>
            </a:r>
            <a:r>
              <a:rPr lang="es-CO" sz="1400" dirty="0"/>
              <a:t> </a:t>
            </a:r>
            <a:r>
              <a:rPr lang="es-CO" sz="1400" b="1" dirty="0"/>
              <a:t>2012</a:t>
            </a:r>
            <a:r>
              <a:rPr lang="es-CO" sz="1400" dirty="0"/>
              <a:t>, </a:t>
            </a:r>
            <a:r>
              <a:rPr lang="es-CO" sz="1400" i="1" dirty="0"/>
              <a:t>103</a:t>
            </a:r>
            <a:r>
              <a:rPr lang="es-CO" sz="1400" dirty="0"/>
              <a:t>, 342–351.</a:t>
            </a:r>
          </a:p>
          <a:p>
            <a:r>
              <a:rPr lang="es-CO" sz="1400" dirty="0" err="1"/>
              <a:t>Fulmer</a:t>
            </a:r>
            <a:r>
              <a:rPr lang="es-CO" sz="1400" dirty="0"/>
              <a:t>, G. R.; Miller, A. J. M.; </a:t>
            </a:r>
            <a:r>
              <a:rPr lang="es-CO" sz="1400" dirty="0" err="1"/>
              <a:t>Sherden</a:t>
            </a:r>
            <a:r>
              <a:rPr lang="es-CO" sz="1400" dirty="0"/>
              <a:t>, N. H.; </a:t>
            </a:r>
            <a:r>
              <a:rPr lang="es-CO" sz="1400" dirty="0" err="1"/>
              <a:t>Gottlieb</a:t>
            </a:r>
            <a:r>
              <a:rPr lang="es-CO" sz="1400" dirty="0"/>
              <a:t>, H. E.; </a:t>
            </a:r>
            <a:r>
              <a:rPr lang="es-CO" sz="1400" dirty="0" err="1"/>
              <a:t>Nudelman</a:t>
            </a:r>
            <a:r>
              <a:rPr lang="es-CO" sz="1400" dirty="0"/>
              <a:t>, A.; </a:t>
            </a:r>
            <a:r>
              <a:rPr lang="es-CO" sz="1400" dirty="0" err="1"/>
              <a:t>Stoltz</a:t>
            </a:r>
            <a:r>
              <a:rPr lang="es-CO" sz="1400" dirty="0"/>
              <a:t>, B. M.; </a:t>
            </a:r>
            <a:r>
              <a:rPr lang="es-CO" sz="1400" dirty="0" err="1"/>
              <a:t>Bercaw</a:t>
            </a:r>
            <a:r>
              <a:rPr lang="es-CO" sz="1400" dirty="0"/>
              <a:t>, J. E.; Goldberg, K. I. </a:t>
            </a:r>
            <a:r>
              <a:rPr lang="es-CO" sz="1400" i="1" dirty="0" err="1"/>
              <a:t>Organometallics</a:t>
            </a:r>
            <a:r>
              <a:rPr lang="es-CO" sz="1400" dirty="0"/>
              <a:t> </a:t>
            </a:r>
            <a:r>
              <a:rPr lang="es-CO" sz="1400" b="1" dirty="0"/>
              <a:t>2010</a:t>
            </a:r>
            <a:r>
              <a:rPr lang="es-CO" sz="1400" dirty="0"/>
              <a:t>, 29, 2176–2179.</a:t>
            </a:r>
            <a:endParaRPr lang="en-US" sz="1400" dirty="0"/>
          </a:p>
          <a:p>
            <a:r>
              <a:rPr lang="nn-NO" sz="1400" dirty="0"/>
              <a:t>Zhong, J.-J.; Liu, Q.; Wu, C.-J.; Meng, Q.-Y.; </a:t>
            </a:r>
            <a:r>
              <a:rPr lang="it-IT" sz="1400" dirty="0"/>
              <a:t>Gao, X.-W.; Li, Z.-J.; Chen, B.; Tung, C.-H.; </a:t>
            </a:r>
            <a:r>
              <a:rPr lang="fr-FR" sz="1400" dirty="0"/>
              <a:t>Wu, L.-Z</a:t>
            </a:r>
            <a:r>
              <a:rPr lang="fr-FR" sz="1400" i="1" dirty="0"/>
              <a:t>. </a:t>
            </a:r>
            <a:r>
              <a:rPr lang="fr-FR" sz="1400" i="1" dirty="0" err="1"/>
              <a:t>Chem</a:t>
            </a:r>
            <a:r>
              <a:rPr lang="fr-FR" sz="1400" i="1" dirty="0"/>
              <a:t>. Commun</a:t>
            </a:r>
            <a:r>
              <a:rPr lang="fr-FR" sz="1400" dirty="0"/>
              <a:t>. </a:t>
            </a:r>
            <a:r>
              <a:rPr lang="fr-FR" sz="1400" b="1" dirty="0"/>
              <a:t>2016</a:t>
            </a:r>
            <a:r>
              <a:rPr lang="fr-FR" sz="1400" dirty="0"/>
              <a:t>, </a:t>
            </a:r>
            <a:r>
              <a:rPr lang="fr-FR" sz="1400" i="1" dirty="0"/>
              <a:t>52</a:t>
            </a:r>
            <a:r>
              <a:rPr lang="fr-FR" sz="1400" dirty="0"/>
              <a:t>, 1800–1803.</a:t>
            </a:r>
          </a:p>
          <a:p>
            <a:r>
              <a:rPr lang="en-US" sz="1400" dirty="0"/>
              <a:t>Richards, I. C. </a:t>
            </a:r>
            <a:r>
              <a:rPr lang="en-US" sz="1400" i="1" dirty="0"/>
              <a:t>Encyclopedia of Reagents for Organic Synthesis</a:t>
            </a:r>
            <a:r>
              <a:rPr lang="en-US" sz="1400" dirty="0"/>
              <a:t>; John Wiley &amp; Sons, Ltd, 2001.</a:t>
            </a:r>
          </a:p>
          <a:p>
            <a:r>
              <a:rPr lang="es-CO" sz="1400" dirty="0" err="1"/>
              <a:t>Uchiyama</a:t>
            </a:r>
            <a:r>
              <a:rPr lang="es-CO" sz="1400" dirty="0"/>
              <a:t>, M.; Matsumoto, Y.; Nakamura, S.; </a:t>
            </a:r>
            <a:r>
              <a:rPr lang="es-CO" sz="1400" dirty="0" err="1"/>
              <a:t>Ohwada</a:t>
            </a:r>
            <a:r>
              <a:rPr lang="es-CO" sz="1400" dirty="0"/>
              <a:t>, T.; </a:t>
            </a:r>
            <a:r>
              <a:rPr lang="es-CO" sz="1400" dirty="0" err="1"/>
              <a:t>Kobayashi</a:t>
            </a:r>
            <a:r>
              <a:rPr lang="es-CO" sz="1400" dirty="0"/>
              <a:t>, N.; </a:t>
            </a:r>
            <a:r>
              <a:rPr lang="es-CO" sz="1400" dirty="0" err="1"/>
              <a:t>Yamashita</a:t>
            </a:r>
            <a:r>
              <a:rPr lang="es-CO" sz="1400" dirty="0"/>
              <a:t>, N.; </a:t>
            </a:r>
            <a:r>
              <a:rPr lang="es-CO" sz="1400" dirty="0" err="1"/>
              <a:t>Matsumiya</a:t>
            </a:r>
            <a:r>
              <a:rPr lang="es-CO" sz="1400" dirty="0"/>
              <a:t>, </a:t>
            </a:r>
            <a:r>
              <a:rPr lang="en-US" sz="1400" dirty="0"/>
              <a:t>A.; Sakamoto, T. </a:t>
            </a:r>
            <a:r>
              <a:rPr lang="en-US" sz="1400" i="1" dirty="0"/>
              <a:t>Journal of the American Chemical Society</a:t>
            </a:r>
            <a:r>
              <a:rPr lang="en-US" sz="1400" dirty="0"/>
              <a:t> </a:t>
            </a:r>
            <a:r>
              <a:rPr lang="en-US" sz="1400" b="1" dirty="0"/>
              <a:t>2004</a:t>
            </a:r>
            <a:r>
              <a:rPr lang="en-US" sz="1400" dirty="0"/>
              <a:t>, </a:t>
            </a:r>
            <a:r>
              <a:rPr lang="en-US" sz="1400" i="1" dirty="0"/>
              <a:t>126</a:t>
            </a:r>
            <a:r>
              <a:rPr lang="en-US" sz="1400" dirty="0"/>
              <a:t>, 8755-8759.</a:t>
            </a:r>
          </a:p>
          <a:p>
            <a:r>
              <a:rPr lang="en-US" sz="1400" dirty="0"/>
              <a:t>Barton, D. H. R.; Willis, B. J. </a:t>
            </a:r>
            <a:r>
              <a:rPr lang="en-US" sz="1400" i="1" dirty="0"/>
              <a:t>Journal of the Chemical Society D: Chemical Communications </a:t>
            </a:r>
            <a:r>
              <a:rPr lang="en-US" sz="1400" b="1" dirty="0"/>
              <a:t>1970</a:t>
            </a:r>
            <a:r>
              <a:rPr lang="en-US" sz="1400" dirty="0"/>
              <a:t>,</a:t>
            </a:r>
            <a:r>
              <a:rPr lang="es-CO" sz="1400" dirty="0"/>
              <a:t>1225.</a:t>
            </a:r>
          </a:p>
          <a:p>
            <a:r>
              <a:rPr lang="nl-NL" sz="1400" dirty="0"/>
              <a:t>Kellogg, R. M.; Wassenaar, S. </a:t>
            </a:r>
            <a:r>
              <a:rPr lang="nl-NL" sz="1400" i="1" dirty="0"/>
              <a:t>Tetrahedron Letters</a:t>
            </a:r>
            <a:r>
              <a:rPr lang="nl-NL" sz="1400" dirty="0"/>
              <a:t> </a:t>
            </a:r>
            <a:r>
              <a:rPr lang="es-CO" sz="1400" b="1" dirty="0"/>
              <a:t>1970</a:t>
            </a:r>
            <a:r>
              <a:rPr lang="es-CO" sz="1400" dirty="0"/>
              <a:t>, </a:t>
            </a:r>
            <a:r>
              <a:rPr lang="es-CO" sz="1400" i="1" dirty="0"/>
              <a:t>11</a:t>
            </a:r>
            <a:r>
              <a:rPr lang="es-CO" sz="1400" dirty="0"/>
              <a:t>, 1987–1990.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336C-0D85-48CF-A3F5-EA338CBD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5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F9F7-A4C7-464B-BED9-A76EAFE0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241" y="3126678"/>
            <a:ext cx="2909518" cy="1280890"/>
          </a:xfrm>
        </p:spPr>
        <p:txBody>
          <a:bodyPr/>
          <a:lstStyle/>
          <a:p>
            <a:r>
              <a:rPr lang="en-US" dirty="0"/>
              <a:t>Gracias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40902-473E-4517-83E2-FDD72AAB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1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854D3-3BC8-49FD-ACAB-E1165BC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80DC0-A5DA-4BD3-8A55-A5204AB1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1" y="787781"/>
            <a:ext cx="6088275" cy="3834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FD5376-B361-4E53-ABA6-32A04F61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80" y="2021306"/>
            <a:ext cx="4762219" cy="4390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DDFD4-A4FA-46B2-A304-AD567610AF12}"/>
              </a:ext>
            </a:extLst>
          </p:cNvPr>
          <p:cNvSpPr txBox="1"/>
          <p:nvPr/>
        </p:nvSpPr>
        <p:spPr>
          <a:xfrm>
            <a:off x="10068000" y="3516229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23.4982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04E51-197A-4454-822E-8DFDBAAAB1AD}"/>
              </a:ext>
            </a:extLst>
          </p:cNvPr>
          <p:cNvSpPr txBox="1"/>
          <p:nvPr/>
        </p:nvSpPr>
        <p:spPr>
          <a:xfrm>
            <a:off x="3068632" y="4216337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12.1013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6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92EEC-779B-4C4B-B40D-FCBE4428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9F643-FF3B-4DFA-8368-F69964FD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29" y="529390"/>
            <a:ext cx="4972907" cy="3119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E0927-DACB-4F79-BF1F-50A65411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36" y="2561001"/>
            <a:ext cx="4541333" cy="3644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B9BED0-F47A-4CBF-A0C4-CAA6D004A258}"/>
              </a:ext>
            </a:extLst>
          </p:cNvPr>
          <p:cNvSpPr txBox="1"/>
          <p:nvPr/>
        </p:nvSpPr>
        <p:spPr>
          <a:xfrm>
            <a:off x="2069431" y="2561001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48.3852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EF210-1217-4031-8E9B-9EDB1A5A09F0}"/>
              </a:ext>
            </a:extLst>
          </p:cNvPr>
          <p:cNvSpPr txBox="1"/>
          <p:nvPr/>
        </p:nvSpPr>
        <p:spPr>
          <a:xfrm>
            <a:off x="6957913" y="5567873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47.1725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7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89675-9B78-4C52-8144-29F9411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65069-08EC-40A4-9A37-03832560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73" y="1390010"/>
            <a:ext cx="1952381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648ED-D30F-4AF2-B843-E5C75828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95" y="3190010"/>
            <a:ext cx="2714286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149F-839A-40BD-BCF7-76C13376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3A9-2C3B-4E77-93CC-5B613A1C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err="1"/>
              <a:t>Introducción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Sección</a:t>
            </a:r>
            <a:r>
              <a:rPr lang="en-US" dirty="0"/>
              <a:t> experimental</a:t>
            </a:r>
          </a:p>
          <a:p>
            <a:pPr>
              <a:lnSpc>
                <a:spcPct val="300000"/>
              </a:lnSpc>
            </a:pPr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EC7B9-07A9-4BD9-8F66-8CEA7C53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8423-BB53-4EE8-9B01-D075ABB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115F28-BD16-400E-9855-319AC9F3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436" y="1498814"/>
            <a:ext cx="5546503" cy="10481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105B-71A3-4BDA-95D0-2577CEA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3A66F-54EB-4184-A294-F18C3F2AE557}"/>
              </a:ext>
            </a:extLst>
          </p:cNvPr>
          <p:cNvSpPr txBox="1"/>
          <p:nvPr/>
        </p:nvSpPr>
        <p:spPr>
          <a:xfrm>
            <a:off x="2576976" y="2604750"/>
            <a:ext cx="707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1: </a:t>
            </a:r>
            <a:r>
              <a:rPr lang="en-US" sz="1400" dirty="0" err="1"/>
              <a:t>Reacción</a:t>
            </a:r>
            <a:r>
              <a:rPr lang="en-US" sz="1400" dirty="0"/>
              <a:t> de McMurry. El </a:t>
            </a:r>
            <a:r>
              <a:rPr lang="en-US" sz="1400" dirty="0" err="1"/>
              <a:t>estado</a:t>
            </a:r>
            <a:r>
              <a:rPr lang="en-US" sz="1400" dirty="0"/>
              <a:t> de </a:t>
            </a:r>
            <a:r>
              <a:rPr lang="en-US" sz="1400" dirty="0" err="1"/>
              <a:t>oxidación</a:t>
            </a:r>
            <a:r>
              <a:rPr lang="en-US" sz="1400" dirty="0"/>
              <a:t> del </a:t>
            </a:r>
            <a:r>
              <a:rPr lang="en-US" sz="1400" dirty="0" err="1"/>
              <a:t>titanio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2 ó 3. </a:t>
            </a:r>
          </a:p>
          <a:p>
            <a:r>
              <a:rPr lang="en-US" sz="1400" b="1" dirty="0"/>
              <a:t>(R1, R3): </a:t>
            </a:r>
            <a:r>
              <a:rPr lang="en-US" sz="1400" dirty="0" err="1"/>
              <a:t>alquil</a:t>
            </a:r>
            <a:r>
              <a:rPr lang="en-US" sz="1400" dirty="0"/>
              <a:t> o aril, </a:t>
            </a:r>
            <a:r>
              <a:rPr lang="en-US" sz="1400" b="1" dirty="0"/>
              <a:t>(R2, R4)</a:t>
            </a:r>
            <a:r>
              <a:rPr lang="en-US" sz="1400" dirty="0"/>
              <a:t>: H, </a:t>
            </a:r>
            <a:r>
              <a:rPr lang="en-US" sz="1400" dirty="0" err="1"/>
              <a:t>alquil</a:t>
            </a:r>
            <a:r>
              <a:rPr lang="en-US" sz="1400" dirty="0"/>
              <a:t> o aril.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85E06-731C-4473-AACE-09429B81794D}"/>
              </a:ext>
            </a:extLst>
          </p:cNvPr>
          <p:cNvSpPr/>
          <p:nvPr/>
        </p:nvSpPr>
        <p:spPr>
          <a:xfrm>
            <a:off x="2408027" y="621026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363DF2-9A24-4066-994F-35421398673F}"/>
              </a:ext>
            </a:extLst>
          </p:cNvPr>
          <p:cNvSpPr txBox="1">
            <a:spLocks/>
          </p:cNvSpPr>
          <p:nvPr/>
        </p:nvSpPr>
        <p:spPr>
          <a:xfrm>
            <a:off x="2059380" y="3534614"/>
            <a:ext cx="9785290" cy="267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dirty="0"/>
              <a:t>Acoplamiento de aldehídos y cetonas.</a:t>
            </a:r>
          </a:p>
          <a:p>
            <a:pPr>
              <a:lnSpc>
                <a:spcPct val="200000"/>
              </a:lnSpc>
            </a:pPr>
            <a:r>
              <a:rPr lang="es-ES" dirty="0"/>
              <a:t>El producto pierde dos oxígenos y forma se forma un enlace π carbono </a:t>
            </a:r>
            <a:r>
              <a:rPr lang="es-ES" dirty="0" err="1"/>
              <a:t>carbono</a:t>
            </a:r>
            <a:r>
              <a:rPr lang="es-ES" dirty="0"/>
              <a:t>.</a:t>
            </a:r>
          </a:p>
          <a:p>
            <a:pPr>
              <a:lnSpc>
                <a:spcPct val="200000"/>
              </a:lnSpc>
            </a:pPr>
            <a:r>
              <a:rPr lang="es-ES" dirty="0"/>
              <a:t>La </a:t>
            </a:r>
            <a:r>
              <a:rPr lang="es-ES" dirty="0" err="1"/>
              <a:t>estereoselectividad</a:t>
            </a:r>
            <a:r>
              <a:rPr lang="es-ES" dirty="0"/>
              <a:t> de la reacción se relaciona con el impedimento estérico.</a:t>
            </a:r>
          </a:p>
        </p:txBody>
      </p:sp>
    </p:spTree>
    <p:extLst>
      <p:ext uri="{BB962C8B-B14F-4D97-AF65-F5344CB8AC3E}">
        <p14:creationId xmlns:p14="http://schemas.microsoft.com/office/powerpoint/2010/main" val="13758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5171FD-1437-42DA-9E9A-7C01F51E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80" y="1411908"/>
            <a:ext cx="7060019" cy="1845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38423-BB53-4EE8-9B01-D075ABB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105B-71A3-4BDA-95D0-2577CEA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3A66F-54EB-4184-A294-F18C3F2AE557}"/>
              </a:ext>
            </a:extLst>
          </p:cNvPr>
          <p:cNvSpPr txBox="1"/>
          <p:nvPr/>
        </p:nvSpPr>
        <p:spPr>
          <a:xfrm>
            <a:off x="3492548" y="3257615"/>
            <a:ext cx="4810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2: </a:t>
            </a:r>
            <a:r>
              <a:rPr lang="en-US" sz="1400" dirty="0" err="1"/>
              <a:t>Preparación</a:t>
            </a:r>
            <a:r>
              <a:rPr lang="en-US" sz="1400" dirty="0"/>
              <a:t> de </a:t>
            </a:r>
            <a:r>
              <a:rPr lang="en-US" sz="1400" dirty="0" err="1"/>
              <a:t>análogo</a:t>
            </a:r>
            <a:r>
              <a:rPr lang="en-US" sz="1400" dirty="0"/>
              <a:t> al </a:t>
            </a:r>
            <a:r>
              <a:rPr lang="en-US" sz="1400" dirty="0" err="1"/>
              <a:t>Tamoxifeno</a:t>
            </a:r>
            <a:r>
              <a:rPr lang="en-US" sz="1400" dirty="0"/>
              <a:t>.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85E06-731C-4473-AACE-09429B81794D}"/>
              </a:ext>
            </a:extLst>
          </p:cNvPr>
          <p:cNvSpPr/>
          <p:nvPr/>
        </p:nvSpPr>
        <p:spPr>
          <a:xfrm>
            <a:off x="2408027" y="621026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Zheng, L.; Wei, Q.; Zhou, B.; Yang, L.; Liu, Z.-L. </a:t>
            </a:r>
            <a:r>
              <a:rPr lang="en-US" sz="1200" i="1" dirty="0"/>
              <a:t>Anti-Cancer Drugs</a:t>
            </a:r>
            <a:r>
              <a:rPr lang="en-US" sz="1200" dirty="0"/>
              <a:t> </a:t>
            </a:r>
            <a:r>
              <a:rPr lang="en-US" sz="1200" b="1" dirty="0"/>
              <a:t>2007</a:t>
            </a:r>
            <a:r>
              <a:rPr lang="en-US" sz="1200" dirty="0"/>
              <a:t>, 18, 1039–1044.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363DF2-9A24-4066-994F-35421398673F}"/>
              </a:ext>
            </a:extLst>
          </p:cNvPr>
          <p:cNvSpPr txBox="1">
            <a:spLocks/>
          </p:cNvSpPr>
          <p:nvPr/>
        </p:nvSpPr>
        <p:spPr>
          <a:xfrm>
            <a:off x="2059380" y="4200309"/>
            <a:ext cx="9785290" cy="143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dirty="0"/>
              <a:t>Síntesis de compuestos estrogénicos.</a:t>
            </a:r>
          </a:p>
          <a:p>
            <a:pPr>
              <a:lnSpc>
                <a:spcPct val="200000"/>
              </a:lnSpc>
            </a:pPr>
            <a:r>
              <a:rPr lang="es-ES" dirty="0"/>
              <a:t>Tratamiento contra el cáncer de mama.</a:t>
            </a:r>
          </a:p>
        </p:txBody>
      </p:sp>
    </p:spTree>
    <p:extLst>
      <p:ext uri="{BB962C8B-B14F-4D97-AF65-F5344CB8AC3E}">
        <p14:creationId xmlns:p14="http://schemas.microsoft.com/office/powerpoint/2010/main" val="81165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C3FA-D5DC-446B-9A29-58EC451B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907"/>
          </a:xfrm>
        </p:spPr>
        <p:txBody>
          <a:bodyPr/>
          <a:lstStyle/>
          <a:p>
            <a:r>
              <a:rPr lang="en-US" dirty="0" err="1"/>
              <a:t>Sección</a:t>
            </a:r>
            <a:r>
              <a:rPr lang="en-US" dirty="0"/>
              <a:t> experimental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4A3EC3-8BD9-4AA3-8697-AA5D0EF60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148288"/>
              </p:ext>
            </p:extLst>
          </p:nvPr>
        </p:nvGraphicFramePr>
        <p:xfrm>
          <a:off x="2589213" y="1577130"/>
          <a:ext cx="8915400" cy="503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71BDC-184D-445A-A5B9-8A4CA473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2825-5C33-4041-BFF5-09BC1152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AA34-F2C3-4722-8A9C-BB88B5CB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155" y="3119734"/>
            <a:ext cx="7032960" cy="3538107"/>
          </a:xfrm>
        </p:spPr>
        <p:txBody>
          <a:bodyPr>
            <a:normAutofit/>
          </a:bodyPr>
          <a:lstStyle/>
          <a:p>
            <a:r>
              <a:rPr lang="en-US" dirty="0" err="1"/>
              <a:t>Recuperación</a:t>
            </a:r>
            <a:r>
              <a:rPr lang="en-US" dirty="0"/>
              <a:t> de 20.3 %.</a:t>
            </a:r>
          </a:p>
          <a:p>
            <a:r>
              <a:rPr lang="en-US" dirty="0"/>
              <a:t>Con </a:t>
            </a:r>
            <a:r>
              <a:rPr lang="en-US" dirty="0" err="1"/>
              <a:t>cuántificación</a:t>
            </a:r>
            <a:r>
              <a:rPr lang="en-US" dirty="0"/>
              <a:t> de las </a:t>
            </a:r>
            <a:r>
              <a:rPr lang="en-US" dirty="0" err="1"/>
              <a:t>impurezas</a:t>
            </a:r>
            <a:r>
              <a:rPr lang="en-US" dirty="0"/>
              <a:t>: &gt; 8.0 %.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906C4-3FA7-45DF-8AEC-8199129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D25BF3-DA17-460F-88A4-E7F1FE18A162}"/>
              </a:ext>
            </a:extLst>
          </p:cNvPr>
          <p:cNvGrpSpPr/>
          <p:nvPr/>
        </p:nvGrpSpPr>
        <p:grpSpPr>
          <a:xfrm>
            <a:off x="6276187" y="3878011"/>
            <a:ext cx="4993796" cy="741806"/>
            <a:chOff x="3904864" y="3963418"/>
            <a:chExt cx="4993796" cy="741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4D76D1-AF70-4500-BCEA-3CC883FE4BA4}"/>
                    </a:ext>
                  </a:extLst>
                </p:cNvPr>
                <p:cNvSpPr txBox="1"/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4D76D1-AF70-4500-BCEA-3CC883FE4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D98682-CF97-4DC5-9D39-7809C46C618A}"/>
                    </a:ext>
                  </a:extLst>
                </p:cNvPr>
                <p:cNvSpPr txBox="1"/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D98682-CF97-4DC5-9D39-7809C46C6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523567"/>
                  </p:ext>
                </p:extLst>
              </p:nvPr>
            </p:nvGraphicFramePr>
            <p:xfrm>
              <a:off x="6082767" y="5223510"/>
              <a:ext cx="5060733" cy="1133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val="3399186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𝒆𝒍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THF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276.49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0.46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r>
                            <a:rPr lang="en-US" baseline="-25000" dirty="0"/>
                            <a:t>16</a:t>
                          </a:r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18</a:t>
                          </a:r>
                          <a:r>
                            <a:rPr lang="en-US" dirty="0"/>
                            <a:t>O</a:t>
                          </a:r>
                          <a:r>
                            <a:rPr lang="en-US" baseline="-25000" dirty="0"/>
                            <a:t>4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79.96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662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523567"/>
                  </p:ext>
                </p:extLst>
              </p:nvPr>
            </p:nvGraphicFramePr>
            <p:xfrm>
              <a:off x="6082767" y="5223510"/>
              <a:ext cx="5060733" cy="1133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99186977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41892" t="-3077" r="-689189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86842" t="-3077" r="-347368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65663" t="-3077" r="-138554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68584" t="-3077" r="-1770" b="-2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THF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276.49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0.46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r>
                            <a:rPr lang="en-US" baseline="-25000" dirty="0"/>
                            <a:t>16</a:t>
                          </a:r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18</a:t>
                          </a:r>
                          <a:r>
                            <a:rPr lang="en-US" dirty="0"/>
                            <a:t>O</a:t>
                          </a:r>
                          <a:r>
                            <a:rPr lang="en-US" baseline="-25000" dirty="0"/>
                            <a:t>4</a:t>
                          </a:r>
                          <a:endParaRPr lang="es-CO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79.96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446627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CCFD7D-32AC-4459-B578-F13EAC31BF1C}"/>
              </a:ext>
            </a:extLst>
          </p:cNvPr>
          <p:cNvSpPr txBox="1"/>
          <p:nvPr/>
        </p:nvSpPr>
        <p:spPr>
          <a:xfrm>
            <a:off x="6524259" y="4862481"/>
            <a:ext cx="417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Tabla</a:t>
            </a:r>
            <a:r>
              <a:rPr lang="en-US" sz="1400" b="1" dirty="0"/>
              <a:t> 1: </a:t>
            </a:r>
            <a:r>
              <a:rPr lang="en-US" sz="1400" dirty="0" err="1"/>
              <a:t>Cuantificación</a:t>
            </a:r>
            <a:r>
              <a:rPr lang="en-US" sz="1400" dirty="0"/>
              <a:t>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contaminantes</a:t>
            </a:r>
            <a:r>
              <a:rPr lang="en-US" sz="1400" dirty="0"/>
              <a:t>.</a:t>
            </a:r>
            <a:endParaRPr lang="es-CO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91F68E-FB4F-4442-87A4-46057645CCC9}"/>
              </a:ext>
            </a:extLst>
          </p:cNvPr>
          <p:cNvGrpSpPr/>
          <p:nvPr/>
        </p:nvGrpSpPr>
        <p:grpSpPr>
          <a:xfrm>
            <a:off x="1923233" y="1469988"/>
            <a:ext cx="7089790" cy="990593"/>
            <a:chOff x="2469034" y="1497378"/>
            <a:chExt cx="7089790" cy="9905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3042C7-1707-44BE-99E5-179743CF71A0}"/>
                </a:ext>
              </a:extLst>
            </p:cNvPr>
            <p:cNvGrpSpPr/>
            <p:nvPr/>
          </p:nvGrpSpPr>
          <p:grpSpPr>
            <a:xfrm>
              <a:off x="2469034" y="1497378"/>
              <a:ext cx="7089790" cy="990593"/>
              <a:chOff x="3660817" y="1638303"/>
              <a:chExt cx="7089790" cy="99059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45A6351-E614-463F-AF33-A2FA69E21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0817" y="1638303"/>
                <a:ext cx="4706224" cy="99059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5DF972-9B9D-4C72-930D-80AE30356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6166" y="1638303"/>
                <a:ext cx="2204441" cy="98472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88A965-AE26-43D9-B25D-CA82005C8CC4}"/>
                </a:ext>
              </a:extLst>
            </p:cNvPr>
            <p:cNvSpPr txBox="1"/>
            <p:nvPr/>
          </p:nvSpPr>
          <p:spPr>
            <a:xfrm>
              <a:off x="7122162" y="182421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s-CO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8DD820-FC05-488C-B1FF-A8788EF0C4E2}"/>
              </a:ext>
            </a:extLst>
          </p:cNvPr>
          <p:cNvSpPr txBox="1"/>
          <p:nvPr/>
        </p:nvSpPr>
        <p:spPr>
          <a:xfrm>
            <a:off x="3266251" y="2475408"/>
            <a:ext cx="5371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3</a:t>
            </a:r>
            <a:r>
              <a:rPr lang="en-US" sz="1400" dirty="0"/>
              <a:t>: </a:t>
            </a:r>
            <a:r>
              <a:rPr lang="en-US" sz="1400" dirty="0" err="1"/>
              <a:t>preparación</a:t>
            </a:r>
            <a:r>
              <a:rPr lang="en-US" sz="1400" dirty="0"/>
              <a:t> del (</a:t>
            </a:r>
            <a:r>
              <a:rPr lang="en-US" sz="1400" i="1" dirty="0"/>
              <a:t>E</a:t>
            </a:r>
            <a:r>
              <a:rPr lang="en-US" sz="1400" dirty="0"/>
              <a:t>)-1,2-bis(4-metoxifenil)</a:t>
            </a:r>
            <a:r>
              <a:rPr lang="en-US" sz="1400" dirty="0" err="1"/>
              <a:t>eteno</a:t>
            </a:r>
            <a:r>
              <a:rPr lang="en-US" sz="1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72253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37A4-8999-4E18-9594-C2027FE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41BDB1-77C8-44B1-B499-96E5E586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54" y="1905000"/>
            <a:ext cx="6267119" cy="30124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2773-995F-438C-B748-812F32E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9ADB09-FD53-4075-9119-25204DD5E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72" t="55999"/>
          <a:stretch/>
        </p:blipFill>
        <p:spPr>
          <a:xfrm>
            <a:off x="8836994" y="3308652"/>
            <a:ext cx="1589774" cy="12939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58577C-6508-48DF-924B-5EEC51D8A6CB}"/>
              </a:ext>
            </a:extLst>
          </p:cNvPr>
          <p:cNvCxnSpPr>
            <a:cxnSpLocks/>
          </p:cNvCxnSpPr>
          <p:nvPr/>
        </p:nvCxnSpPr>
        <p:spPr>
          <a:xfrm>
            <a:off x="8537249" y="2862841"/>
            <a:ext cx="794758" cy="45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AA334F-3F25-437A-A836-00C24E770A6E}"/>
              </a:ext>
            </a:extLst>
          </p:cNvPr>
          <p:cNvSpPr txBox="1"/>
          <p:nvPr/>
        </p:nvSpPr>
        <p:spPr>
          <a:xfrm>
            <a:off x="1874619" y="4942326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12.1013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0257E-432E-4914-BA65-837DBE8A3B50}"/>
              </a:ext>
            </a:extLst>
          </p:cNvPr>
          <p:cNvSpPr txBox="1"/>
          <p:nvPr/>
        </p:nvSpPr>
        <p:spPr>
          <a:xfrm>
            <a:off x="2056054" y="5244246"/>
            <a:ext cx="495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4</a:t>
            </a:r>
            <a:r>
              <a:rPr lang="en-US" sz="1400" dirty="0"/>
              <a:t>: Primer </a:t>
            </a:r>
            <a:r>
              <a:rPr lang="en-US" sz="1400" dirty="0" err="1"/>
              <a:t>mecanismo</a:t>
            </a:r>
            <a:r>
              <a:rPr lang="en-US" sz="1400" dirty="0"/>
              <a:t> de </a:t>
            </a:r>
            <a:r>
              <a:rPr lang="en-US" sz="1400" dirty="0" err="1"/>
              <a:t>reacción</a:t>
            </a:r>
            <a:r>
              <a:rPr lang="en-US" sz="1400" dirty="0"/>
              <a:t> </a:t>
            </a:r>
            <a:r>
              <a:rPr lang="en-US" sz="1400" dirty="0" err="1"/>
              <a:t>propuesto</a:t>
            </a:r>
            <a:r>
              <a:rPr lang="en-US" sz="14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A99E0B-C639-431C-AD07-99093ABF82C1}"/>
              </a:ext>
            </a:extLst>
          </p:cNvPr>
          <p:cNvCxnSpPr/>
          <p:nvPr/>
        </p:nvCxnSpPr>
        <p:spPr>
          <a:xfrm>
            <a:off x="7927596" y="4602640"/>
            <a:ext cx="909398" cy="64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F30579A-66C9-4B4C-B268-1AB5A1014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765" y="5285316"/>
            <a:ext cx="1760003" cy="78619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E90366-77C2-4BAF-855C-BCA4D5AC6671}"/>
              </a:ext>
            </a:extLst>
          </p:cNvPr>
          <p:cNvSpPr/>
          <p:nvPr/>
        </p:nvSpPr>
        <p:spPr>
          <a:xfrm>
            <a:off x="1874619" y="621635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375ED0A-6753-4A09-BBC4-C15BEA4FE49B}"/>
              </a:ext>
            </a:extLst>
          </p:cNvPr>
          <p:cNvSpPr txBox="1"/>
          <p:nvPr/>
        </p:nvSpPr>
        <p:spPr>
          <a:xfrm>
            <a:off x="10068000" y="5745690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23.4982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37A4-8999-4E18-9594-C2027FE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41BDB1-77C8-44B1-B499-96E5E586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54" y="1966414"/>
            <a:ext cx="6267119" cy="28895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2773-995F-438C-B748-812F32E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0257E-432E-4914-BA65-837DBE8A3B50}"/>
              </a:ext>
            </a:extLst>
          </p:cNvPr>
          <p:cNvSpPr txBox="1"/>
          <p:nvPr/>
        </p:nvSpPr>
        <p:spPr>
          <a:xfrm>
            <a:off x="2056054" y="5244246"/>
            <a:ext cx="515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5:</a:t>
            </a:r>
            <a:r>
              <a:rPr lang="en-US" sz="1400" dirty="0"/>
              <a:t> Segundo </a:t>
            </a:r>
            <a:r>
              <a:rPr lang="en-US" sz="1400" dirty="0" err="1"/>
              <a:t>mecanismo</a:t>
            </a:r>
            <a:r>
              <a:rPr lang="en-US" sz="1400" dirty="0"/>
              <a:t> de </a:t>
            </a:r>
            <a:r>
              <a:rPr lang="en-US" sz="1400" dirty="0" err="1"/>
              <a:t>reacción</a:t>
            </a:r>
            <a:r>
              <a:rPr lang="en-US" sz="1400" dirty="0"/>
              <a:t> </a:t>
            </a:r>
            <a:r>
              <a:rPr lang="en-US" sz="1400" dirty="0" err="1"/>
              <a:t>propuesto</a:t>
            </a:r>
            <a:r>
              <a:rPr lang="en-US" sz="14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298D6-EE55-447A-B73C-C442576FC48D}"/>
              </a:ext>
            </a:extLst>
          </p:cNvPr>
          <p:cNvCxnSpPr/>
          <p:nvPr/>
        </p:nvCxnSpPr>
        <p:spPr>
          <a:xfrm>
            <a:off x="8323173" y="2547337"/>
            <a:ext cx="909398" cy="64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EA450F-DFE6-43FD-AE35-73F51ED9F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342" y="3230013"/>
            <a:ext cx="1760003" cy="7861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A7BCBC-775A-4045-AE8C-8BB3CCA0CCB0}"/>
              </a:ext>
            </a:extLst>
          </p:cNvPr>
          <p:cNvSpPr/>
          <p:nvPr/>
        </p:nvSpPr>
        <p:spPr>
          <a:xfrm>
            <a:off x="2056054" y="6181003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</p:spTree>
    <p:extLst>
      <p:ext uri="{BB962C8B-B14F-4D97-AF65-F5344CB8AC3E}">
        <p14:creationId xmlns:p14="http://schemas.microsoft.com/office/powerpoint/2010/main" val="197826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948" y="1412418"/>
            <a:ext cx="5858376" cy="40773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52D167-755F-4094-8CC8-9E14CD06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86" y="2395068"/>
            <a:ext cx="2549704" cy="10560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D120D-4684-49DF-BD90-44A7C09FF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53456"/>
              </p:ext>
            </p:extLst>
          </p:nvPr>
        </p:nvGraphicFramePr>
        <p:xfrm>
          <a:off x="9642916" y="3815123"/>
          <a:ext cx="190524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1145553956"/>
                    </a:ext>
                  </a:extLst>
                </a:gridCol>
                <a:gridCol w="441643">
                  <a:extLst>
                    <a:ext uri="{9D8B030D-6E8A-4147-A177-3AD203B41FA5}">
                      <a16:colId xmlns:a16="http://schemas.microsoft.com/office/drawing/2014/main" val="3391349660"/>
                    </a:ext>
                  </a:extLst>
                </a:gridCol>
                <a:gridCol w="758433">
                  <a:extLst>
                    <a:ext uri="{9D8B030D-6E8A-4147-A177-3AD203B41FA5}">
                      <a16:colId xmlns:a16="http://schemas.microsoft.com/office/drawing/2014/main" val="64411816"/>
                    </a:ext>
                  </a:extLst>
                </a:gridCol>
              </a:tblGrid>
              <a:tr h="27887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Señal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12235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69718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97243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02204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8788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D4E5217-833A-4136-B2F6-585024557421}"/>
              </a:ext>
            </a:extLst>
          </p:cNvPr>
          <p:cNvSpPr/>
          <p:nvPr/>
        </p:nvSpPr>
        <p:spPr>
          <a:xfrm>
            <a:off x="256674" y="5594209"/>
            <a:ext cx="11613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/>
              <a:t>Zhong, J.-J.; Liu, Q.; Wu, C.-J.; Meng, Q.-Y.; </a:t>
            </a:r>
            <a:r>
              <a:rPr lang="it-IT" sz="1200" dirty="0"/>
              <a:t>Gao, X.-W.; Li, Z.-J.; Chen, B.; Tung, C.-H.; </a:t>
            </a:r>
            <a:r>
              <a:rPr lang="fr-FR" sz="1200" dirty="0"/>
              <a:t>Wu, L.-Z</a:t>
            </a:r>
            <a:r>
              <a:rPr lang="fr-FR" sz="1200" i="1" dirty="0"/>
              <a:t>. </a:t>
            </a:r>
            <a:r>
              <a:rPr lang="fr-FR" sz="1200" i="1" dirty="0" err="1"/>
              <a:t>Chem</a:t>
            </a:r>
            <a:r>
              <a:rPr lang="fr-FR" sz="1200" i="1" dirty="0"/>
              <a:t>. Commun</a:t>
            </a:r>
            <a:r>
              <a:rPr lang="fr-FR" sz="1200" dirty="0"/>
              <a:t>. </a:t>
            </a:r>
            <a:r>
              <a:rPr lang="fr-FR" sz="1200" b="1" dirty="0"/>
              <a:t>2016</a:t>
            </a:r>
            <a:r>
              <a:rPr lang="fr-FR" sz="1200" dirty="0"/>
              <a:t>, </a:t>
            </a:r>
            <a:r>
              <a:rPr lang="fr-FR" sz="1200" i="1" dirty="0"/>
              <a:t>52</a:t>
            </a:r>
            <a:r>
              <a:rPr lang="fr-FR" sz="1200" dirty="0"/>
              <a:t>, 1800–1803.</a:t>
            </a:r>
          </a:p>
          <a:p>
            <a:endParaRPr lang="fr-FR" sz="1200" dirty="0"/>
          </a:p>
          <a:p>
            <a:r>
              <a:rPr lang="es-CO" sz="1200" dirty="0" err="1"/>
              <a:t>Fulmer</a:t>
            </a:r>
            <a:r>
              <a:rPr lang="es-CO" sz="1200" dirty="0"/>
              <a:t>, G. R.; Miller, A. J. M.; </a:t>
            </a:r>
            <a:r>
              <a:rPr lang="es-CO" sz="1200" dirty="0" err="1"/>
              <a:t>Sherden</a:t>
            </a:r>
            <a:r>
              <a:rPr lang="es-CO" sz="1200" dirty="0"/>
              <a:t>, N. H.; </a:t>
            </a:r>
            <a:r>
              <a:rPr lang="es-CO" sz="1200" dirty="0" err="1"/>
              <a:t>Gottlieb</a:t>
            </a:r>
            <a:r>
              <a:rPr lang="es-CO" sz="1200" dirty="0"/>
              <a:t>, H. E.; </a:t>
            </a:r>
            <a:r>
              <a:rPr lang="es-CO" sz="1200" dirty="0" err="1"/>
              <a:t>Nudelman</a:t>
            </a:r>
            <a:r>
              <a:rPr lang="es-CO" sz="1200" dirty="0"/>
              <a:t>, A.; </a:t>
            </a:r>
            <a:r>
              <a:rPr lang="es-CO" sz="1200" dirty="0" err="1"/>
              <a:t>Stoltz</a:t>
            </a:r>
            <a:r>
              <a:rPr lang="es-CO" sz="1200" dirty="0"/>
              <a:t>, B. M.; </a:t>
            </a:r>
            <a:r>
              <a:rPr lang="es-CO" sz="1200" dirty="0" err="1"/>
              <a:t>Bercaw</a:t>
            </a:r>
            <a:r>
              <a:rPr lang="es-CO" sz="1200" dirty="0"/>
              <a:t>, J. E.; Goldberg, K. I. </a:t>
            </a:r>
            <a:r>
              <a:rPr lang="es-CO" sz="1200" i="1" dirty="0" err="1"/>
              <a:t>Organometallics</a:t>
            </a:r>
            <a:r>
              <a:rPr lang="es-CO" sz="1200" dirty="0"/>
              <a:t> </a:t>
            </a:r>
            <a:r>
              <a:rPr lang="es-CO" sz="1200" b="1" dirty="0"/>
              <a:t>2010</a:t>
            </a:r>
            <a:r>
              <a:rPr lang="es-CO" sz="1200" dirty="0"/>
              <a:t>, 29, 2176–2179.</a:t>
            </a:r>
          </a:p>
          <a:p>
            <a:endParaRPr lang="es-CO" sz="1200" dirty="0"/>
          </a:p>
          <a:p>
            <a:r>
              <a:rPr lang="es-CO" sz="1200" dirty="0" err="1"/>
              <a:t>Uchiyama</a:t>
            </a:r>
            <a:r>
              <a:rPr lang="es-CO" sz="1200" dirty="0"/>
              <a:t>, M.; Matsumoto, Y.; Nakamura, S.; </a:t>
            </a:r>
            <a:r>
              <a:rPr lang="es-CO" sz="1200" dirty="0" err="1"/>
              <a:t>Ohwada</a:t>
            </a:r>
            <a:r>
              <a:rPr lang="es-CO" sz="1200" dirty="0"/>
              <a:t>, T.; </a:t>
            </a:r>
            <a:r>
              <a:rPr lang="es-CO" sz="1200" dirty="0" err="1"/>
              <a:t>Kobayashi</a:t>
            </a:r>
            <a:r>
              <a:rPr lang="es-CO" sz="1200" dirty="0"/>
              <a:t>, N.; </a:t>
            </a:r>
            <a:r>
              <a:rPr lang="es-CO" sz="1200" dirty="0" err="1"/>
              <a:t>Yamashita</a:t>
            </a:r>
            <a:r>
              <a:rPr lang="es-CO" sz="1200" dirty="0"/>
              <a:t>, N.; </a:t>
            </a:r>
            <a:r>
              <a:rPr lang="es-CO" sz="1200" dirty="0" err="1"/>
              <a:t>Matsumiya</a:t>
            </a:r>
            <a:r>
              <a:rPr lang="es-CO" sz="1200" dirty="0"/>
              <a:t>, </a:t>
            </a:r>
            <a:r>
              <a:rPr lang="en-US" sz="1200" dirty="0"/>
              <a:t>A.; Sakamoto, T. </a:t>
            </a:r>
            <a:r>
              <a:rPr lang="en-US" sz="1200" i="1" dirty="0"/>
              <a:t>Journal of the American Chemical Society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126</a:t>
            </a:r>
            <a:r>
              <a:rPr lang="en-US" sz="1200" dirty="0"/>
              <a:t>, 8755-8759</a:t>
            </a:r>
            <a:endParaRPr lang="es-CO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374649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1406</Words>
  <Application>Microsoft Office PowerPoint</Application>
  <PresentationFormat>Panorámica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Wisp</vt:lpstr>
      <vt:lpstr>Reacción de McMurry</vt:lpstr>
      <vt:lpstr>Índice</vt:lpstr>
      <vt:lpstr>Introducción</vt:lpstr>
      <vt:lpstr>Introducción</vt:lpstr>
      <vt:lpstr>Sección experimental</vt:lpstr>
      <vt:lpstr>Resultados y discusión</vt:lpstr>
      <vt:lpstr>Resultados y discusión</vt:lpstr>
      <vt:lpstr>Resultados y discusión</vt:lpstr>
      <vt:lpstr>Resultados y discusión</vt:lpstr>
      <vt:lpstr>Resultados y discusión</vt:lpstr>
      <vt:lpstr>Resultados y discusión</vt:lpstr>
      <vt:lpstr>Conclusiones</vt:lpstr>
      <vt:lpstr>Referencias</vt:lpstr>
      <vt:lpstr>Gracias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Reacción de McMurry</dc:title>
  <dc:creator>Rutherford</dc:creator>
  <cp:lastModifiedBy>Maria Fernanda Gaviria Perez</cp:lastModifiedBy>
  <cp:revision>23</cp:revision>
  <dcterms:created xsi:type="dcterms:W3CDTF">2017-09-15T01:07:17Z</dcterms:created>
  <dcterms:modified xsi:type="dcterms:W3CDTF">2017-09-15T18:46:18Z</dcterms:modified>
</cp:coreProperties>
</file>