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 Nat Heredia" initials="VNH" lastIdx="1" clrIdx="0">
    <p:extLst>
      <p:ext uri="{19B8F6BF-5375-455C-9EA6-DF929625EA0E}">
        <p15:presenceInfo xmlns:p15="http://schemas.microsoft.com/office/powerpoint/2012/main" userId="85c7cafdae274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>
        <p:scale>
          <a:sx n="80" d="100"/>
          <a:sy n="80" d="100"/>
        </p:scale>
        <p:origin x="354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AF78F1F1-17A4-4895-A0A0-758061B770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67C3A90C-3253-46BD-9083-53B14DA29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500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01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016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69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645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067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241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594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18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160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326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207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537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980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87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293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6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2121" y="2087590"/>
            <a:ext cx="8676222" cy="833888"/>
          </a:xfrm>
        </p:spPr>
        <p:txBody>
          <a:bodyPr/>
          <a:lstStyle/>
          <a:p>
            <a:r>
              <a:rPr lang="es-ES" dirty="0">
                <a:latin typeface="Castellar" panose="020A0402060406010301" pitchFamily="18" charset="0"/>
              </a:rPr>
              <a:t>Brain-AID</a:t>
            </a:r>
            <a:endParaRPr lang="es-EC" dirty="0">
              <a:latin typeface="Castellar" panose="020A0402060406010301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Pitch Elevator: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Sebastián Heredia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Josselin Quishpe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4151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oto Premium | Más cerca de las manos de los empresarios, apilar bloques de  madera en pasos.">
            <a:extLst>
              <a:ext uri="{FF2B5EF4-FFF2-40B4-BE49-F238E27FC236}">
                <a16:creationId xmlns:a16="http://schemas.microsoft.com/office/drawing/2014/main" id="{D8AED5B0-4924-451A-AEEF-9C75DEAA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67" y="1814946"/>
            <a:ext cx="6423466" cy="4278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0C7B8FD-12D9-4522-8B41-176EB77DAB07}"/>
              </a:ext>
            </a:extLst>
          </p:cNvPr>
          <p:cNvSpPr txBox="1"/>
          <p:nvPr/>
        </p:nvSpPr>
        <p:spPr>
          <a:xfrm>
            <a:off x="5176857" y="737778"/>
            <a:ext cx="18382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Blocks</a:t>
            </a:r>
            <a:endParaRPr lang="es-EC" sz="5000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940C7A-8EC4-4447-A00A-092B528DC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7335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Los beneficios psicológicos de jugar al Tetris">
            <a:extLst>
              <a:ext uri="{FF2B5EF4-FFF2-40B4-BE49-F238E27FC236}">
                <a16:creationId xmlns:a16="http://schemas.microsoft.com/office/drawing/2014/main" id="{B9CA0C7C-83B5-4AB5-BE03-2E79256B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89" y="1655401"/>
            <a:ext cx="5920221" cy="4440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B65B61-1533-43CD-B1B2-D87721554CC3}"/>
              </a:ext>
            </a:extLst>
          </p:cNvPr>
          <p:cNvSpPr txBox="1"/>
          <p:nvPr/>
        </p:nvSpPr>
        <p:spPr>
          <a:xfrm>
            <a:off x="5347856" y="736046"/>
            <a:ext cx="16304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Tetris</a:t>
            </a:r>
            <a:endParaRPr lang="es-EC" sz="5000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2C2987-9F59-4CC2-823F-03FD729C8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561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onoces los tipos de depresión que existen?">
            <a:extLst>
              <a:ext uri="{FF2B5EF4-FFF2-40B4-BE49-F238E27FC236}">
                <a16:creationId xmlns:a16="http://schemas.microsoft.com/office/drawing/2014/main" id="{5FEE3604-2ABD-4493-BDD2-24321BFF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9" y="2031902"/>
            <a:ext cx="4199054" cy="2794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044F6A-B7FA-4E20-A9DF-1DE4D327DF44}"/>
              </a:ext>
            </a:extLst>
          </p:cNvPr>
          <p:cNvSpPr txBox="1"/>
          <p:nvPr/>
        </p:nvSpPr>
        <p:spPr>
          <a:xfrm>
            <a:off x="4682197" y="562708"/>
            <a:ext cx="282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Depresión</a:t>
            </a:r>
            <a:endParaRPr lang="es-EC" sz="5000" dirty="0">
              <a:latin typeface="+mj-lt"/>
            </a:endParaRPr>
          </a:p>
        </p:txBody>
      </p:sp>
      <p:pic>
        <p:nvPicPr>
          <p:cNvPr id="6" name="Picture 2" descr="Reforma de la ley de drogas en Ecuador: guía básica | Transnational  Institute">
            <a:extLst>
              <a:ext uri="{FF2B5EF4-FFF2-40B4-BE49-F238E27FC236}">
                <a16:creationId xmlns:a16="http://schemas.microsoft.com/office/drawing/2014/main" id="{E54AEC8B-D91A-48FF-B8A9-947813D5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25" y="1691768"/>
            <a:ext cx="1631852" cy="179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05BEE5E-2465-4678-B61F-7B1B0AC33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053" y="3758891"/>
            <a:ext cx="1799837" cy="179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2EDE91-7DCA-4405-9A29-3E75FF424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0362E31-9870-4518-9D80-03E08CDA223C}"/>
              </a:ext>
            </a:extLst>
          </p:cNvPr>
          <p:cNvSpPr txBox="1"/>
          <p:nvPr/>
        </p:nvSpPr>
        <p:spPr>
          <a:xfrm>
            <a:off x="8010934" y="2160799"/>
            <a:ext cx="1445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4,6%</a:t>
            </a:r>
            <a:endParaRPr lang="es-EC" sz="5000" dirty="0">
              <a:latin typeface="+mj-lt"/>
            </a:endParaRPr>
          </a:p>
        </p:txBody>
      </p:sp>
      <p:pic>
        <p:nvPicPr>
          <p:cNvPr id="12292" name="Picture 4" descr="Población png | PNGEgg">
            <a:extLst>
              <a:ext uri="{FF2B5EF4-FFF2-40B4-BE49-F238E27FC236}">
                <a16:creationId xmlns:a16="http://schemas.microsoft.com/office/drawing/2014/main" id="{A6F001C5-33B8-4092-AD6B-E4A898D9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8" b="95115" l="4885" r="94253">
                        <a14:foregroundMark x1="53448" y1="39080" x2="47126" y2="37931"/>
                        <a14:foregroundMark x1="71552" y1="47701" x2="76149" y2="45402"/>
                        <a14:foregroundMark x1="77299" y1="66379" x2="77586" y2="62069"/>
                        <a14:foregroundMark x1="22414" y1="62931" x2="20402" y2="66667"/>
                        <a14:foregroundMark x1="27874" y1="43391" x2="26149" y2="48851"/>
                        <a14:foregroundMark x1="77299" y1="15517" x2="82184" y2="18391"/>
                        <a14:foregroundMark x1="78448" y1="84483" x2="89943" y2="69253"/>
                        <a14:foregroundMark x1="92529" y1="62644" x2="94540" y2="55172"/>
                        <a14:foregroundMark x1="17816" y1="19253" x2="26149" y2="12356"/>
                        <a14:foregroundMark x1="41379" y1="5460" x2="48276" y2="4885"/>
                        <a14:foregroundMark x1="5172" y1="56897" x2="5172" y2="48276"/>
                        <a14:foregroundMark x1="42241" y1="95115" x2="52011" y2="95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05" y="2160799"/>
            <a:ext cx="861775" cy="86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3F0F7DB-46EB-4F52-9D26-67F57E745069}"/>
              </a:ext>
            </a:extLst>
          </p:cNvPr>
          <p:cNvSpPr txBox="1"/>
          <p:nvPr/>
        </p:nvSpPr>
        <p:spPr>
          <a:xfrm>
            <a:off x="8010934" y="4227922"/>
            <a:ext cx="17998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4,29%</a:t>
            </a:r>
            <a:endParaRPr lang="es-EC" sz="5000" dirty="0">
              <a:latin typeface="+mj-lt"/>
            </a:endParaRPr>
          </a:p>
        </p:txBody>
      </p:sp>
      <p:pic>
        <p:nvPicPr>
          <p:cNvPr id="16" name="Picture 4" descr="Población png | PNGEgg">
            <a:extLst>
              <a:ext uri="{FF2B5EF4-FFF2-40B4-BE49-F238E27FC236}">
                <a16:creationId xmlns:a16="http://schemas.microsoft.com/office/drawing/2014/main" id="{ADA2D597-4C2E-4AFF-86C3-FBB2FD836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8" b="95115" l="4885" r="94253">
                        <a14:foregroundMark x1="53448" y1="39080" x2="47126" y2="37931"/>
                        <a14:foregroundMark x1="71552" y1="47701" x2="76149" y2="45402"/>
                        <a14:foregroundMark x1="77299" y1="66379" x2="77586" y2="62069"/>
                        <a14:foregroundMark x1="22414" y1="62931" x2="20402" y2="66667"/>
                        <a14:foregroundMark x1="27874" y1="43391" x2="26149" y2="48851"/>
                        <a14:foregroundMark x1="77299" y1="15517" x2="82184" y2="18391"/>
                        <a14:foregroundMark x1="78448" y1="84483" x2="89943" y2="69253"/>
                        <a14:foregroundMark x1="92529" y1="62644" x2="94540" y2="55172"/>
                        <a14:foregroundMark x1="17816" y1="19253" x2="26149" y2="12356"/>
                        <a14:foregroundMark x1="41379" y1="5460" x2="48276" y2="4885"/>
                        <a14:foregroundMark x1="5172" y1="56897" x2="5172" y2="48276"/>
                        <a14:foregroundMark x1="42241" y1="95115" x2="52011" y2="95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71" y="4227921"/>
            <a:ext cx="861775" cy="86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52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ómo reducir el estrés y la ansiedad en tiempos de pandemia? | Recursos  Humanos | Apuntes empresariales | ESAN">
            <a:extLst>
              <a:ext uri="{FF2B5EF4-FFF2-40B4-BE49-F238E27FC236}">
                <a16:creationId xmlns:a16="http://schemas.microsoft.com/office/drawing/2014/main" id="{D4ED47DB-87B5-410F-A937-09229BDA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1" y="2190053"/>
            <a:ext cx="4405143" cy="2477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B30EFE3-BF3D-4EDB-AABA-668C8DA6C6F2}"/>
              </a:ext>
            </a:extLst>
          </p:cNvPr>
          <p:cNvSpPr txBox="1"/>
          <p:nvPr/>
        </p:nvSpPr>
        <p:spPr>
          <a:xfrm>
            <a:off x="4682197" y="562708"/>
            <a:ext cx="2827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Ansiedad</a:t>
            </a:r>
            <a:endParaRPr lang="es-EC" sz="5000" dirty="0">
              <a:latin typeface="+mj-lt"/>
            </a:endParaRPr>
          </a:p>
        </p:txBody>
      </p:sp>
      <p:pic>
        <p:nvPicPr>
          <p:cNvPr id="6" name="Picture 2" descr="Reforma de la ley de drogas en Ecuador: guía básica | Transnational  Institute">
            <a:extLst>
              <a:ext uri="{FF2B5EF4-FFF2-40B4-BE49-F238E27FC236}">
                <a16:creationId xmlns:a16="http://schemas.microsoft.com/office/drawing/2014/main" id="{67C4E139-CA1F-4D60-A90F-9557354F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25" y="1691768"/>
            <a:ext cx="1631852" cy="179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4B4BE7-178D-49F4-A1EC-CB951890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053" y="3758891"/>
            <a:ext cx="1799837" cy="179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9D3E5A7-F948-4EED-8606-EEFE5464E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30D5724-E9DB-4DD0-8D98-A342F45A08F9}"/>
              </a:ext>
            </a:extLst>
          </p:cNvPr>
          <p:cNvSpPr txBox="1"/>
          <p:nvPr/>
        </p:nvSpPr>
        <p:spPr>
          <a:xfrm>
            <a:off x="8010934" y="2160799"/>
            <a:ext cx="1445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5,6%</a:t>
            </a:r>
            <a:endParaRPr lang="es-EC" sz="5000" dirty="0">
              <a:latin typeface="+mj-lt"/>
            </a:endParaRPr>
          </a:p>
        </p:txBody>
      </p:sp>
      <p:pic>
        <p:nvPicPr>
          <p:cNvPr id="14" name="Picture 4" descr="Población png | PNGEgg">
            <a:extLst>
              <a:ext uri="{FF2B5EF4-FFF2-40B4-BE49-F238E27FC236}">
                <a16:creationId xmlns:a16="http://schemas.microsoft.com/office/drawing/2014/main" id="{5BB687B9-9AB7-4F8B-B1DC-E9C17FAA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8" b="95115" l="4885" r="94253">
                        <a14:foregroundMark x1="53448" y1="39080" x2="47126" y2="37931"/>
                        <a14:foregroundMark x1="71552" y1="47701" x2="76149" y2="45402"/>
                        <a14:foregroundMark x1="77299" y1="66379" x2="77586" y2="62069"/>
                        <a14:foregroundMark x1="22414" y1="62931" x2="20402" y2="66667"/>
                        <a14:foregroundMark x1="27874" y1="43391" x2="26149" y2="48851"/>
                        <a14:foregroundMark x1="77299" y1="15517" x2="82184" y2="18391"/>
                        <a14:foregroundMark x1="78448" y1="84483" x2="89943" y2="69253"/>
                        <a14:foregroundMark x1="92529" y1="62644" x2="94540" y2="55172"/>
                        <a14:foregroundMark x1="17816" y1="19253" x2="26149" y2="12356"/>
                        <a14:foregroundMark x1="41379" y1="5460" x2="48276" y2="4885"/>
                        <a14:foregroundMark x1="5172" y1="56897" x2="5172" y2="48276"/>
                        <a14:foregroundMark x1="42241" y1="95115" x2="52011" y2="95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05" y="2160799"/>
            <a:ext cx="861775" cy="86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E29B42B-0B0D-4560-B883-CFB4788D98C9}"/>
              </a:ext>
            </a:extLst>
          </p:cNvPr>
          <p:cNvSpPr txBox="1"/>
          <p:nvPr/>
        </p:nvSpPr>
        <p:spPr>
          <a:xfrm>
            <a:off x="8010934" y="4237059"/>
            <a:ext cx="1445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3,6%</a:t>
            </a:r>
            <a:endParaRPr lang="es-EC" sz="5000" dirty="0">
              <a:latin typeface="+mj-lt"/>
            </a:endParaRPr>
          </a:p>
        </p:txBody>
      </p:sp>
      <p:pic>
        <p:nvPicPr>
          <p:cNvPr id="18" name="Picture 4" descr="Población png | PNGEgg">
            <a:extLst>
              <a:ext uri="{FF2B5EF4-FFF2-40B4-BE49-F238E27FC236}">
                <a16:creationId xmlns:a16="http://schemas.microsoft.com/office/drawing/2014/main" id="{E0E5233B-10D2-4DBE-89F9-13C1D7A5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98" b="95115" l="4885" r="94253">
                        <a14:foregroundMark x1="53448" y1="39080" x2="47126" y2="37931"/>
                        <a14:foregroundMark x1="71552" y1="47701" x2="76149" y2="45402"/>
                        <a14:foregroundMark x1="77299" y1="66379" x2="77586" y2="62069"/>
                        <a14:foregroundMark x1="22414" y1="62931" x2="20402" y2="66667"/>
                        <a14:foregroundMark x1="27874" y1="43391" x2="26149" y2="48851"/>
                        <a14:foregroundMark x1="77299" y1="15517" x2="82184" y2="18391"/>
                        <a14:foregroundMark x1="78448" y1="84483" x2="89943" y2="69253"/>
                        <a14:foregroundMark x1="92529" y1="62644" x2="94540" y2="55172"/>
                        <a14:foregroundMark x1="17816" y1="19253" x2="26149" y2="12356"/>
                        <a14:foregroundMark x1="41379" y1="5460" x2="48276" y2="4885"/>
                        <a14:foregroundMark x1="5172" y1="56897" x2="5172" y2="48276"/>
                        <a14:foregroundMark x1="42241" y1="95115" x2="52011" y2="95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04" y="4237059"/>
            <a:ext cx="861775" cy="86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60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raumas infantiles - Somos Psicología y Formación">
            <a:extLst>
              <a:ext uri="{FF2B5EF4-FFF2-40B4-BE49-F238E27FC236}">
                <a16:creationId xmlns:a16="http://schemas.microsoft.com/office/drawing/2014/main" id="{FBB5E948-A0BA-4EEA-8E47-95DEA96B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7" y="1955927"/>
            <a:ext cx="4422091" cy="2946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96B187-BE32-4750-B131-D4D2BA04E9AB}"/>
              </a:ext>
            </a:extLst>
          </p:cNvPr>
          <p:cNvSpPr txBox="1"/>
          <p:nvPr/>
        </p:nvSpPr>
        <p:spPr>
          <a:xfrm>
            <a:off x="3717387" y="580421"/>
            <a:ext cx="4757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atin typeface="+mj-lt"/>
              </a:rPr>
              <a:t>Traumas </a:t>
            </a:r>
            <a:r>
              <a:rPr lang="es-MX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infantiles</a:t>
            </a:r>
            <a:endParaRPr lang="es-EC" sz="5000" dirty="0">
              <a:latin typeface="+mj-lt"/>
            </a:endParaRPr>
          </a:p>
        </p:txBody>
      </p:sp>
      <p:pic>
        <p:nvPicPr>
          <p:cNvPr id="6" name="Picture 2" descr="Reforma de la ley de drogas en Ecuador: guía básica | Transnational  Institute">
            <a:extLst>
              <a:ext uri="{FF2B5EF4-FFF2-40B4-BE49-F238E27FC236}">
                <a16:creationId xmlns:a16="http://schemas.microsoft.com/office/drawing/2014/main" id="{82B2975A-0BC5-4044-8FCC-87B65E32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25" y="1691768"/>
            <a:ext cx="1631852" cy="179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24A9E6-D210-41A0-98B4-72BD660F2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053" y="3758891"/>
            <a:ext cx="1799837" cy="179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A48E505-F249-4D8B-8ABD-41CC94A54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ACCD86F-708F-4D10-A410-E239B1CC0E51}"/>
              </a:ext>
            </a:extLst>
          </p:cNvPr>
          <p:cNvSpPr txBox="1"/>
          <p:nvPr/>
        </p:nvSpPr>
        <p:spPr>
          <a:xfrm>
            <a:off x="8010934" y="2160799"/>
            <a:ext cx="328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+mj-lt"/>
              </a:rPr>
              <a:t>4 de cada 10</a:t>
            </a:r>
            <a:endParaRPr lang="es-EC" sz="3200" dirty="0">
              <a:latin typeface="+mj-lt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89834F-DB7B-42B3-A1A9-F81875A3EE23}"/>
              </a:ext>
            </a:extLst>
          </p:cNvPr>
          <p:cNvSpPr txBox="1"/>
          <p:nvPr/>
        </p:nvSpPr>
        <p:spPr>
          <a:xfrm>
            <a:off x="8010933" y="4366421"/>
            <a:ext cx="328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≈</a:t>
            </a:r>
            <a:r>
              <a:rPr lang="es-MX" sz="3200" dirty="0">
                <a:latin typeface="+mj-lt"/>
              </a:rPr>
              <a:t>1000 millones</a:t>
            </a:r>
            <a:endParaRPr lang="es-EC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39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iura: Red de psicólogos solidarios brinda atenciones gratuitas a través de  plataforma virtual - Cutivalú Piura">
            <a:extLst>
              <a:ext uri="{FF2B5EF4-FFF2-40B4-BE49-F238E27FC236}">
                <a16:creationId xmlns:a16="http://schemas.microsoft.com/office/drawing/2014/main" id="{3F14A28E-44F6-49AE-8FD7-9A06DE727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71525"/>
            <a:ext cx="9448800" cy="531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56E092B-03DA-40CF-BA81-72FB93144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567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NFORMATICA II: RESOLUCIÓN DE PROBLEMAS">
            <a:extLst>
              <a:ext uri="{FF2B5EF4-FFF2-40B4-BE49-F238E27FC236}">
                <a16:creationId xmlns:a16="http://schemas.microsoft.com/office/drawing/2014/main" id="{D0DAD88B-F884-4CDA-80AE-C7E2FEB01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5" b="97514" l="2930" r="94238">
                        <a14:foregroundMark x1="51367" y1="86188" x2="51367" y2="86188"/>
                        <a14:foregroundMark x1="52246" y1="81215" x2="52246" y2="81215"/>
                        <a14:foregroundMark x1="53027" y1="73204" x2="53027" y2="73204"/>
                        <a14:foregroundMark x1="55762" y1="77486" x2="55762" y2="77486"/>
                        <a14:foregroundMark x1="61426" y1="79834" x2="61426" y2="79834"/>
                        <a14:foregroundMark x1="56445" y1="96409" x2="56445" y2="96409"/>
                        <a14:foregroundMark x1="51172" y1="97514" x2="51172" y2="97514"/>
                        <a14:foregroundMark x1="49609" y1="59116" x2="49609" y2="59116"/>
                        <a14:foregroundMark x1="54102" y1="66989" x2="54102" y2="66989"/>
                        <a14:foregroundMark x1="20313" y1="62983" x2="20313" y2="62983"/>
                        <a14:foregroundMark x1="18652" y1="61188" x2="18652" y2="61188"/>
                        <a14:foregroundMark x1="25195" y1="61050" x2="25195" y2="61050"/>
                        <a14:foregroundMark x1="23926" y1="69199" x2="23926" y2="69199"/>
                        <a14:foregroundMark x1="21484" y1="80801" x2="21484" y2="80801"/>
                        <a14:foregroundMark x1="27246" y1="80110" x2="27246" y2="80110"/>
                        <a14:foregroundMark x1="7422" y1="76934" x2="7422" y2="76934"/>
                        <a14:foregroundMark x1="3027" y1="72099" x2="3027" y2="72099"/>
                        <a14:foregroundMark x1="73730" y1="74448" x2="73730" y2="74448"/>
                        <a14:foregroundMark x1="81250" y1="64088" x2="81250" y2="64088"/>
                        <a14:foregroundMark x1="83203" y1="68370" x2="83203" y2="68370"/>
                        <a14:foregroundMark x1="88086" y1="65055" x2="88086" y2="65055"/>
                        <a14:foregroundMark x1="87402" y1="75552" x2="87402" y2="75552"/>
                        <a14:foregroundMark x1="94238" y1="87569" x2="94238" y2="87569"/>
                        <a14:foregroundMark x1="81445" y1="60912" x2="81445" y2="60912"/>
                        <a14:foregroundMark x1="87695" y1="59254" x2="87695" y2="59254"/>
                        <a14:foregroundMark x1="84961" y1="69337" x2="84961" y2="69337"/>
                        <a14:foregroundMark x1="85938" y1="67818" x2="85938" y2="67818"/>
                        <a14:foregroundMark x1="20996" y1="33287" x2="20996" y2="33287"/>
                        <a14:foregroundMark x1="20117" y1="44890" x2="20117" y2="44890"/>
                        <a14:foregroundMark x1="46582" y1="27901" x2="46582" y2="27901"/>
                        <a14:foregroundMark x1="50977" y1="25829" x2="50977" y2="25829"/>
                        <a14:foregroundMark x1="49414" y1="35773" x2="49414" y2="35773"/>
                        <a14:foregroundMark x1="47266" y1="38674" x2="47266" y2="38674"/>
                        <a14:foregroundMark x1="58301" y1="34669" x2="58301" y2="34669"/>
                        <a14:foregroundMark x1="57129" y1="39641" x2="57129" y2="39641"/>
                        <a14:foregroundMark x1="81641" y1="46823" x2="81641" y2="46823"/>
                        <a14:foregroundMark x1="83105" y1="45028" x2="83105" y2="45028"/>
                        <a14:foregroundMark x1="80566" y1="44475" x2="80566" y2="44475"/>
                        <a14:foregroundMark x1="81543" y1="41989" x2="81543" y2="41989"/>
                        <a14:foregroundMark x1="78906" y1="34669" x2="78906" y2="34669"/>
                        <a14:foregroundMark x1="85059" y1="18232" x2="85059" y2="18232"/>
                        <a14:foregroundMark x1="83984" y1="17265" x2="83984" y2="17265"/>
                        <a14:foregroundMark x1="80859" y1="25967" x2="80859" y2="25967"/>
                        <a14:foregroundMark x1="83398" y1="25967" x2="83398" y2="25967"/>
                        <a14:foregroundMark x1="84570" y1="24586" x2="84570" y2="24586"/>
                        <a14:foregroundMark x1="80176" y1="31768" x2="80176" y2="31768"/>
                        <a14:foregroundMark x1="83496" y1="33702" x2="83496" y2="33702"/>
                        <a14:foregroundMark x1="80957" y1="36188" x2="80957" y2="36188"/>
                        <a14:foregroundMark x1="81543" y1="39503" x2="81543" y2="39503"/>
                        <a14:foregroundMark x1="79883" y1="28315" x2="79883" y2="28315"/>
                        <a14:foregroundMark x1="83496" y1="28591" x2="83496" y2="28591"/>
                        <a14:foregroundMark x1="83008" y1="39503" x2="83008" y2="39503"/>
                        <a14:foregroundMark x1="71875" y1="26243" x2="71875" y2="26243"/>
                        <a14:foregroundMark x1="74609" y1="15470" x2="74609" y2="15470"/>
                        <a14:foregroundMark x1="82715" y1="13674" x2="82715" y2="13674"/>
                        <a14:foregroundMark x1="89648" y1="16713" x2="89648" y2="16713"/>
                        <a14:foregroundMark x1="92871" y1="27072" x2="92871" y2="270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07"/>
          <a:stretch/>
        </p:blipFill>
        <p:spPr bwMode="auto">
          <a:xfrm>
            <a:off x="2159173" y="834988"/>
            <a:ext cx="7873654" cy="518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E94637F-DF14-4807-AE53-EB0FB045C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0294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sicoActiva ▷ Psicología, Test, Inteligencia">
            <a:extLst>
              <a:ext uri="{FF2B5EF4-FFF2-40B4-BE49-F238E27FC236}">
                <a16:creationId xmlns:a16="http://schemas.microsoft.com/office/drawing/2014/main" id="{3D38952A-5D90-4B9C-AFF1-7DE5FA54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195387"/>
            <a:ext cx="8934451" cy="4467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0BC8525-C9BE-4E04-A270-A95AA5D6C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392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5 beneficios psicológicos de los puzzles para niños - Eres Mamá">
            <a:extLst>
              <a:ext uri="{FF2B5EF4-FFF2-40B4-BE49-F238E27FC236}">
                <a16:creationId xmlns:a16="http://schemas.microsoft.com/office/drawing/2014/main" id="{030244AD-7091-4054-A009-91459F22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00" y="1650750"/>
            <a:ext cx="6805399" cy="4539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9B17956-B31A-41BE-8CFF-89C57CE127B0}"/>
              </a:ext>
            </a:extLst>
          </p:cNvPr>
          <p:cNvSpPr txBox="1"/>
          <p:nvPr/>
        </p:nvSpPr>
        <p:spPr>
          <a:xfrm>
            <a:off x="5072947" y="655517"/>
            <a:ext cx="2046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Puzzles</a:t>
            </a:r>
            <a:endParaRPr lang="es-EC" sz="5000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D6B34A-E446-406C-B2DE-91863A9A5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8410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Qué ventajas tiene utilizar juegos de memoria para el proceso de adaptación  escolar? - Ayudarte">
            <a:extLst>
              <a:ext uri="{FF2B5EF4-FFF2-40B4-BE49-F238E27FC236}">
                <a16:creationId xmlns:a16="http://schemas.microsoft.com/office/drawing/2014/main" id="{804806E0-66AE-457F-A77E-FA5F4E1DB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91" b="96512" l="30875" r="70375">
                        <a14:foregroundMark x1="48375" y1="7674" x2="48375" y2="7674"/>
                        <a14:foregroundMark x1="49375" y1="3023" x2="49375" y2="3023"/>
                        <a14:foregroundMark x1="38750" y1="84884" x2="38750" y2="84884"/>
                        <a14:foregroundMark x1="35625" y1="96744" x2="35625" y2="96744"/>
                        <a14:foregroundMark x1="33375" y1="90698" x2="33375" y2="90698"/>
                        <a14:foregroundMark x1="58500" y1="89535" x2="58500" y2="89535"/>
                        <a14:foregroundMark x1="64500" y1="84186" x2="69250" y2="89302"/>
                        <a14:foregroundMark x1="36375" y1="90698" x2="37750" y2="81395"/>
                        <a14:foregroundMark x1="31500" y1="31860" x2="31500" y2="29767"/>
                        <a14:foregroundMark x1="52625" y1="73488" x2="56000" y2="76977"/>
                        <a14:foregroundMark x1="46125" y1="75116" x2="42250" y2="74186"/>
                        <a14:foregroundMark x1="48875" y1="78372" x2="52500" y2="86279"/>
                        <a14:foregroundMark x1="31000" y1="47442" x2="30875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0" r="24769"/>
          <a:stretch/>
        </p:blipFill>
        <p:spPr bwMode="auto">
          <a:xfrm>
            <a:off x="6829012" y="1595950"/>
            <a:ext cx="3629465" cy="409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4 juegos de memoria gratis ¡para imprimir! | Pequeocio">
            <a:extLst>
              <a:ext uri="{FF2B5EF4-FFF2-40B4-BE49-F238E27FC236}">
                <a16:creationId xmlns:a16="http://schemas.microsoft.com/office/drawing/2014/main" id="{3486EED5-E46C-4505-B564-A3A623F47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23" y="1810775"/>
            <a:ext cx="3880925" cy="388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E2C8F91-0EC9-428D-B006-5D2734BD1565}"/>
              </a:ext>
            </a:extLst>
          </p:cNvPr>
          <p:cNvSpPr txBox="1"/>
          <p:nvPr/>
        </p:nvSpPr>
        <p:spPr>
          <a:xfrm>
            <a:off x="3632075" y="581743"/>
            <a:ext cx="49278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atin typeface="+mj-lt"/>
              </a:rPr>
              <a:t>Juegos de </a:t>
            </a:r>
            <a:r>
              <a:rPr lang="es-MX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memoria</a:t>
            </a:r>
            <a:endParaRPr lang="es-EC" sz="5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D30F78-D804-4EDE-8FF8-6DCF9E0C2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7" y="5244859"/>
            <a:ext cx="2061829" cy="1732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53638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33</Words>
  <Application>Microsoft Office PowerPoint</Application>
  <PresentationFormat>Panorámica</PresentationFormat>
  <Paragraphs>17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Orgánico</vt:lpstr>
      <vt:lpstr>Brain-AID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Val Nat Heredia</cp:lastModifiedBy>
  <cp:revision>18</cp:revision>
  <dcterms:modified xsi:type="dcterms:W3CDTF">2020-10-29T04:03:21Z</dcterms:modified>
  <cp:category/>
</cp:coreProperties>
</file>