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None/>
              <a:defRPr b="1" sz="4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rgbClr val="FFFFFF"/>
              </a:buClr>
              <a:buSzPct val="100000"/>
              <a:buFont typeface="Trebuchet MS"/>
              <a:defRPr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Trebuchet MS"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rgbClr val="FFFFFF"/>
              </a:buClr>
              <a:buSzPct val="100000"/>
              <a:buFont typeface="Trebuchet MS"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rgbClr val="FFFFFF"/>
              </a:buClr>
              <a:buSzPct val="100000"/>
              <a:buFont typeface="Trebuchet MS"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rgbClr val="FFFFFF"/>
              </a:buClr>
              <a:buSzPct val="100000"/>
              <a:buFont typeface="Trebuchet MS"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rgbClr val="FFFFFF"/>
              </a:buClr>
              <a:buSzPct val="100000"/>
              <a:buFont typeface="Trebuchet MS"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rgbClr val="FFFFFF"/>
              </a:buClr>
              <a:buSzPct val="100000"/>
              <a:buFont typeface="Trebuchet MS"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rgbClr val="FFFFFF"/>
              </a:buClr>
              <a:buSzPct val="100000"/>
              <a:buFont typeface="Trebuchet MS"/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nongnu.org/quagga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howtoforge.com/linux-basics-set-a-static-ip-on-ubuntu" TargetMode="External"/><Relationship Id="rId4" Type="http://schemas.openxmlformats.org/officeDocument/2006/relationships/hyperlink" Target="http://www.linuxcat.org/showthread.php?tid=66" TargetMode="External"/><Relationship Id="rId10" Type="http://schemas.openxmlformats.org/officeDocument/2006/relationships/hyperlink" Target="http://www.nongnu.org/quagga/" TargetMode="External"/><Relationship Id="rId9" Type="http://schemas.openxmlformats.org/officeDocument/2006/relationships/hyperlink" Target="http://www.openmaniak.com/quagga_func.php" TargetMode="External"/><Relationship Id="rId5" Type="http://schemas.openxmlformats.org/officeDocument/2006/relationships/hyperlink" Target="http://www.networkworld.com/article/2285043/lan-wan/vyatta-open-source-router-aims-at-cisco.html" TargetMode="External"/><Relationship Id="rId6" Type="http://schemas.openxmlformats.org/officeDocument/2006/relationships/hyperlink" Target="http://www.webhostingtalk.com/showthread.php?t=1235437" TargetMode="External"/><Relationship Id="rId7" Type="http://schemas.openxmlformats.org/officeDocument/2006/relationships/hyperlink" Target="http://www.openmaniak.com/vyatta_compare.php" TargetMode="External"/><Relationship Id="rId8" Type="http://schemas.openxmlformats.org/officeDocument/2006/relationships/hyperlink" Target="http://www.cisco.com/c/en/us/td/docs/ios-xml/ios/mcl/allreleasemcl/all-book/all-13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 with Vyatta + VM Networks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The Handsome Seastars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/>
              <a:t>The differences between the emulation and practiced versions of the network were that the devices all had OS’s on them.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/>
              <a:t>Windows had it’s own way of assigning static IP’s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/>
              <a:t>Vyatta had difficulty with default static routing and needed RIP to get passed it’s own router.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/>
              <a:t>pfSense required another package we couldn’t download to even attempt RIP. As well as added packet security that would have been difficult to configure to ping around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/>
              <a:t>In theory, we can easily create this network.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000"/>
              <a:t>In practice, the OS’s and actual security and networking of the individual OS’s make it difficult.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Deviation from Emulation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Windows 7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600"/>
              <a:t>Under Control Panel -&gt; Network and Internet -&gt; Network Connections you can Right Click -&gt; Properties on the network connected to the Vyatta router then double click IPv4 and Check “Use the following IP address” and enter the stat IP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Static IP in Windows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448" y="2081800"/>
            <a:ext cx="4440950" cy="30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i="1"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nano /etc/network/interfaces</a:t>
            </a:r>
          </a:p>
          <a:p>
            <a:pPr lvl="0" rtl="0">
              <a:lnSpc>
                <a:spcPct val="126591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auto lo eth0</a:t>
            </a:r>
            <a:b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iface lo inet loopback</a:t>
            </a:r>
            <a:b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iface eth0 inet static</a:t>
            </a:r>
            <a:b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address 192.168.2.1</a:t>
            </a:r>
            <a:b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netmask 255.255.255.0</a:t>
            </a:r>
            <a:b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gateway 192.168.2.2 (router’s address)</a:t>
            </a:r>
          </a:p>
          <a:p>
            <a:pPr>
              <a:spcBef>
                <a:spcPts val="0"/>
              </a:spcBef>
              <a:buNone/>
            </a:pPr>
            <a:r>
              <a:rPr i="1"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Control X , y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the Static IP for Ubuntu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Vyatta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414550"/>
            <a:ext cx="8229600" cy="449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lt1"/>
                </a:solidFill>
              </a:rPr>
              <a:t>Available since March 2006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lt1"/>
                </a:solidFill>
              </a:rPr>
              <a:t>Subsidiary of Brocade Communications Systems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lt1"/>
                </a:solidFill>
              </a:rPr>
              <a:t>Totally virtualized competitor to Cisco and Juniper</a:t>
            </a:r>
          </a:p>
          <a:p>
            <a:pPr indent="-4191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3000">
                <a:solidFill>
                  <a:schemeClr val="lt1"/>
                </a:solidFill>
              </a:rPr>
              <a:t>Replaces IOS 1800 through ASR 1000 routers as well as ASA 5500 security appliances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3000"/>
              <a:t>Supports Xen, VMware, KVM, Rackspace, and Amazon EC2/AW2 services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-380996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Vyatta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3618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As we said before, systems supporting Vyatta include </a:t>
            </a:r>
            <a:r>
              <a:rPr lang="en" sz="1800">
                <a:solidFill>
                  <a:schemeClr val="lt1"/>
                </a:solidFill>
              </a:rPr>
              <a:t>Xen, VMware, KVM, Rackspace, and Amazon EC2 and AWS services.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1800">
                <a:solidFill>
                  <a:srgbClr val="00FF00"/>
                </a:solidFill>
              </a:rPr>
              <a:t>Xen</a:t>
            </a:r>
            <a:r>
              <a:rPr b="1"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is an open-source hypervisor created at Cambridge.  It is similar to </a:t>
            </a:r>
            <a:r>
              <a:rPr b="1" lang="en" sz="1800">
                <a:solidFill>
                  <a:schemeClr val="lt1"/>
                </a:solidFill>
              </a:rPr>
              <a:t>VMware’s ESX and ESXi </a:t>
            </a:r>
            <a:r>
              <a:rPr lang="en" sz="1800">
                <a:solidFill>
                  <a:schemeClr val="lt1"/>
                </a:solidFill>
              </a:rPr>
              <a:t>products -- but free :)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1800">
                <a:solidFill>
                  <a:srgbClr val="00FF00"/>
                </a:solidFill>
              </a:rPr>
              <a:t>KVM</a:t>
            </a:r>
            <a:r>
              <a:rPr b="1"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runs a bare-bones Linux kernel as a hypervisor.  It is also open-source and free!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1800">
                <a:solidFill>
                  <a:schemeClr val="lt1"/>
                </a:solidFill>
              </a:rPr>
              <a:t>Rackspace </a:t>
            </a:r>
            <a:r>
              <a:rPr lang="en" sz="1800">
                <a:solidFill>
                  <a:schemeClr val="lt1"/>
                </a:solidFill>
              </a:rPr>
              <a:t>provides virtual infrastructure through the cloud -- similar to Amazon’s </a:t>
            </a:r>
            <a:r>
              <a:rPr b="1" lang="en" sz="1800">
                <a:solidFill>
                  <a:schemeClr val="lt1"/>
                </a:solidFill>
              </a:rPr>
              <a:t>elastic compute 2 </a:t>
            </a:r>
            <a:r>
              <a:rPr lang="en" sz="1800">
                <a:solidFill>
                  <a:schemeClr val="lt1"/>
                </a:solidFill>
              </a:rPr>
              <a:t>or EC2 service.  The advantage to using these is that they allow you to add as much hardware as you want on the fly -- no more overpaying for hot, costly, noisy server rooms!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Char char="●"/>
            </a:pPr>
            <a:r>
              <a:rPr b="1" lang="en" sz="1800">
                <a:solidFill>
                  <a:schemeClr val="lt1"/>
                </a:solidFill>
              </a:rPr>
              <a:t>AWS </a:t>
            </a:r>
            <a:r>
              <a:rPr lang="en" sz="1800">
                <a:solidFill>
                  <a:schemeClr val="lt1"/>
                </a:solidFill>
              </a:rPr>
              <a:t>is Amazon Web Services.  It’s like Elastic Compute, but for Web applications which you can also run in the cloud.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57200" y="32360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Vyatta: More on Supported Platforms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your network, on the whole, deals with packets &lt; 512B in size.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your network handles less than 10Gbps traffic.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in a home, office, small, or medium-sized business.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there’s a need to cut costs.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network load tends to vary often -- to the point where buying huge network equipment could be considered overkill.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there’s a need to save space and/or power.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you don’t particularly value 24/7 uptime or superb redundancy.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you favor customizability and openness. (VyOS)</a:t>
            </a:r>
          </a:p>
          <a:p>
            <a:pPr indent="-3365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you’d like a machine that can serve more than one purpose, be that in networking, or as a general server.</a:t>
            </a:r>
          </a:p>
          <a:p>
            <a:pPr indent="-336550" lvl="0" marL="45720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700"/>
              <a:t>If you’re the average consumer who doesn’t have access to the market for Cisco or Juniper network-grade equipment, but still would like advanced networking, firewalling, and traffic management capabilities.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Cases for Vyatta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133625"/>
            <a:ext cx="8229600" cy="39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</a:rPr>
              <a:t>Specialized: Debian-based + networking applications</a:t>
            </a:r>
          </a:p>
          <a:p>
            <a:pPr indent="-3429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lt1"/>
                </a:solidFill>
              </a:rPr>
              <a:t>Quagga open-source software suite -- supports number of gateway protocols</a:t>
            </a:r>
          </a:p>
          <a:p>
            <a:pPr indent="-3429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b="1" lang="en" sz="1800">
                <a:solidFill>
                  <a:schemeClr val="lt1"/>
                </a:solidFill>
              </a:rPr>
              <a:t>O</a:t>
            </a:r>
            <a:r>
              <a:rPr lang="en" sz="1800">
                <a:solidFill>
                  <a:schemeClr val="lt1"/>
                </a:solidFill>
              </a:rPr>
              <a:t>pen </a:t>
            </a:r>
            <a:r>
              <a:rPr b="1" lang="en" sz="1800">
                <a:solidFill>
                  <a:schemeClr val="lt1"/>
                </a:solidFill>
              </a:rPr>
              <a:t>S</a:t>
            </a:r>
            <a:r>
              <a:rPr lang="en" sz="1800">
                <a:solidFill>
                  <a:schemeClr val="lt1"/>
                </a:solidFill>
              </a:rPr>
              <a:t>hortest </a:t>
            </a:r>
            <a:r>
              <a:rPr b="1" lang="en" sz="1800">
                <a:solidFill>
                  <a:schemeClr val="lt1"/>
                </a:solidFill>
              </a:rPr>
              <a:t>P</a:t>
            </a:r>
            <a:r>
              <a:rPr lang="en" sz="1800">
                <a:solidFill>
                  <a:schemeClr val="lt1"/>
                </a:solidFill>
              </a:rPr>
              <a:t>ath </a:t>
            </a:r>
            <a:r>
              <a:rPr b="1" lang="en" sz="1800">
                <a:solidFill>
                  <a:schemeClr val="lt1"/>
                </a:solidFill>
              </a:rPr>
              <a:t>F</a:t>
            </a:r>
            <a:r>
              <a:rPr lang="en" sz="1800">
                <a:solidFill>
                  <a:schemeClr val="lt1"/>
                </a:solidFill>
              </a:rPr>
              <a:t>irst: network topology mapper for the Internet layer</a:t>
            </a:r>
          </a:p>
          <a:p>
            <a:pPr indent="-3429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chemeClr val="lt1"/>
                </a:solidFill>
              </a:rPr>
              <a:t>RIP</a:t>
            </a:r>
          </a:p>
          <a:p>
            <a:pPr indent="-3429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b="1" lang="en" sz="1800">
                <a:solidFill>
                  <a:schemeClr val="lt1"/>
                </a:solidFill>
              </a:rPr>
              <a:t>B</a:t>
            </a:r>
            <a:r>
              <a:rPr lang="en" sz="1800">
                <a:solidFill>
                  <a:schemeClr val="lt1"/>
                </a:solidFill>
              </a:rPr>
              <a:t>order </a:t>
            </a:r>
            <a:r>
              <a:rPr b="1" lang="en" sz="1800">
                <a:solidFill>
                  <a:schemeClr val="lt1"/>
                </a:solidFill>
              </a:rPr>
              <a:t>G</a:t>
            </a:r>
            <a:r>
              <a:rPr lang="en" sz="1800">
                <a:solidFill>
                  <a:schemeClr val="lt1"/>
                </a:solidFill>
              </a:rPr>
              <a:t>ateway </a:t>
            </a:r>
            <a:r>
              <a:rPr b="1" lang="en" sz="1800">
                <a:solidFill>
                  <a:schemeClr val="lt1"/>
                </a:solidFill>
              </a:rPr>
              <a:t>P</a:t>
            </a:r>
            <a:r>
              <a:rPr lang="en" sz="1800">
                <a:solidFill>
                  <a:schemeClr val="lt1"/>
                </a:solidFill>
              </a:rPr>
              <a:t>rotocol: routes externally based on distance-vector routing (where routers inform their immediate neighbors of topology changes), or policies configured by a network admin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b="1" lang="en" sz="1800"/>
              <a:t>I</a:t>
            </a:r>
            <a:r>
              <a:rPr lang="en" sz="1800"/>
              <a:t>ntermediate </a:t>
            </a:r>
            <a:r>
              <a:rPr b="1" lang="en" sz="1800"/>
              <a:t>S</a:t>
            </a:r>
            <a:r>
              <a:rPr lang="en" sz="1800"/>
              <a:t>ystem - </a:t>
            </a:r>
            <a:r>
              <a:rPr b="1" lang="en" sz="1800"/>
              <a:t>I</a:t>
            </a:r>
            <a:r>
              <a:rPr lang="en" sz="1800"/>
              <a:t>ntermediate </a:t>
            </a:r>
            <a:r>
              <a:rPr b="1" lang="en" sz="1800"/>
              <a:t>S</a:t>
            </a:r>
            <a:r>
              <a:rPr lang="en" sz="1800"/>
              <a:t>ystem (ISIS): routes internally</a:t>
            </a:r>
          </a:p>
          <a:p>
            <a:pPr indent="-3429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800"/>
              <a:t>Management console like IOS and JUNOS + GUI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800"/>
              <a:t>OpenVPN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1394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Vyatta structure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Packet Tracer Emulation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905075"/>
            <a:ext cx="8229600" cy="423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Closed-source virtualized router for subscription-based purchase from Brocade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500"/>
              <a:t>Subscription-based purchase model</a:t>
            </a: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500"/>
              <a:t>Additional capabilities over Vyatta Core (deprecated open-source version)</a:t>
            </a: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500"/>
              <a:t>Access to Brocade’s RESTful APIs for web applications (so remote web management and provisioning works)</a:t>
            </a: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500"/>
              <a:t>Serial connection support</a:t>
            </a: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500"/>
              <a:t>TACACS+ (</a:t>
            </a:r>
            <a:r>
              <a:rPr b="1" lang="en" sz="1500"/>
              <a:t>T</a:t>
            </a:r>
            <a:r>
              <a:rPr lang="en" sz="1500"/>
              <a:t>erminal </a:t>
            </a:r>
            <a:r>
              <a:rPr b="1" lang="en" sz="1500"/>
              <a:t>A</a:t>
            </a:r>
            <a:r>
              <a:rPr lang="en" sz="1500"/>
              <a:t>ccess </a:t>
            </a:r>
            <a:r>
              <a:rPr b="1" lang="en" sz="1500"/>
              <a:t>C</a:t>
            </a:r>
            <a:r>
              <a:rPr lang="en" sz="1500"/>
              <a:t>ontroller </a:t>
            </a:r>
            <a:r>
              <a:rPr b="1" lang="en" sz="1500"/>
              <a:t>A</a:t>
            </a:r>
            <a:r>
              <a:rPr lang="en" sz="1500"/>
              <a:t>ccess </a:t>
            </a:r>
            <a:r>
              <a:rPr b="1" lang="en" sz="1500"/>
              <a:t>C</a:t>
            </a:r>
            <a:r>
              <a:rPr lang="en" sz="1500"/>
              <a:t>ontrol </a:t>
            </a:r>
            <a:r>
              <a:rPr b="1" lang="en" sz="1500"/>
              <a:t>S</a:t>
            </a:r>
            <a:r>
              <a:rPr lang="en" sz="1500"/>
              <a:t>ystem) authentication, authorization, accounting services</a:t>
            </a: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500"/>
              <a:t>Originally created for DARPA in 1984</a:t>
            </a: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500"/>
              <a:t>Open standard since 1993</a:t>
            </a:r>
          </a:p>
          <a:p>
            <a: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/>
              <a:buChar char="§"/>
            </a:pPr>
            <a:r>
              <a:rPr lang="en" sz="1500"/>
              <a:t>Alternative to RADIUS</a:t>
            </a:r>
          </a:p>
          <a:p>
            <a: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500"/>
              <a:t>No transmission control necessary</a:t>
            </a:r>
          </a:p>
          <a:p>
            <a: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500"/>
              <a:t>Encrypts all authentication-related information → more secure than RADIUS</a:t>
            </a: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500"/>
              <a:t>Configuration sync</a:t>
            </a: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500"/>
              <a:t>System image cloning</a:t>
            </a: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urier New"/>
              <a:buChar char="o"/>
            </a:pPr>
            <a:r>
              <a:rPr lang="en" sz="1500"/>
              <a:t>24/7 software updates, support, and training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Vyatta, closed-source edition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/>
              <a:t>Free</a:t>
            </a:r>
          </a:p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/>
              <a:t>CLI only</a:t>
            </a:r>
          </a:p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/>
              <a:t>Supports advanced IPv4/6 routing, stateful firewalling, IPsec and OpenVPN</a:t>
            </a:r>
          </a:p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/>
              <a:t>Development halted</a:t>
            </a:r>
          </a:p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/>
              <a:t>Last released May 2013</a:t>
            </a:r>
          </a:p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/>
              <a:t>Forked independently to VyOS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Vyatta Core: open-source edition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053750"/>
            <a:ext cx="8229600" cy="384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500"/>
              <a:t>Completely free, open-source routing platform</a:t>
            </a:r>
          </a:p>
          <a:p>
            <a:pPr indent="-323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500"/>
              <a:t>Competes with commercially available solution</a:t>
            </a:r>
          </a:p>
          <a:p>
            <a:pPr indent="-323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500"/>
              <a:t>OVA image pre-made for VMware; includes tools</a:t>
            </a:r>
          </a:p>
          <a:p>
            <a:pPr indent="-3238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500"/>
              <a:t>Majority of the features of commercial Vyatta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Scriptable, unified, hardware-esque command-line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Stateful configuration system</a:t>
            </a:r>
          </a:p>
          <a:p>
            <a:pPr indent="-32385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1500"/>
              <a:t>Options to commit/discard changes, rollback changes or to previous revisions, archive…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Image-based backups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Complex routing protocols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Serial console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VLAN, VPN + IPsec, DHCP/caching DNS/proxy/Telnet/SSH, IPv6 services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Port-mirroring, redirection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Dummy interfaces and pseudo-internet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Wireless access-point functionality</a:t>
            </a:r>
          </a:p>
          <a:p>
            <a:pPr indent="-3238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500"/>
              <a:t>Task scheduling, SNMP, remote access + logging</a:t>
            </a:r>
          </a:p>
          <a:p>
            <a:pPr indent="-323850" lvl="0" marL="45720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500"/>
              <a:t>Physical or virtualized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12610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VyOS: active, free alternative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720976"/>
            <a:ext cx="8229600" cy="4236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200"/>
              <a:t>Virtual can mean significant savings + benefits in SOME cases</a:t>
            </a:r>
          </a:p>
          <a:p>
            <a:pPr indent="-3683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200"/>
              <a:t>24-port switch: ~$20k physical, ~$9k virtual</a:t>
            </a:r>
          </a:p>
          <a:p>
            <a:pPr indent="-3683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2200"/>
              <a:t>Destroys Cisco/Juniper in price-to-performance</a:t>
            </a:r>
          </a:p>
          <a:p>
            <a:pPr indent="-3683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200"/>
              <a:t>Runs circles around outdated, pricey big iron, or even existing setups, especially with large-packet (&gt;512 bytes) traffic</a:t>
            </a:r>
          </a:p>
          <a:p>
            <a:pPr indent="-3683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2200"/>
              <a:t>Even just a quad-core Intel CPU is sufficient for many uses</a:t>
            </a:r>
          </a:p>
          <a:p>
            <a:pPr indent="-3683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2200"/>
              <a:t>Max of 3 million packets per sec. is impressive</a:t>
            </a:r>
          </a:p>
          <a:p>
            <a:pPr indent="-3683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200"/>
              <a:t>Hardware swappable</a:t>
            </a:r>
          </a:p>
          <a:p>
            <a:pPr indent="-36830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2200"/>
              <a:t>Need space for more routing tables?  Just add more RAM</a:t>
            </a:r>
          </a:p>
          <a:p>
            <a:pPr indent="-3683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200"/>
              <a:t>For smaller networks, virtual’s the way to go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-206671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Physical vs Virtual: Pros of Virtual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053550"/>
            <a:ext cx="8229600" cy="408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900"/>
              <a:t>But virtual is not always better</a:t>
            </a:r>
          </a:p>
          <a:p>
            <a:pPr indent="-3492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900"/>
              <a:t>x86 is unspecialized -- not specifically made for transporting network traffic</a:t>
            </a:r>
          </a:p>
          <a:p>
            <a:pPr indent="-3492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900"/>
              <a:t>ASICs (</a:t>
            </a:r>
            <a:r>
              <a:rPr b="1" lang="en" sz="1900"/>
              <a:t>a</a:t>
            </a:r>
            <a:r>
              <a:rPr lang="en" sz="1900"/>
              <a:t>pplication-</a:t>
            </a:r>
            <a:r>
              <a:rPr b="1" lang="en" sz="1900"/>
              <a:t>s</a:t>
            </a:r>
            <a:r>
              <a:rPr lang="en" sz="1900"/>
              <a:t>pecific </a:t>
            </a:r>
            <a:r>
              <a:rPr b="1" lang="en" sz="1900"/>
              <a:t>i</a:t>
            </a:r>
            <a:r>
              <a:rPr lang="en" sz="1900"/>
              <a:t>ntegrated </a:t>
            </a:r>
            <a:r>
              <a:rPr b="1" lang="en" sz="1900"/>
              <a:t>c</a:t>
            </a:r>
            <a:r>
              <a:rPr lang="en" sz="1900"/>
              <a:t>ircuit) of Cisco and Juniper products are specialized by nature</a:t>
            </a:r>
          </a:p>
          <a:p>
            <a:pPr indent="-34925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1900"/>
              <a:t>Minimal overhead allows for more complicated setups</a:t>
            </a:r>
          </a:p>
          <a:p>
            <a:pPr indent="-349250" lvl="3" marL="18288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900"/>
              <a:t>More routing tables...</a:t>
            </a:r>
          </a:p>
          <a:p>
            <a:pPr indent="-349250" lvl="3" marL="18288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900"/>
              <a:t>More firewall rules…</a:t>
            </a:r>
          </a:p>
          <a:p>
            <a:pPr indent="-349250" lvl="3" marL="18288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900"/>
              <a:t>...more of everything</a:t>
            </a:r>
          </a:p>
          <a:p>
            <a:pPr indent="-34925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1900"/>
              <a:t>Faster under heavy load</a:t>
            </a:r>
          </a:p>
          <a:p>
            <a:pPr indent="-349250" lvl="2" marL="13716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■"/>
            </a:pPr>
            <a:r>
              <a:rPr lang="en" sz="1900"/>
              <a:t>Less risk of failure + downtime(though can be mitigated)</a:t>
            </a:r>
          </a:p>
          <a:p>
            <a:pPr indent="-349250" lvl="3" marL="18288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900"/>
              <a:t>Virtual setups are trivial to DDoS as well</a:t>
            </a:r>
          </a:p>
          <a:p>
            <a:pPr indent="-34925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1900"/>
              <a:t>You probably won’t be running 10Gpbs of small-packet on a VM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Physical vs Virtual: Pros of Physical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This lab presents an optimal use case for Vyatta.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400"/>
              <a:t>Our network doesn’t necessitate multi-gigabit traffic.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400"/>
              <a:t>Overhead from the host OS doesn’t make that much of a difference.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400"/>
              <a:t>Being a virtual machine, Vyatta was configured with just a click.  We could enable, disable, and install services on a whim.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400"/>
              <a:t>We only require simple services such as RIP --</a:t>
            </a:r>
          </a:p>
          <a:p>
            <a:pPr indent="-381000" lvl="1" marL="91440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400"/>
              <a:t>-- though for anything more complicated, Vyatta could certainly get the job done.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Vyatta, as it relates to this lab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Command Comparison: Operational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86" y="1244250"/>
            <a:ext cx="5902837" cy="389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4458875" y="1397550"/>
            <a:ext cx="2302499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rgbClr val="FF0000"/>
                </a:solidFill>
              </a:rPr>
              <a:t>Vyatta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56950" y="1397550"/>
            <a:ext cx="2302499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FF0000"/>
                </a:solidFill>
              </a:rPr>
              <a:t>Cisco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24075" y="252900"/>
            <a:ext cx="4347600" cy="193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Command Comparison: Configurational 1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441" y="0"/>
            <a:ext cx="373866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332750" y="2329250"/>
            <a:ext cx="4379099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Cisco on the left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Vyatta on the right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50675" y="90825"/>
            <a:ext cx="4347600" cy="193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Comparison: Configurational 1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96" y="2023125"/>
            <a:ext cx="5364400" cy="318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50675" y="2023125"/>
            <a:ext cx="2968200" cy="29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Cisco on the left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Vyatta on the right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457200" y="2096125"/>
            <a:ext cx="4108200" cy="28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Here’s a comparison between two of the best open-source software suites available, Quagga and VyOS, vs. a standard Cisco 2651 router and a Cisco layer-3 switch.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5"/>
            <a:ext cx="3096599" cy="194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Quagga vs. Vyatta vs. Cisco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857" y="0"/>
            <a:ext cx="44771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emulation?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49" y="1162475"/>
            <a:ext cx="5576524" cy="37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9206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400"/>
              <a:t>Vyatta is its own, fully-fledged Debian derivative.  Both Vyatta and VyOS incorporate Quagga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2400"/>
              <a:t>Quagga is a </a:t>
            </a:r>
            <a:r>
              <a:rPr i="1" lang="en" sz="2400"/>
              <a:t>set of open-source tools</a:t>
            </a:r>
            <a:r>
              <a:rPr lang="en" sz="2400"/>
              <a:t>, including a routing daemon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zebrad</a:t>
            </a:r>
            <a:r>
              <a:rPr lang="en" sz="2400"/>
              <a:t>), that was a fork of the defunct GNU Zebra project,</a:t>
            </a:r>
            <a:r>
              <a:rPr i="1" lang="en" sz="2400"/>
              <a:t> </a:t>
            </a:r>
            <a:r>
              <a:rPr lang="en" sz="2400"/>
              <a:t>that can be put on </a:t>
            </a:r>
            <a:r>
              <a:rPr i="1" lang="en" sz="2400"/>
              <a:t>any Linux-based system.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400"/>
              <a:t>Use cases: if you already have a Linux install that works for you; easy setup for home use.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400"/>
              <a:t>Fun fact: </a:t>
            </a:r>
            <a:r>
              <a:rPr i="1" lang="en" sz="2400"/>
              <a:t>quagga </a:t>
            </a:r>
            <a:r>
              <a:rPr lang="en" sz="2400"/>
              <a:t>= extinct zebra.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○"/>
            </a:pPr>
            <a:r>
              <a:rPr lang="en" sz="2400"/>
              <a:t>Downloadable from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http://www.nongnu.org/quagga/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457200" y="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Quagga vs. Vyatta: </a:t>
            </a:r>
            <a:r>
              <a:rPr lang="en" sz="1400"/>
              <a:t>two options for the cost-conscious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3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44250"/>
            <a:ext cx="5039100" cy="381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system install &gt;&gt; fixes commit errors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configure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set interfaces ethernet eth0(or eth1) xxx.xxx.xxx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set service ssh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commit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save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(Optional)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run show interfaces (displays network adapters)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Static IP on Vyatta</a:t>
            </a: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75" y="3090950"/>
            <a:ext cx="3442424" cy="16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300" y="952299"/>
            <a:ext cx="3352199" cy="17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925" y="3444062"/>
            <a:ext cx="4293199" cy="9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44249"/>
            <a:ext cx="8229600" cy="381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Configure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Set protocols rip network xxx.xxx.xxx/24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Commit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Save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(Oprional)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run show configuration (displays network adapters)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RIP on Vyatta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51" y="3201976"/>
            <a:ext cx="4722200" cy="14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pfSense</a:t>
            </a:r>
          </a:p>
        </p:txBody>
      </p:sp>
      <p:sp>
        <p:nvSpPr>
          <p:cNvPr id="265" name="Shape 26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Handsome Seastars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44250"/>
            <a:ext cx="4207800" cy="389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pfSense serves as a combined gateway (interfacing between local and wide-area networks) and proxy (relaying and filtering our hosts’ network requests) between the “wild, wild west” of the Internet and our hosts.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That’s why we input its IP as the “Default Gateway” for all our computers.</a:t>
            </a:r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of the pfSense network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25" y="1244250"/>
            <a:ext cx="4313975" cy="37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Under System -&gt; Package Manager, we can install the RIP package for pfSense.</a:t>
            </a:r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Installing the Routing Information Protocol on PFSense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1357"/>
            <a:ext cx="9143999" cy="616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Configuring RIP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244243"/>
            <a:ext cx="8229600" cy="60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600"/>
              <a:t>Under Services -&gt; RIP, we can setup RIP routing for pfSense.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600"/>
              <a:t>RIP auto-detects IP’s and automatically configures routing schemes accordingly.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75" y="2075504"/>
            <a:ext cx="4953799" cy="287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2716100" y="2908600"/>
            <a:ext cx="513300" cy="25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244250"/>
            <a:ext cx="70067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WAN - Wide Area Network</a:t>
            </a:r>
          </a:p>
          <a:p>
            <a:pPr indent="-317500" lvl="0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400"/>
              <a:t>connection of long distances</a:t>
            </a:r>
          </a:p>
          <a:p>
            <a:pPr indent="-317500" lvl="0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400"/>
              <a:t>most common are telephone lines,radio waves, and fiber optic cable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LAN - Local Area Network</a:t>
            </a:r>
          </a:p>
          <a:p>
            <a:pPr indent="-317500" lvl="0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400"/>
              <a:t>networks of computers in close proximity </a:t>
            </a:r>
          </a:p>
          <a:p>
            <a:pPr indent="-317500" lvl="0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400"/>
              <a:t>most common are ethernet and Wi-Fi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Loopback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400"/>
              <a:t>Allows applications on the same machine to use the IP stack (the network) to communicate with each other.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400"/>
              <a:t>The loopback address is also known as 127.0.0.1, or the hostname “localhost”. </a:t>
            </a:r>
          </a:p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lang="en" sz="1400"/>
              <a:t>Also provides testing ability through the Windows Loopback Adapter or the lo0 adapter on Unix.</a:t>
            </a: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WAN, LAN and Loopback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850" y="1308400"/>
            <a:ext cx="1519650" cy="8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50" y="2367283"/>
            <a:ext cx="1106200" cy="11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https://www.howtoforge.com/linux-basics-set-a-static-ip-on-ubuntu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http://www.linuxcat.org/showthread.php?tid=66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http://www.networkworld.com/article/2285043/lan-wan/vyatta-open-source-router-aims-at-cisco.html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6"/>
              </a:rPr>
              <a:t>http://www.webhostingtalk.com/showthread.php?t=1235437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7"/>
              </a:rPr>
              <a:t>http://www.openmaniak.com/vyatta_compare.php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8"/>
              </a:rPr>
              <a:t>http://www.cisco.com/c/en/us/td/docs/ios-xml/ios/mcl/allreleasemcl/all-book/all-13.html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9"/>
              </a:rPr>
              <a:t>http://www.openmaniak.com/quagga_func.php</a:t>
            </a:r>
          </a:p>
          <a:p>
            <a:pPr rtl="0">
              <a:spcBef>
                <a:spcPts val="0"/>
              </a:spcBef>
              <a:buNone/>
            </a:pPr>
            <a:r>
              <a:rPr lang="en" sz="2200" u="sng">
                <a:solidFill>
                  <a:schemeClr val="hlink"/>
                </a:solidFill>
                <a:hlinkClick r:id="rId10"/>
              </a:rPr>
              <a:t>http://www.nongnu.org/quagga/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Virtualization is </a:t>
            </a:r>
            <a:r>
              <a:rPr i="1" lang="en" sz="2400"/>
              <a:t>creating a virtual version </a:t>
            </a:r>
            <a:r>
              <a:rPr lang="en" sz="2400"/>
              <a:t>of something.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Emulation is </a:t>
            </a:r>
            <a:r>
              <a:rPr i="1" lang="en" sz="2400"/>
              <a:t>reproducing the function or action of </a:t>
            </a:r>
            <a:r>
              <a:rPr lang="en" sz="2400"/>
              <a:t>something else.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For example, your computer does not merely </a:t>
            </a:r>
            <a:r>
              <a:rPr i="1" lang="en" sz="2400"/>
              <a:t>reproduce the function </a:t>
            </a:r>
            <a:r>
              <a:rPr lang="en" sz="2400"/>
              <a:t>of pfSense when running it in a VM -- it creates a </a:t>
            </a:r>
            <a:r>
              <a:rPr i="1" lang="en" sz="2400"/>
              <a:t>virtual version of it </a:t>
            </a:r>
            <a:r>
              <a:rPr lang="en" sz="2400"/>
              <a:t>and RUNS Ubuntu in full.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However, if I build a system that somehow allows you to practice, say, setting up </a:t>
            </a:r>
            <a:r>
              <a:rPr i="1" lang="en" sz="2400"/>
              <a:t>rules in pfSense </a:t>
            </a:r>
            <a:r>
              <a:rPr lang="en" sz="2400"/>
              <a:t>but NOT actually enforcing them -- that is emulation.</a:t>
            </a: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Emulation versus Virtualization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We set up end devices and routers to represent all Windows, Ubuntu, both Vyatta VMs, and the pfSense VM.</a:t>
            </a:r>
          </a:p>
          <a:p>
            <a:pPr indent="-4318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The middle machine is our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gateway, and thus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represents pfSense.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Setting up Emulation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875" y="2810500"/>
            <a:ext cx="2305924" cy="20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5180900" y="3550275"/>
            <a:ext cx="156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Subnet 1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7118087" y="2406600"/>
            <a:ext cx="156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Subnet 2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394337" y="3550275"/>
            <a:ext cx="156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Subnet 3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1" lang="en" sz="2400"/>
              <a:t>NAT or Shared: </a:t>
            </a:r>
            <a:r>
              <a:rPr lang="en" sz="2400"/>
              <a:t>routes the guest’s traffic through the host’s connection using NAT locally.  Both the guest and host share a single IP.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1" lang="en" sz="2400"/>
              <a:t>Bridged: </a:t>
            </a:r>
            <a:r>
              <a:rPr lang="en" sz="2400"/>
              <a:t>gives the guest direct control of the host’s router.  Can be problematic, as the guest can “kick off” the host from the interface and knock the host offline.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b="1" lang="en" sz="2400"/>
              <a:t>Host-only: </a:t>
            </a:r>
            <a:r>
              <a:rPr lang="en" sz="2400"/>
              <a:t>the guest is confined to a network limited to the machine only.  VM’s can talk to each other across this network.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Difference between Virtual Adapter Modes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/>
              <a:t>We setup the IP’s for the end devices and routers in between just like the IP’s on our VM’s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IP Configurations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2492369"/>
            <a:ext cx="2853124" cy="25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746" y="2492375"/>
            <a:ext cx="4407030" cy="25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We then setup RIP routing on all the routers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RIP Routing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2570750"/>
            <a:ext cx="4429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/>
              <a:t>We were then able to ping across the entire network through all 3 routers.</a:t>
            </a: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Emulation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50" y="3005937"/>
            <a:ext cx="39528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