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19881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rtl="0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7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7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127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jpg"/><Relationship Id="rId4" Type="http://schemas.openxmlformats.org/officeDocument/2006/relationships/image" Target="../media/image4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pfSense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Handsome Seastars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5" y="0"/>
            <a:ext cx="42082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40719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the same place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457200" y="41300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Disable webConfigurator login autocomplete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00" y="2007325"/>
            <a:ext cx="73152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Disabled by default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Enable DNS Rebinding Checks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425" y="2451450"/>
            <a:ext cx="73342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Enable SSH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925" y="2856425"/>
            <a:ext cx="73152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the Serial Speed of the Console Port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175" y="2582100"/>
            <a:ext cx="73152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port where information is transferred sequentially, 1 bit at a time.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Used in modems, terminals, and printers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Actually </a:t>
            </a:r>
            <a:r>
              <a:rPr i="1" lang="en"/>
              <a:t>includes </a:t>
            </a:r>
            <a:r>
              <a:rPr lang="en"/>
              <a:t>USB and FireWire</a:t>
            </a:r>
          </a:p>
          <a:p>
            <a:pPr indent="-406400" lvl="1" marL="914400" rtl="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b="1" lang="en"/>
              <a:t>U</a:t>
            </a:r>
            <a:r>
              <a:rPr lang="en"/>
              <a:t>niversal </a:t>
            </a:r>
            <a:r>
              <a:rPr b="1" lang="en"/>
              <a:t>S</a:t>
            </a:r>
            <a:r>
              <a:rPr lang="en"/>
              <a:t>erial </a:t>
            </a:r>
            <a:r>
              <a:rPr b="1" lang="en"/>
              <a:t>B</a:t>
            </a:r>
            <a:r>
              <a:rPr lang="en"/>
              <a:t>us (RS232)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a serial port?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741" y="39575"/>
            <a:ext cx="1769333" cy="13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System&gt;Advanced&gt;Networking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Disabled by default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Disable hardware large receive offload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675" y="2595150"/>
            <a:ext cx="71532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Disabled by default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Disable hardware tcp segmentation offload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75" y="2804150"/>
            <a:ext cx="72294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Disabled by default</a:t>
            </a: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Disable device polling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00" y="2947850"/>
            <a:ext cx="71437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System&gt;Advanced&gt;Misc.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Enabled by default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Enable state killing on Gateway failure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425" y="2764975"/>
            <a:ext cx="72294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System&gt;Advanced&gt;Firewall/NAT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Clear invalid DF bits instead of dropping the packets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00" y="2764975"/>
            <a:ext cx="72199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44250"/>
            <a:ext cx="40166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Once we got the ISO we installed it like any other, the only notable difference is OS selection</a:t>
            </a: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Select FreeBSD as the OS, this is what pfSense is built on</a:t>
            </a: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Installing pfSense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900" y="1492150"/>
            <a:ext cx="3596149" cy="329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System&gt;Advanced&gt;Firewall/NAT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 the firewall maximum state to 30000000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802225"/>
            <a:ext cx="66675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System&gt;Interfaces&gt;WAN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Block private and bogon networks on the WAN interface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2370375"/>
            <a:ext cx="71437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Firewall&gt;Rules&gt;LAN click the add rule button</a:t>
            </a: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Deny 192.144.44.2 access to the internal network on all ports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316" y="1745900"/>
            <a:ext cx="3699609" cy="33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95850"/>
            <a:ext cx="5502324" cy="15600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5074764" y="3678310"/>
            <a:ext cx="162600" cy="1172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another rule. This one any LAN can access any WAN on any port</a:t>
            </a:r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Any internal IP can access internet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244" y="2399175"/>
            <a:ext cx="3313517" cy="274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Here we want the LAN net to be blocked from accessing the WAN net over port 19</a:t>
            </a:r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Disallow any traffic to go out from the internal network to the internet on port 19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625" y="2346975"/>
            <a:ext cx="3381723" cy="279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Within Status -&gt; System Logs: Settings you can check each event for logging</a:t>
            </a: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Turn on logging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198012"/>
            <a:ext cx="65151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System&gt;Advanced&gt;Admin Access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Enabled by default</a:t>
            </a: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Enable logging on successful WebConfigurator logins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750" y="2362200"/>
            <a:ext cx="71532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 to VPN&gt;OpenVPN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First we need a server.Then we add our clients</a:t>
            </a:r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Configure openVPN for 5 users to have access through Firewall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2300"/>
            <a:ext cx="2493054" cy="239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388" y="2416625"/>
            <a:ext cx="3004611" cy="272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Configure DHCP Server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3385" l="0" r="0" t="15806"/>
          <a:stretch/>
        </p:blipFill>
        <p:spPr>
          <a:xfrm>
            <a:off x="287600" y="987275"/>
            <a:ext cx="4737250" cy="41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RDP - Remote Desktop Protocol</a:t>
            </a:r>
          </a:p>
          <a:p>
            <a:pPr indent="-4318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RDP is used to wirelessly connect two computer to one another</a:t>
            </a: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Configure RDP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44250"/>
            <a:ext cx="36345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First select option: 2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Then select the interface WAN or LAN you wish to configure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Here you can choose a static, or dynamic (DHCP) IP.</a:t>
            </a:r>
          </a:p>
          <a:p>
            <a:pPr indent="-3302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Opting out of DHCP allows you to assign a static IP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Setting Interface IP’s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703" y="1379799"/>
            <a:ext cx="4970150" cy="31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/>
              <a:t>NAT - Network Address Translation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NAT is mostly used for port forwarding</a:t>
            </a:r>
          </a:p>
          <a:p>
            <a:pPr indent="-3302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600"/>
              <a:t>Port forwarding is often used hosting servers, BitTorrent, RDP, and SSH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NAT is used to translate desired IP packet headers</a:t>
            </a:r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These rules are configurable in Firewall: NAT</a:t>
            </a: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Configure NAT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975" y="2619525"/>
            <a:ext cx="3669099" cy="20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The ARP Table is found under Diagnostics: ARP Table</a:t>
            </a:r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ARP Table note contents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62" y="2236112"/>
            <a:ext cx="72485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Use pfBlocker.  Package for pfSense that replaces the older Country Block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" sz="2400">
                <a:solidFill>
                  <a:schemeClr val="dk1"/>
                </a:solidFill>
              </a:rPr>
              <a:t>System &gt; Packages &gt; Available &gt; “+”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" sz="2400">
                <a:solidFill>
                  <a:schemeClr val="dk1"/>
                </a:solidFill>
              </a:rPr>
              <a:t>General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○"/>
            </a:pPr>
            <a:r>
              <a:rPr lang="en" sz="2400">
                <a:solidFill>
                  <a:schemeClr val="dk1"/>
                </a:solidFill>
              </a:rPr>
              <a:t>Set interfaces to be monitored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○"/>
            </a:pPr>
            <a:r>
              <a:rPr lang="en" sz="2400">
                <a:solidFill>
                  <a:schemeClr val="dk1"/>
                </a:solidFill>
              </a:rPr>
              <a:t>Inbound, outbound, both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" sz="2400">
                <a:solidFill>
                  <a:schemeClr val="dk1"/>
                </a:solidFill>
              </a:rPr>
              <a:t>Lists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○"/>
            </a:pPr>
            <a:r>
              <a:rPr lang="en" sz="2400">
                <a:solidFill>
                  <a:schemeClr val="dk1"/>
                </a:solidFill>
              </a:rPr>
              <a:t>Create or import list of IPs to block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Char char="●"/>
            </a:pPr>
            <a:r>
              <a:rPr lang="en" sz="2400">
                <a:solidFill>
                  <a:schemeClr val="dk1"/>
                </a:solidFill>
              </a:rPr>
              <a:t>Top spammers, countries, regions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	</a:t>
            </a:r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Denying Inbound Connections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Denying Inbound Connections</a:t>
            </a: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53596" l="0" r="0" t="5447"/>
          <a:stretch/>
        </p:blipFill>
        <p:spPr>
          <a:xfrm>
            <a:off x="457200" y="1244250"/>
            <a:ext cx="8163695" cy="36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448" y="0"/>
            <a:ext cx="61243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577" y="0"/>
            <a:ext cx="65184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96" y="0"/>
            <a:ext cx="76002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7" y="0"/>
            <a:ext cx="505950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700" y="2558600"/>
            <a:ext cx="3627300" cy="100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2285987" y="93750"/>
            <a:ext cx="4572024" cy="49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enabling a new DHCP Server this box allows for Static ARP Entries on the WAN side</a:t>
            </a:r>
          </a:p>
        </p:txBody>
      </p:sp>
      <p:sp>
        <p:nvSpPr>
          <p:cNvPr id="313" name="Shape 31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Enable static ARP on WAN side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100" y="3219162"/>
            <a:ext cx="45910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It’s restricted by default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Restricting Web Interface to only LAN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Default lease time can be set on the DHCP server as well</a:t>
            </a:r>
          </a:p>
        </p:txBody>
      </p:sp>
      <p:sp>
        <p:nvSpPr>
          <p:cNvPr id="320" name="Shape 32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Set the lease time to 100000 seconds on LAN side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410" y="3938280"/>
            <a:ext cx="6931394" cy="9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creating a new rule with no restrictions on the Block you can denny all WAN side connections</a:t>
            </a:r>
          </a:p>
        </p:txBody>
      </p:sp>
      <p:sp>
        <p:nvSpPr>
          <p:cNvPr id="327" name="Shape 32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Make last WAN side rule deny all connections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472" y="2343950"/>
            <a:ext cx="3717324" cy="25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To block connection between an Ubuntu and Windows machine, simply create a floating rule in the firewall that blocks any connection from the Windows hot to the Ubuntu destination</a:t>
            </a:r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Deny a Windows Machine access to an Ubuntu machine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762" y="2988600"/>
            <a:ext cx="43910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3 options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L2TP ← 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PPTP</a:t>
            </a:r>
          </a:p>
          <a:p>
            <a:pPr indent="-406400" lvl="1" marL="914400" rtl="0">
              <a:spcBef>
                <a:spcPts val="0"/>
              </a:spcBef>
              <a:buClr>
                <a:schemeClr val="dk2"/>
              </a:buClr>
              <a:buSzPct val="87500"/>
              <a:buFont typeface="Trebuchet MS"/>
              <a:buAutoNum type="alphaLcPeriod"/>
            </a:pPr>
            <a:r>
              <a:rPr lang="en"/>
              <a:t>Not recommended; insecure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OpenVPN</a:t>
            </a:r>
          </a:p>
          <a:p>
            <a:pPr indent="-406400" lvl="1" marL="914400" rtl="0">
              <a:spcBef>
                <a:spcPts val="0"/>
              </a:spcBef>
              <a:buClr>
                <a:schemeClr val="dk2"/>
              </a:buClr>
              <a:buSzPct val="87500"/>
              <a:buFont typeface="Trebuchet MS"/>
              <a:buAutoNum type="alphaLcPeriod"/>
            </a:pPr>
            <a:r>
              <a:rPr lang="en"/>
              <a:t>Must authenticate with Local User Access, LDAP (AD), or RADIUS</a:t>
            </a:r>
          </a:p>
        </p:txBody>
      </p:sp>
      <p:sp>
        <p:nvSpPr>
          <p:cNvPr id="341" name="Shape 34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VPN for Admin Accounts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options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L2TP ← 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PPTP</a:t>
            </a:r>
          </a:p>
          <a:p>
            <a:pPr indent="-406400" lvl="1" marL="914400" rtl="0">
              <a:spcBef>
                <a:spcPts val="0"/>
              </a:spcBef>
              <a:buClr>
                <a:schemeClr val="dk2"/>
              </a:buClr>
              <a:buSzPct val="87500"/>
              <a:buFont typeface="Trebuchet MS"/>
              <a:buAutoNum type="alphaLcPeriod"/>
            </a:pPr>
            <a:r>
              <a:rPr lang="en"/>
              <a:t>Not used; insecure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OpenVPN</a:t>
            </a:r>
          </a:p>
          <a:p>
            <a:pPr indent="-406400" lvl="1" marL="914400" rtl="0">
              <a:spcBef>
                <a:spcPts val="0"/>
              </a:spcBef>
              <a:buClr>
                <a:schemeClr val="dk2"/>
              </a:buClr>
              <a:buSzPct val="87500"/>
              <a:buFont typeface="Trebuchet MS"/>
              <a:buAutoNum type="alphaLcPeriod"/>
            </a:pPr>
            <a:r>
              <a:rPr lang="en"/>
              <a:t>Must authenticate with Local User Access, LDAP (AD), or RADIUS</a:t>
            </a:r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VPN for Admins w/ L2TP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L2TP</a:t>
            </a: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4732" l="0" r="0" t="13097"/>
          <a:stretch/>
        </p:blipFill>
        <p:spPr>
          <a:xfrm>
            <a:off x="2521625" y="102987"/>
            <a:ext cx="5534361" cy="49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Users</a:t>
            </a: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 b="38295" l="0" r="0" t="13546"/>
          <a:stretch/>
        </p:blipFill>
        <p:spPr>
          <a:xfrm>
            <a:off x="1100500" y="1244249"/>
            <a:ext cx="6942999" cy="36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RFC 2637: MS, Alcatel-Lucent, etc.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TCP control channel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GRE (gen. routing encap.) tunnel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PPP (point-2-point protocol) packets</a:t>
            </a:r>
          </a:p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Advantages</a:t>
            </a:r>
          </a:p>
          <a:p>
            <a:pPr indent="-406400" lvl="1" marL="914400" rtl="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In Windows since 95</a:t>
            </a:r>
          </a:p>
          <a:p>
            <a:pPr indent="-406400" lvl="1" marL="914400" rtl="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Very common</a:t>
            </a:r>
          </a:p>
          <a:p>
            <a:pPr indent="-406400" lvl="1" marL="91440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Multi-platform -- iOS, OS X, Android, BSD..</a:t>
            </a:r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L2TP vs PPTP vs OpenVPN: PPTP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457200" y="994200"/>
            <a:ext cx="8229600" cy="389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100"/>
              <a:t>Disadvantages</a:t>
            </a: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100"/>
              <a:t>Very old</a:t>
            </a: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urier New"/>
              <a:buChar char="o"/>
            </a:pPr>
            <a:r>
              <a:rPr b="1" lang="en" sz="2100">
                <a:solidFill>
                  <a:srgbClr val="FF0000"/>
                </a:solidFill>
              </a:rPr>
              <a:t>Multiple attack vectors</a:t>
            </a: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100"/>
              <a:t>CHAPv1 and 2 can be </a:t>
            </a:r>
            <a:r>
              <a:rPr b="1" lang="en" sz="2100"/>
              <a:t>easily</a:t>
            </a:r>
            <a:r>
              <a:rPr lang="en" sz="2100"/>
              <a:t> brute-forced</a:t>
            </a:r>
          </a:p>
          <a:p>
            <a: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100"/>
              <a:t>Online in less than 24 hours</a:t>
            </a:r>
          </a:p>
          <a:p>
            <a: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100"/>
              <a:t>Only standards supported by Windows</a:t>
            </a:r>
          </a:p>
          <a:p>
            <a: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100"/>
              <a:t>NSA scares</a:t>
            </a: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100"/>
              <a:t>MPPE (Microsoft P2P Encryption) uses RC4 which leaves data vulnerable in transit</a:t>
            </a:r>
          </a:p>
          <a:p>
            <a: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100"/>
              <a:t>Bit-flipping</a:t>
            </a: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100"/>
              <a:t>EAP-TLS is secure, but not really viable</a:t>
            </a: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100"/>
              <a:t>Carry only PPP packets</a:t>
            </a:r>
          </a:p>
        </p:txBody>
      </p:sp>
      <p:sp>
        <p:nvSpPr>
          <p:cNvPr id="373" name="Shape 373"/>
          <p:cNvSpPr txBox="1"/>
          <p:nvPr>
            <p:ph type="title"/>
          </p:nvPr>
        </p:nvSpPr>
        <p:spPr>
          <a:xfrm>
            <a:off x="457200" y="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L2TP vs PPTP vs OpenVPN: PPTP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L</a:t>
            </a:r>
            <a:r>
              <a:rPr lang="en" sz="2000"/>
              <a:t>ayer </a:t>
            </a:r>
            <a:r>
              <a:rPr b="1" lang="en" sz="2000"/>
              <a:t>2 T</a:t>
            </a:r>
            <a:r>
              <a:rPr lang="en" sz="2000"/>
              <a:t>unnel </a:t>
            </a:r>
            <a:r>
              <a:rPr b="1" lang="en" sz="2000"/>
              <a:t>P</a:t>
            </a:r>
            <a:r>
              <a:rPr lang="en" sz="2000"/>
              <a:t>rotocol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Widely used VPN standard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2000"/>
              <a:t>No encryption/authentication</a:t>
            </a:r>
            <a:r>
              <a:rPr lang="en" sz="2000"/>
              <a:t> </a:t>
            </a:r>
            <a:r>
              <a:rPr b="1" lang="en" sz="2000"/>
              <a:t>by default!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But </a:t>
            </a:r>
            <a:r>
              <a:rPr lang="en" sz="2000">
                <a:solidFill>
                  <a:srgbClr val="00FF00"/>
                </a:solidFill>
              </a:rPr>
              <a:t>can supplement</a:t>
            </a:r>
            <a:r>
              <a:rPr lang="en" sz="2000"/>
              <a:t> w/ IPsec → slower than PPTP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Orig. from Cisco’s L2F, PPTP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Better security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Better encapsulation</a:t>
            </a: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Carry other types of packets, not just PPP</a:t>
            </a: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000"/>
              <a:t>Control -- has reliability</a:t>
            </a: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000"/>
              <a:t>Data -- no reliability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Manageable through WFAS → Group Policy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Can get stuck behind firewalls</a:t>
            </a:r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L2TP vs PPTP vs OpenVPN: L2TP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 In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200" y="0"/>
            <a:ext cx="4924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500"/>
              <a:t>L2TP + IPsec</a:t>
            </a: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500"/>
              <a:t>L2TP provides </a:t>
            </a:r>
            <a:r>
              <a:rPr i="1" lang="en" sz="2500"/>
              <a:t>tunnel</a:t>
            </a:r>
            <a:r>
              <a:rPr lang="en" sz="2500"/>
              <a:t>, IPsec </a:t>
            </a:r>
            <a:r>
              <a:rPr i="1" lang="en" sz="2500"/>
              <a:t>secure channel</a:t>
            </a: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500"/>
              <a:t>RFC 3193</a:t>
            </a: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500"/>
              <a:t>Negotiation of IPsec Security Association through Internet Key Exchange</a:t>
            </a: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500"/>
              <a:t>UDP 500, 1701</a:t>
            </a: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500"/>
              <a:t>Private Shared Key, public key, X.509 certs…</a:t>
            </a: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500"/>
              <a:t>Encapsulating Security Payload</a:t>
            </a: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500"/>
              <a:t>Alternatives: OpenVPN (really good), SSTP for Windows (supports AES → fast, reliable)</a:t>
            </a:r>
          </a:p>
        </p:txBody>
      </p:sp>
      <p:sp>
        <p:nvSpPr>
          <p:cNvPr id="385" name="Shape 38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L2TP + IPsec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457200" y="1244250"/>
            <a:ext cx="8229600" cy="370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Newer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Extensible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Plug-in support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Cross-platform, even on routers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Open-source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Custom security protocol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SSLv3/TLSv1 for key exchange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Not IPsec-compatible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NAT + firewall-safe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Multiple authentication schemes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PSK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Public key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Password-based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TCP + UDP</a:t>
            </a:r>
          </a:p>
        </p:txBody>
      </p:sp>
      <p:sp>
        <p:nvSpPr>
          <p:cNvPr id="391" name="Shape 391"/>
          <p:cNvSpPr txBox="1"/>
          <p:nvPr>
            <p:ph type="title"/>
          </p:nvPr>
        </p:nvSpPr>
        <p:spPr>
          <a:xfrm>
            <a:off x="457200" y="32455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L2TP vs PPTP vs OpenVPN: OpenVPN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Creating a new NAT Rule under Firewall - NAT and dennying connection from IPs that are on the Ubuntu range, can stop all connections from Ubuntu Machines. Or for if you select destination instead of source</a:t>
            </a:r>
          </a:p>
        </p:txBody>
      </p:sp>
      <p:sp>
        <p:nvSpPr>
          <p:cNvPr id="397" name="Shape 39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Create NAT rules for Ubuntu Machines</a:t>
            </a:r>
          </a:p>
        </p:txBody>
      </p:sp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912" y="3941100"/>
            <a:ext cx="43338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System&gt;User Manager&gt;Users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Users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56077" l="10552" r="42736" t="8558"/>
          <a:stretch/>
        </p:blipFill>
        <p:spPr>
          <a:xfrm>
            <a:off x="457200" y="2149925"/>
            <a:ext cx="4271474" cy="181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950" y="1911487"/>
            <a:ext cx="3370324" cy="28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System&gt;User Manager&gt;Groups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25" y="1968150"/>
            <a:ext cx="75152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1600" y="1968150"/>
            <a:ext cx="4592399" cy="261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System&gt;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User Manager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Users and Groups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27149" l="0" r="0" t="3732"/>
          <a:stretch/>
        </p:blipFill>
        <p:spPr>
          <a:xfrm>
            <a:off x="3946450" y="974050"/>
            <a:ext cx="5197550" cy="390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Under System&gt;Advanced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Access Port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25" y="2216350"/>
            <a:ext cx="76581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