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54.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53.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5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58.xml"/>
  <Override ContentType="application/vnd.openxmlformats-officedocument.presentationml.notesSlide+xml" PartName="/ppt/notesSlides/notesSlide52.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55.xml"/>
  <Override ContentType="application/vnd.openxmlformats-officedocument.presentationml.notesSlide+xml" PartName="/ppt/notesSlides/notesSlide44.xml"/>
  <Override ContentType="application/vnd.openxmlformats-officedocument.presentationml.notesSlide+xml" PartName="/ppt/notesSlides/notesSlide57.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56.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5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52.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54.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51.xml"/>
  <Override ContentType="application/vnd.openxmlformats-officedocument.presentationml.slide+xml" PartName="/ppt/slides/slide57.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5.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0" Type="http://schemas.openxmlformats.org/officeDocument/2006/relationships/slide" Target="slides/slide25.xml"/><Relationship Id="rId31" Type="http://schemas.openxmlformats.org/officeDocument/2006/relationships/slide" Target="slides/slide2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2" Type="http://schemas.openxmlformats.org/officeDocument/2006/relationships/presProps" Target="presProps.xml"/><Relationship Id="rId1" Type="http://schemas.openxmlformats.org/officeDocument/2006/relationships/theme" Target="theme/theme2.xml"/><Relationship Id="rId40" Type="http://schemas.openxmlformats.org/officeDocument/2006/relationships/slide" Target="slides/slide35.xml"/><Relationship Id="rId4" Type="http://schemas.openxmlformats.org/officeDocument/2006/relationships/slideMaster" Target="slideMasters/slideMaster1.xml"/><Relationship Id="rId41" Type="http://schemas.openxmlformats.org/officeDocument/2006/relationships/slide" Target="slides/slide36.xml"/><Relationship Id="rId3" Type="http://schemas.openxmlformats.org/officeDocument/2006/relationships/tableStyles" Target="tableStyles.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58" Type="http://schemas.openxmlformats.org/officeDocument/2006/relationships/slide" Target="slides/slide53.xml"/><Relationship Id="rId59" Type="http://schemas.openxmlformats.org/officeDocument/2006/relationships/slide" Target="slides/slide54.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1" Type="http://schemas.openxmlformats.org/officeDocument/2006/relationships/slide" Target="slides/slide16.xml"/><Relationship Id="rId22" Type="http://schemas.openxmlformats.org/officeDocument/2006/relationships/slide" Target="slides/slide17.xml"/><Relationship Id="rId60" Type="http://schemas.openxmlformats.org/officeDocument/2006/relationships/slide" Target="slides/slide55.xml"/><Relationship Id="rId23" Type="http://schemas.openxmlformats.org/officeDocument/2006/relationships/slide" Target="slides/slide18.xml"/><Relationship Id="rId24" Type="http://schemas.openxmlformats.org/officeDocument/2006/relationships/slide" Target="slides/slide19.xml"/><Relationship Id="rId20" Type="http://schemas.openxmlformats.org/officeDocument/2006/relationships/slide" Target="slides/slide15.xml"/><Relationship Id="rId62" Type="http://schemas.openxmlformats.org/officeDocument/2006/relationships/slide" Target="slides/slide57.xml"/><Relationship Id="rId61" Type="http://schemas.openxmlformats.org/officeDocument/2006/relationships/slide" Target="slides/slide56.xml"/><Relationship Id="rId63"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6" name="Shape 4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1" name="Shape 5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9" name="Shape 5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5" name="Shape 5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3" name="Shape 5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2" name="Shape 5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9.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blipFill>
          <a:blip r:embed="rId2">
            <a:alphaModFix/>
          </a:blip>
          <a:stretch>
            <a:fillRect/>
          </a:stretch>
        </a:blipFill>
      </p:bgPr>
    </p:bg>
    <p:spTree>
      <p:nvGrpSpPr>
        <p:cNvPr id="7" name="Shape 7"/>
        <p:cNvGrpSpPr/>
        <p:nvPr/>
      </p:nvGrpSpPr>
      <p:grpSpPr>
        <a:xfrm>
          <a:off x="0" y="0"/>
          <a:ext cx="0" cy="0"/>
          <a:chOff x="0" y="0"/>
          <a:chExt cx="0" cy="0"/>
        </a:xfrm>
      </p:grpSpPr>
      <p:sp>
        <p:nvSpPr>
          <p:cNvPr id="8" name="Shape 8"/>
          <p:cNvSpPr txBox="1"/>
          <p:nvPr>
            <p:ph type="ctrTitle"/>
          </p:nvPr>
        </p:nvSpPr>
        <p:spPr>
          <a:xfrm>
            <a:off x="685800" y="2391862"/>
            <a:ext cx="4126799" cy="1159799"/>
          </a:xfrm>
          <a:prstGeom prst="rect">
            <a:avLst/>
          </a:prstGeom>
        </p:spPr>
        <p:txBody>
          <a:bodyPr anchorCtr="0" anchor="b" bIns="91425" lIns="91425" rIns="91425" tIns="91425"/>
          <a:lstStyle>
            <a:lvl1pPr>
              <a:spcBef>
                <a:spcPts val="0"/>
              </a:spcBef>
              <a:buClr>
                <a:srgbClr val="FFFFFF"/>
              </a:buClr>
              <a:buSzPct val="100000"/>
              <a:buFont typeface="Playfair Display"/>
              <a:defRPr b="1" sz="4800">
                <a:solidFill>
                  <a:srgbClr val="FFFFFF"/>
                </a:solidFill>
                <a:latin typeface="Playfair Display"/>
                <a:ea typeface="Playfair Display"/>
                <a:cs typeface="Playfair Display"/>
                <a:sym typeface="Playfair Display"/>
              </a:defRPr>
            </a:lvl1pPr>
            <a:lvl2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p:txBody>
      </p:sp>
      <p:sp>
        <p:nvSpPr>
          <p:cNvPr id="9" name="Shape 9"/>
          <p:cNvSpPr/>
          <p:nvPr/>
        </p:nvSpPr>
        <p:spPr>
          <a:xfrm>
            <a:off x="25" y="3912618"/>
            <a:ext cx="9144000" cy="1230899"/>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bg>
      <p:bgPr>
        <a:solidFill>
          <a:srgbClr val="FFD900"/>
        </a:solidFill>
      </p:bgPr>
    </p:bg>
    <p:spTree>
      <p:nvGrpSpPr>
        <p:cNvPr id="46" name="Shape 46"/>
        <p:cNvGrpSpPr/>
        <p:nvPr/>
      </p:nvGrpSpPr>
      <p:grpSpPr>
        <a:xfrm>
          <a:off x="0" y="0"/>
          <a:ext cx="0" cy="0"/>
          <a:chOff x="0" y="0"/>
          <a:chExt cx="0" cy="0"/>
        </a:xfrm>
      </p:grpSpPr>
      <p:cxnSp>
        <p:nvCxnSpPr>
          <p:cNvPr id="47" name="Shape 47"/>
          <p:cNvCxnSpPr/>
          <p:nvPr/>
        </p:nvCxnSpPr>
        <p:spPr>
          <a:xfrm>
            <a:off x="734700" y="4732556"/>
            <a:ext cx="7674599" cy="0"/>
          </a:xfrm>
          <a:prstGeom prst="straightConnector1">
            <a:avLst/>
          </a:prstGeom>
          <a:noFill/>
          <a:ln cap="flat" cmpd="sng" w="19050">
            <a:solidFill>
              <a:srgbClr val="434343"/>
            </a:solidFill>
            <a:prstDash val="solid"/>
            <a:round/>
            <a:headEnd len="lg" w="lg" type="none"/>
            <a:tailEnd len="lg" w="lg" type="none"/>
          </a:ln>
        </p:spPr>
      </p:cxnSp>
      <p:cxnSp>
        <p:nvCxnSpPr>
          <p:cNvPr id="48" name="Shape 48"/>
          <p:cNvCxnSpPr/>
          <p:nvPr/>
        </p:nvCxnSpPr>
        <p:spPr>
          <a:xfrm>
            <a:off x="734700" y="410943"/>
            <a:ext cx="7674599" cy="0"/>
          </a:xfrm>
          <a:prstGeom prst="straightConnector1">
            <a:avLst/>
          </a:prstGeom>
          <a:noFill/>
          <a:ln cap="flat" cmpd="sng" w="19050">
            <a:solidFill>
              <a:srgbClr val="434343"/>
            </a:solidFill>
            <a:prstDash val="solid"/>
            <a:round/>
            <a:headEnd len="lg" w="lg" type="none"/>
            <a:tailEnd len="lg" w="lg"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ircle">
    <p:bg>
      <p:bgPr>
        <a:solidFill>
          <a:srgbClr val="FFD900"/>
        </a:solidFill>
      </p:bgPr>
    </p:bg>
    <p:spTree>
      <p:nvGrpSpPr>
        <p:cNvPr id="49"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b="0" l="0" r="24998" t="0"/>
          <a:stretch/>
        </p:blipFill>
        <p:spPr>
          <a:xfrm>
            <a:off x="1523550" y="285412"/>
            <a:ext cx="4572599" cy="4572599"/>
          </a:xfrm>
          <a:prstGeom prst="ellipse">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51" name="Shape 51"/>
        <p:cNvGrpSpPr/>
        <p:nvPr/>
      </p:nvGrpSpPr>
      <p:grpSpPr>
        <a:xfrm>
          <a:off x="0" y="0"/>
          <a:ext cx="0" cy="0"/>
          <a:chOff x="0" y="0"/>
          <a:chExt cx="0" cy="0"/>
        </a:xfrm>
      </p:grpSpPr>
      <p:sp>
        <p:nvSpPr>
          <p:cNvPr id="52" name="Shape 52"/>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53" name="Shape 53"/>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54" name="Shape 54"/>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55" name="Shape 55"/>
        <p:cNvGrpSpPr/>
        <p:nvPr/>
      </p:nvGrpSpPr>
      <p:grpSpPr>
        <a:xfrm>
          <a:off x="0" y="0"/>
          <a:ext cx="0" cy="0"/>
          <a:chOff x="0" y="0"/>
          <a:chExt cx="0" cy="0"/>
        </a:xfrm>
      </p:grpSpPr>
      <p:sp>
        <p:nvSpPr>
          <p:cNvPr id="56" name="Shape 56"/>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57" name="Shape 57"/>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58" name="Shape 5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4">
    <p:spTree>
      <p:nvGrpSpPr>
        <p:cNvPr id="59" name="Shape 59"/>
        <p:cNvGrpSpPr/>
        <p:nvPr/>
      </p:nvGrpSpPr>
      <p:grpSpPr>
        <a:xfrm>
          <a:off x="0" y="0"/>
          <a:ext cx="0" cy="0"/>
          <a:chOff x="0" y="0"/>
          <a:chExt cx="0" cy="0"/>
        </a:xfrm>
      </p:grpSpPr>
      <p:sp>
        <p:nvSpPr>
          <p:cNvPr id="60" name="Shape 60"/>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61" name="Shape 61"/>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62" name="Shape 62"/>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5">
    <p:spTree>
      <p:nvGrpSpPr>
        <p:cNvPr id="63" name="Shape 63"/>
        <p:cNvGrpSpPr/>
        <p:nvPr/>
      </p:nvGrpSpPr>
      <p:grpSpPr>
        <a:xfrm>
          <a:off x="0" y="0"/>
          <a:ext cx="0" cy="0"/>
          <a:chOff x="0" y="0"/>
          <a:chExt cx="0" cy="0"/>
        </a:xfrm>
      </p:grpSpPr>
      <p:sp>
        <p:nvSpPr>
          <p:cNvPr id="64" name="Shape 64"/>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65" name="Shape 65"/>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66" name="Shape 66"/>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0" name="Shape 10"/>
        <p:cNvGrpSpPr/>
        <p:nvPr/>
      </p:nvGrpSpPr>
      <p:grpSpPr>
        <a:xfrm>
          <a:off x="0" y="0"/>
          <a:ext cx="0" cy="0"/>
          <a:chOff x="0" y="0"/>
          <a:chExt cx="0" cy="0"/>
        </a:xfrm>
      </p:grpSpPr>
      <p:sp>
        <p:nvSpPr>
          <p:cNvPr id="11" name="Shape 11"/>
          <p:cNvSpPr txBox="1"/>
          <p:nvPr>
            <p:ph idx="1" type="subTitle"/>
          </p:nvPr>
        </p:nvSpPr>
        <p:spPr>
          <a:xfrm>
            <a:off x="685800" y="3811612"/>
            <a:ext cx="4126799" cy="784799"/>
          </a:xfrm>
          <a:prstGeom prst="rect">
            <a:avLst/>
          </a:prstGeom>
        </p:spPr>
        <p:txBody>
          <a:bodyPr anchorCtr="0" anchor="t" bIns="91425" lIns="91425" rIns="91425" tIns="91425"/>
          <a:lstStyle>
            <a:lvl1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1pPr>
            <a:lvl2pPr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4pPr>
            <a:lvl5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5pPr>
            <a:lvl6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6pPr>
            <a:lvl7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7pPr>
            <a:lvl8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8pPr>
            <a:lvl9pPr rtl="0">
              <a:spcBef>
                <a:spcPts val="0"/>
              </a:spcBef>
              <a:buClr>
                <a:srgbClr val="FFD900"/>
              </a:buClr>
              <a:buSzPct val="100000"/>
              <a:buFont typeface="Playfair Display"/>
              <a:buNone/>
              <a:defRPr i="1" sz="2400">
                <a:solidFill>
                  <a:srgbClr val="FFD900"/>
                </a:solidFill>
                <a:latin typeface="Playfair Display"/>
                <a:ea typeface="Playfair Display"/>
                <a:cs typeface="Playfair Display"/>
                <a:sym typeface="Playfair Display"/>
              </a:defRPr>
            </a:lvl9pPr>
          </a:lstStyle>
          <a:p/>
        </p:txBody>
      </p:sp>
      <p:sp>
        <p:nvSpPr>
          <p:cNvPr id="12" name="Shape 12"/>
          <p:cNvSpPr txBox="1"/>
          <p:nvPr>
            <p:ph type="ctrTitle"/>
          </p:nvPr>
        </p:nvSpPr>
        <p:spPr>
          <a:xfrm>
            <a:off x="685800" y="2334712"/>
            <a:ext cx="4126799" cy="1159799"/>
          </a:xfrm>
          <a:prstGeom prst="rect">
            <a:avLst/>
          </a:prstGeom>
        </p:spPr>
        <p:txBody>
          <a:bodyPr anchorCtr="0" anchor="b" bIns="91425" lIns="91425" rIns="91425" tIns="91425"/>
          <a:lstStyle>
            <a:lvl1pPr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p:txBody>
      </p:sp>
      <p:cxnSp>
        <p:nvCxnSpPr>
          <p:cNvPr id="13" name="Shape 13"/>
          <p:cNvCxnSpPr/>
          <p:nvPr/>
        </p:nvCxnSpPr>
        <p:spPr>
          <a:xfrm>
            <a:off x="806100" y="3623568"/>
            <a:ext cx="75318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4" name="Shape 14"/>
        <p:cNvGrpSpPr/>
        <p:nvPr/>
      </p:nvGrpSpPr>
      <p:grpSpPr>
        <a:xfrm>
          <a:off x="0" y="0"/>
          <a:ext cx="0" cy="0"/>
          <a:chOff x="0" y="0"/>
          <a:chExt cx="0" cy="0"/>
        </a:xfrm>
      </p:grpSpPr>
      <p:sp>
        <p:nvSpPr>
          <p:cNvPr id="15" name="Shape 15"/>
          <p:cNvSpPr txBox="1"/>
          <p:nvPr>
            <p:ph idx="1" type="body"/>
          </p:nvPr>
        </p:nvSpPr>
        <p:spPr>
          <a:xfrm>
            <a:off x="1261500" y="2161800"/>
            <a:ext cx="6621000" cy="819899"/>
          </a:xfrm>
          <a:prstGeom prst="rect">
            <a:avLst/>
          </a:prstGeom>
        </p:spPr>
        <p:txBody>
          <a:bodyPr anchorCtr="0" anchor="ctr" bIns="91425" lIns="91425" rIns="91425" tIns="91425"/>
          <a:lstStyle>
            <a:lvl1pPr rtl="0" algn="ctr">
              <a:spcBef>
                <a:spcPts val="0"/>
              </a:spcBef>
              <a:buFont typeface="Playfair Display"/>
              <a:defRPr i="1">
                <a:latin typeface="Playfair Display"/>
                <a:ea typeface="Playfair Display"/>
                <a:cs typeface="Playfair Display"/>
                <a:sym typeface="Playfair Display"/>
              </a:defRPr>
            </a:lvl1pPr>
            <a:lvl2pPr rtl="0" algn="ctr">
              <a:spcBef>
                <a:spcPts val="0"/>
              </a:spcBef>
              <a:buFont typeface="Playfair Display"/>
              <a:defRPr i="1">
                <a:latin typeface="Playfair Display"/>
                <a:ea typeface="Playfair Display"/>
                <a:cs typeface="Playfair Display"/>
                <a:sym typeface="Playfair Display"/>
              </a:defRPr>
            </a:lvl2pPr>
            <a:lvl3pPr rtl="0" algn="ctr">
              <a:spcBef>
                <a:spcPts val="0"/>
              </a:spcBef>
              <a:buFont typeface="Playfair Display"/>
              <a:defRPr i="1">
                <a:latin typeface="Playfair Display"/>
                <a:ea typeface="Playfair Display"/>
                <a:cs typeface="Playfair Display"/>
                <a:sym typeface="Playfair Display"/>
              </a:defRPr>
            </a:lvl3pPr>
            <a:lvl4pPr rtl="0" algn="ctr">
              <a:spcBef>
                <a:spcPts val="0"/>
              </a:spcBef>
              <a:buFont typeface="Playfair Display"/>
              <a:defRPr i="1">
                <a:latin typeface="Playfair Display"/>
                <a:ea typeface="Playfair Display"/>
                <a:cs typeface="Playfair Display"/>
                <a:sym typeface="Playfair Display"/>
              </a:defRPr>
            </a:lvl4pPr>
            <a:lvl5pPr rtl="0" algn="ctr">
              <a:spcBef>
                <a:spcPts val="0"/>
              </a:spcBef>
              <a:buFont typeface="Playfair Display"/>
              <a:defRPr i="1">
                <a:latin typeface="Playfair Display"/>
                <a:ea typeface="Playfair Display"/>
                <a:cs typeface="Playfair Display"/>
                <a:sym typeface="Playfair Display"/>
              </a:defRPr>
            </a:lvl5pPr>
            <a:lvl6pPr rtl="0" algn="ctr">
              <a:spcBef>
                <a:spcPts val="0"/>
              </a:spcBef>
              <a:buFont typeface="Playfair Display"/>
              <a:defRPr i="1">
                <a:latin typeface="Playfair Display"/>
                <a:ea typeface="Playfair Display"/>
                <a:cs typeface="Playfair Display"/>
                <a:sym typeface="Playfair Display"/>
              </a:defRPr>
            </a:lvl6pPr>
            <a:lvl7pPr rtl="0" algn="ctr">
              <a:spcBef>
                <a:spcPts val="0"/>
              </a:spcBef>
              <a:buFont typeface="Playfair Display"/>
              <a:defRPr i="1">
                <a:latin typeface="Playfair Display"/>
                <a:ea typeface="Playfair Display"/>
                <a:cs typeface="Playfair Display"/>
                <a:sym typeface="Playfair Display"/>
              </a:defRPr>
            </a:lvl7pPr>
            <a:lvl8pPr rtl="0" algn="ctr">
              <a:spcBef>
                <a:spcPts val="0"/>
              </a:spcBef>
              <a:buFont typeface="Playfair Display"/>
              <a:defRPr i="1">
                <a:latin typeface="Playfair Display"/>
                <a:ea typeface="Playfair Display"/>
                <a:cs typeface="Playfair Display"/>
                <a:sym typeface="Playfair Display"/>
              </a:defRPr>
            </a:lvl8pPr>
            <a:lvl9pPr algn="ctr">
              <a:spcBef>
                <a:spcPts val="0"/>
              </a:spcBef>
              <a:buFont typeface="Playfair Display"/>
              <a:defRPr i="1">
                <a:latin typeface="Playfair Display"/>
                <a:ea typeface="Playfair Display"/>
                <a:cs typeface="Playfair Display"/>
                <a:sym typeface="Playfair Display"/>
              </a:defRPr>
            </a:lvl9pPr>
          </a:lstStyle>
          <a:p/>
        </p:txBody>
      </p:sp>
      <p:sp>
        <p:nvSpPr>
          <p:cNvPr id="16" name="Shape 16"/>
          <p:cNvSpPr txBox="1"/>
          <p:nvPr/>
        </p:nvSpPr>
        <p:spPr>
          <a:xfrm>
            <a:off x="3593400" y="759350"/>
            <a:ext cx="1957200" cy="652199"/>
          </a:xfrm>
          <a:prstGeom prst="rect">
            <a:avLst/>
          </a:prstGeom>
          <a:noFill/>
          <a:ln>
            <a:noFill/>
          </a:ln>
        </p:spPr>
        <p:txBody>
          <a:bodyPr anchorCtr="0" anchor="t" bIns="91425" lIns="91425" rIns="91425" tIns="91425">
            <a:noAutofit/>
          </a:bodyPr>
          <a:lstStyle/>
          <a:p>
            <a:pPr algn="ctr">
              <a:spcBef>
                <a:spcPts val="0"/>
              </a:spcBef>
              <a:buNone/>
            </a:pPr>
            <a:r>
              <a:rPr lang="en" sz="9600">
                <a:solidFill>
                  <a:srgbClr val="FFD900"/>
                </a:solidFill>
                <a:latin typeface="Playfair Display"/>
                <a:ea typeface="Playfair Display"/>
                <a:cs typeface="Playfair Display"/>
                <a:sym typeface="Playfair Display"/>
              </a:rPr>
              <a:t>“</a:t>
            </a:r>
          </a:p>
        </p:txBody>
      </p:sp>
      <p:cxnSp>
        <p:nvCxnSpPr>
          <p:cNvPr id="17" name="Shape 17"/>
          <p:cNvCxnSpPr/>
          <p:nvPr/>
        </p:nvCxnSpPr>
        <p:spPr>
          <a:xfrm>
            <a:off x="3028650" y="4155549"/>
            <a:ext cx="30867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18" name="Shape 18"/>
        <p:cNvGrpSpPr/>
        <p:nvPr/>
      </p:nvGrpSpPr>
      <p:grpSpPr>
        <a:xfrm>
          <a:off x="0" y="0"/>
          <a:ext cx="0" cy="0"/>
          <a:chOff x="0" y="0"/>
          <a:chExt cx="0" cy="0"/>
        </a:xfrm>
      </p:grpSpPr>
      <p:sp>
        <p:nvSpPr>
          <p:cNvPr id="19" name="Shape 19"/>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457200" y="0"/>
            <a:ext cx="8229600" cy="971700"/>
          </a:xfrm>
          <a:prstGeom prst="rect">
            <a:avLst/>
          </a:prstGeom>
        </p:spPr>
        <p:txBody>
          <a:bodyPr anchorCtr="0" anchor="ctr" bIns="91425" lIns="91425" rIns="91425" tIns="91425"/>
          <a:lstStyle>
            <a:lvl1pPr algn="ctr">
              <a:spcBef>
                <a:spcPts val="0"/>
              </a:spcBef>
              <a:buClr>
                <a:srgbClr val="F3F3F3"/>
              </a:buClr>
              <a:buSzPct val="100000"/>
              <a:defRPr b="0" sz="2400">
                <a:solidFill>
                  <a:srgbClr val="F3F3F3"/>
                </a:solidFill>
              </a:defRPr>
            </a:lvl1pPr>
            <a:lvl2pPr algn="ctr">
              <a:spcBef>
                <a:spcPts val="0"/>
              </a:spcBef>
              <a:buClr>
                <a:srgbClr val="999999"/>
              </a:buClr>
              <a:buSzPct val="100000"/>
              <a:defRPr b="0" sz="2400">
                <a:solidFill>
                  <a:srgbClr val="999999"/>
                </a:solidFill>
              </a:defRPr>
            </a:lvl2pPr>
            <a:lvl3pPr algn="ctr">
              <a:spcBef>
                <a:spcPts val="0"/>
              </a:spcBef>
              <a:buClr>
                <a:srgbClr val="999999"/>
              </a:buClr>
              <a:buSzPct val="100000"/>
              <a:defRPr b="0" sz="2400">
                <a:solidFill>
                  <a:srgbClr val="999999"/>
                </a:solidFill>
              </a:defRPr>
            </a:lvl3pPr>
            <a:lvl4pPr algn="ctr">
              <a:spcBef>
                <a:spcPts val="0"/>
              </a:spcBef>
              <a:buClr>
                <a:srgbClr val="999999"/>
              </a:buClr>
              <a:buSzPct val="100000"/>
              <a:defRPr b="0" sz="2400">
                <a:solidFill>
                  <a:srgbClr val="999999"/>
                </a:solidFill>
              </a:defRPr>
            </a:lvl4pPr>
            <a:lvl5pPr algn="ctr">
              <a:spcBef>
                <a:spcPts val="0"/>
              </a:spcBef>
              <a:buClr>
                <a:srgbClr val="999999"/>
              </a:buClr>
              <a:buSzPct val="100000"/>
              <a:defRPr b="0" sz="2400">
                <a:solidFill>
                  <a:srgbClr val="999999"/>
                </a:solidFill>
              </a:defRPr>
            </a:lvl5pPr>
            <a:lvl6pPr algn="ctr">
              <a:spcBef>
                <a:spcPts val="0"/>
              </a:spcBef>
              <a:buClr>
                <a:srgbClr val="999999"/>
              </a:buClr>
              <a:buSzPct val="100000"/>
              <a:defRPr b="0" sz="2400">
                <a:solidFill>
                  <a:srgbClr val="999999"/>
                </a:solidFill>
              </a:defRPr>
            </a:lvl6pPr>
            <a:lvl7pPr algn="ctr">
              <a:spcBef>
                <a:spcPts val="0"/>
              </a:spcBef>
              <a:buClr>
                <a:srgbClr val="999999"/>
              </a:buClr>
              <a:buSzPct val="100000"/>
              <a:defRPr b="0" sz="2400">
                <a:solidFill>
                  <a:srgbClr val="999999"/>
                </a:solidFill>
              </a:defRPr>
            </a:lvl7pPr>
            <a:lvl8pPr algn="ctr">
              <a:spcBef>
                <a:spcPts val="0"/>
              </a:spcBef>
              <a:buClr>
                <a:srgbClr val="999999"/>
              </a:buClr>
              <a:buSzPct val="100000"/>
              <a:defRPr b="0" sz="2400">
                <a:solidFill>
                  <a:srgbClr val="999999"/>
                </a:solidFill>
              </a:defRPr>
            </a:lvl8pPr>
            <a:lvl9pPr algn="ctr">
              <a:spcBef>
                <a:spcPts val="0"/>
              </a:spcBef>
              <a:buClr>
                <a:srgbClr val="999999"/>
              </a:buClr>
              <a:buSzPct val="100000"/>
              <a:defRPr b="0" sz="2400">
                <a:solidFill>
                  <a:srgbClr val="999999"/>
                </a:solidFill>
              </a:defRPr>
            </a:lvl9pPr>
          </a:lstStyle>
          <a:p/>
        </p:txBody>
      </p:sp>
      <p:sp>
        <p:nvSpPr>
          <p:cNvPr id="21" name="Shape 21"/>
          <p:cNvSpPr txBox="1"/>
          <p:nvPr>
            <p:ph idx="1" type="body"/>
          </p:nvPr>
        </p:nvSpPr>
        <p:spPr>
          <a:xfrm>
            <a:off x="1005600" y="1200150"/>
            <a:ext cx="7132799" cy="3628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2" name="Shape 22"/>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3" name="Shape 23"/>
        <p:cNvGrpSpPr/>
        <p:nvPr/>
      </p:nvGrpSpPr>
      <p:grpSpPr>
        <a:xfrm>
          <a:off x="0" y="0"/>
          <a:ext cx="0" cy="0"/>
          <a:chOff x="0" y="0"/>
          <a:chExt cx="0" cy="0"/>
        </a:xfrm>
      </p:grpSpPr>
      <p:sp>
        <p:nvSpPr>
          <p:cNvPr id="24" name="Shape 24"/>
          <p:cNvSpPr txBox="1"/>
          <p:nvPr>
            <p:ph type="title"/>
          </p:nvPr>
        </p:nvSpPr>
        <p:spPr>
          <a:xfrm>
            <a:off x="457200" y="0"/>
            <a:ext cx="8229600" cy="971700"/>
          </a:xfrm>
          <a:prstGeom prst="rect">
            <a:avLst/>
          </a:prstGeom>
        </p:spPr>
        <p:txBody>
          <a:bodyPr anchorCtr="0" anchor="ctr" bIns="91425" lIns="91425" rIns="91425" tIns="91425"/>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
        <p:nvSpPr>
          <p:cNvPr id="25" name="Shape 25"/>
          <p:cNvSpPr txBox="1"/>
          <p:nvPr>
            <p:ph idx="1" type="body"/>
          </p:nvPr>
        </p:nvSpPr>
        <p:spPr>
          <a:xfrm>
            <a:off x="880025" y="1200150"/>
            <a:ext cx="3584100" cy="3580800"/>
          </a:xfrm>
          <a:prstGeom prst="rect">
            <a:avLst/>
          </a:prstGeom>
        </p:spPr>
        <p:txBody>
          <a:bodyPr anchorCtr="0" anchor="t" bIns="91425" lIns="91425" rIns="91425" tIns="91425"/>
          <a:lstStyle>
            <a:lvl1pPr>
              <a:spcBef>
                <a:spcPts val="0"/>
              </a:spcBef>
              <a:buSzPct val="100000"/>
              <a:defRPr sz="2400"/>
            </a:lvl1pPr>
            <a:lvl2pPr>
              <a:spcBef>
                <a:spcPts val="0"/>
              </a:spcBef>
              <a:defRPr/>
            </a:lvl2pPr>
            <a:lvl3pPr>
              <a:spcBef>
                <a:spcPts val="0"/>
              </a:spcBef>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6" name="Shape 26"/>
          <p:cNvSpPr txBox="1"/>
          <p:nvPr>
            <p:ph idx="2" type="body"/>
          </p:nvPr>
        </p:nvSpPr>
        <p:spPr>
          <a:xfrm>
            <a:off x="4679874" y="1200150"/>
            <a:ext cx="3584100" cy="3580800"/>
          </a:xfrm>
          <a:prstGeom prst="rect">
            <a:avLst/>
          </a:prstGeom>
        </p:spPr>
        <p:txBody>
          <a:bodyPr anchorCtr="0" anchor="t" bIns="91425" lIns="91425" rIns="91425" tIns="91425"/>
          <a:lstStyle>
            <a:lvl1pPr>
              <a:spcBef>
                <a:spcPts val="0"/>
              </a:spcBef>
              <a:buSzPct val="100000"/>
              <a:defRPr sz="2400"/>
            </a:lvl1pPr>
            <a:lvl2pPr>
              <a:spcBef>
                <a:spcPts val="0"/>
              </a:spcBef>
              <a:defRPr/>
            </a:lvl2pPr>
            <a:lvl3pPr>
              <a:spcBef>
                <a:spcPts val="0"/>
              </a:spcBef>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cxnSp>
        <p:nvCxnSpPr>
          <p:cNvPr id="27" name="Shape 27"/>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
        <p:nvSpPr>
          <p:cNvPr id="28" name="Shape 28"/>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29" name="Shape 29"/>
        <p:cNvGrpSpPr/>
        <p:nvPr/>
      </p:nvGrpSpPr>
      <p:grpSpPr>
        <a:xfrm>
          <a:off x="0" y="0"/>
          <a:ext cx="0" cy="0"/>
          <a:chOff x="0" y="0"/>
          <a:chExt cx="0" cy="0"/>
        </a:xfrm>
      </p:grpSpPr>
      <p:sp>
        <p:nvSpPr>
          <p:cNvPr id="30" name="Shape 30"/>
          <p:cNvSpPr txBox="1"/>
          <p:nvPr>
            <p:ph type="title"/>
          </p:nvPr>
        </p:nvSpPr>
        <p:spPr>
          <a:xfrm>
            <a:off x="457200" y="0"/>
            <a:ext cx="8229600" cy="971700"/>
          </a:xfrm>
          <a:prstGeom prst="rect">
            <a:avLst/>
          </a:prstGeom>
        </p:spPr>
        <p:txBody>
          <a:bodyPr anchorCtr="0" anchor="ctr" bIns="91425" lIns="91425" rIns="91425" tIns="91425"/>
          <a:lstStyle>
            <a:lvl1pPr rtl="0" algn="ctr">
              <a:spcBef>
                <a:spcPts val="0"/>
              </a:spcBef>
              <a:buSzPct val="100000"/>
              <a:defRPr sz="2400"/>
            </a:lvl1pPr>
            <a:lvl2pPr rtl="0" algn="ctr">
              <a:spcBef>
                <a:spcPts val="0"/>
              </a:spcBef>
              <a:buSzPct val="100000"/>
              <a:defRPr sz="2400"/>
            </a:lvl2pPr>
            <a:lvl3pPr rtl="0" algn="ctr">
              <a:spcBef>
                <a:spcPts val="0"/>
              </a:spcBef>
              <a:buSzPct val="100000"/>
              <a:defRPr sz="2400"/>
            </a:lvl3pPr>
            <a:lvl4pPr rtl="0" algn="ctr">
              <a:spcBef>
                <a:spcPts val="0"/>
              </a:spcBef>
              <a:buSzPct val="100000"/>
              <a:defRPr sz="2400"/>
            </a:lvl4pPr>
            <a:lvl5pPr rtl="0" algn="ctr">
              <a:spcBef>
                <a:spcPts val="0"/>
              </a:spcBef>
              <a:buSzPct val="100000"/>
              <a:defRPr sz="2400"/>
            </a:lvl5pPr>
            <a:lvl6pPr rtl="0" algn="ctr">
              <a:spcBef>
                <a:spcPts val="0"/>
              </a:spcBef>
              <a:buSzPct val="100000"/>
              <a:defRPr sz="2400"/>
            </a:lvl6pPr>
            <a:lvl7pPr rtl="0" algn="ctr">
              <a:spcBef>
                <a:spcPts val="0"/>
              </a:spcBef>
              <a:buSzPct val="100000"/>
              <a:defRPr sz="2400"/>
            </a:lvl7pPr>
            <a:lvl8pPr rtl="0" algn="ctr">
              <a:spcBef>
                <a:spcPts val="0"/>
              </a:spcBef>
              <a:buSzPct val="100000"/>
              <a:defRPr sz="2400"/>
            </a:lvl8pPr>
            <a:lvl9pPr rtl="0" algn="ctr">
              <a:spcBef>
                <a:spcPts val="0"/>
              </a:spcBef>
              <a:buSzPct val="100000"/>
              <a:defRPr sz="2400"/>
            </a:lvl9pPr>
          </a:lstStyle>
          <a:p/>
        </p:txBody>
      </p:sp>
      <p:sp>
        <p:nvSpPr>
          <p:cNvPr id="31" name="Shape 31"/>
          <p:cNvSpPr txBox="1"/>
          <p:nvPr>
            <p:ph idx="1" type="body"/>
          </p:nvPr>
        </p:nvSpPr>
        <p:spPr>
          <a:xfrm>
            <a:off x="457200" y="1200150"/>
            <a:ext cx="2631900" cy="3386100"/>
          </a:xfrm>
          <a:prstGeom prst="rect">
            <a:avLst/>
          </a:prstGeom>
        </p:spPr>
        <p:txBody>
          <a:bodyPr anchorCtr="0" anchor="t" bIns="91425" lIns="91425" rIns="91425" tIns="91425"/>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2" type="body"/>
          </p:nvPr>
        </p:nvSpPr>
        <p:spPr>
          <a:xfrm>
            <a:off x="3223963" y="1200150"/>
            <a:ext cx="2631900" cy="3386100"/>
          </a:xfrm>
          <a:prstGeom prst="rect">
            <a:avLst/>
          </a:prstGeom>
        </p:spPr>
        <p:txBody>
          <a:bodyPr anchorCtr="0" anchor="t" bIns="91425" lIns="91425" rIns="91425" tIns="91425"/>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3" type="body"/>
          </p:nvPr>
        </p:nvSpPr>
        <p:spPr>
          <a:xfrm>
            <a:off x="5990727" y="1200150"/>
            <a:ext cx="2631900" cy="3386100"/>
          </a:xfrm>
          <a:prstGeom prst="rect">
            <a:avLst/>
          </a:prstGeom>
        </p:spPr>
        <p:txBody>
          <a:bodyPr anchorCtr="0" anchor="t" bIns="91425" lIns="91425" rIns="91425" tIns="91425"/>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34" name="Shape 34"/>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
        <p:nvSpPr>
          <p:cNvPr id="35" name="Shape 35"/>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457200" y="0"/>
            <a:ext cx="8229600" cy="971700"/>
          </a:xfrm>
          <a:prstGeom prst="rect">
            <a:avLst/>
          </a:prstGeom>
        </p:spPr>
        <p:txBody>
          <a:bodyPr anchorCtr="0" anchor="ctr" bIns="91425" lIns="91425" rIns="91425" tIns="91425"/>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cxnSp>
        <p:nvCxnSpPr>
          <p:cNvPr id="38" name="Shape 38"/>
          <p:cNvCxnSpPr/>
          <p:nvPr/>
        </p:nvCxnSpPr>
        <p:spPr>
          <a:xfrm>
            <a:off x="3028650" y="971555"/>
            <a:ext cx="3086700" cy="0"/>
          </a:xfrm>
          <a:prstGeom prst="straightConnector1">
            <a:avLst/>
          </a:prstGeom>
          <a:noFill/>
          <a:ln cap="flat" cmpd="sng" w="19050">
            <a:solidFill>
              <a:srgbClr val="FFD900"/>
            </a:solidFill>
            <a:prstDash val="solid"/>
            <a:round/>
            <a:headEnd len="lg" w="lg" type="none"/>
            <a:tailEnd len="lg" w="lg" type="none"/>
          </a:ln>
        </p:spPr>
      </p:cxnSp>
      <p:sp>
        <p:nvSpPr>
          <p:cNvPr id="39" name="Shape 39"/>
          <p:cNvSpPr/>
          <p:nvPr/>
        </p:nvSpPr>
        <p:spPr>
          <a:xfrm>
            <a:off x="25" y="4977000"/>
            <a:ext cx="9144000" cy="166500"/>
          </a:xfrm>
          <a:prstGeom prst="rect">
            <a:avLst/>
          </a:prstGeom>
          <a:solidFill>
            <a:srgbClr val="FFD9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457200" y="4406305"/>
            <a:ext cx="8229600" cy="737100"/>
          </a:xfrm>
          <a:prstGeom prst="rect">
            <a:avLst/>
          </a:prstGeom>
        </p:spPr>
        <p:txBody>
          <a:bodyPr anchorCtr="0" anchor="ctr" bIns="91425" lIns="91425" rIns="91425" tIns="91425"/>
          <a:lstStyle>
            <a:lvl1pPr algn="ctr">
              <a:spcBef>
                <a:spcPts val="360"/>
              </a:spcBef>
              <a:buSzPct val="100000"/>
              <a:buFont typeface="Playfair Display"/>
              <a:buNone/>
              <a:defRPr i="1" sz="1600">
                <a:latin typeface="Playfair Display"/>
                <a:ea typeface="Playfair Display"/>
                <a:cs typeface="Playfair Display"/>
                <a:sym typeface="Playfair Display"/>
              </a:defRPr>
            </a:lvl1pPr>
          </a:lstStyle>
          <a:p/>
        </p:txBody>
      </p:sp>
      <p:cxnSp>
        <p:nvCxnSpPr>
          <p:cNvPr id="42" name="Shape 42"/>
          <p:cNvCxnSpPr/>
          <p:nvPr/>
        </p:nvCxnSpPr>
        <p:spPr>
          <a:xfrm>
            <a:off x="3028650" y="4406311"/>
            <a:ext cx="3086700"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3" name="Shape 43"/>
        <p:cNvGrpSpPr/>
        <p:nvPr/>
      </p:nvGrpSpPr>
      <p:grpSpPr>
        <a:xfrm>
          <a:off x="0" y="0"/>
          <a:ext cx="0" cy="0"/>
          <a:chOff x="0" y="0"/>
          <a:chExt cx="0" cy="0"/>
        </a:xfrm>
      </p:grpSpPr>
      <p:cxnSp>
        <p:nvCxnSpPr>
          <p:cNvPr id="44" name="Shape 44"/>
          <p:cNvCxnSpPr/>
          <p:nvPr/>
        </p:nvCxnSpPr>
        <p:spPr>
          <a:xfrm>
            <a:off x="734700" y="4732556"/>
            <a:ext cx="7674599" cy="0"/>
          </a:xfrm>
          <a:prstGeom prst="straightConnector1">
            <a:avLst/>
          </a:prstGeom>
          <a:noFill/>
          <a:ln cap="flat" cmpd="sng" w="19050">
            <a:solidFill>
              <a:srgbClr val="FFD900"/>
            </a:solidFill>
            <a:prstDash val="solid"/>
            <a:round/>
            <a:headEnd len="lg" w="lg" type="none"/>
            <a:tailEnd len="lg" w="lg" type="none"/>
          </a:ln>
        </p:spPr>
      </p:cxnSp>
      <p:cxnSp>
        <p:nvCxnSpPr>
          <p:cNvPr id="45" name="Shape 45"/>
          <p:cNvCxnSpPr/>
          <p:nvPr/>
        </p:nvCxnSpPr>
        <p:spPr>
          <a:xfrm>
            <a:off x="734700" y="410943"/>
            <a:ext cx="7674599" cy="0"/>
          </a:xfrm>
          <a:prstGeom prst="straightConnector1">
            <a:avLst/>
          </a:prstGeom>
          <a:noFill/>
          <a:ln cap="flat" cmpd="sng" w="19050">
            <a:solidFill>
              <a:srgbClr val="FFD900"/>
            </a:solidFill>
            <a:prstDash val="solid"/>
            <a:round/>
            <a:headEnd len="lg" w="lg" type="none"/>
            <a:tailEnd len="lg" w="lg" type="none"/>
          </a:ln>
        </p:spPr>
      </p:cxnSp>
    </p:spTree>
  </p:cSld>
  <p:clrMapOvr>
    <a:masterClrMapping/>
  </p:clrMapOvr>
</p:sldLayout>
</file>

<file path=ppt/slideMasters/_rels/slideMaster1.xml.rels><?xml version="1.0" encoding="UTF-8" standalone="yes"?><Relationships xmlns="http://schemas.openxmlformats.org/package/2006/relationships"><Relationship Id="rId17" Type="http://schemas.openxmlformats.org/officeDocument/2006/relationships/theme" Target="../theme/theme1.xml"/><Relationship Id="rId16" Type="http://schemas.openxmlformats.org/officeDocument/2006/relationships/slideLayout" Target="../slideLayouts/slideLayout15.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 Type="http://schemas.openxmlformats.org/officeDocument/2006/relationships/image" Target="../media/image11.jp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2pPr>
            <a:lvl3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3pPr>
            <a:lvl4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4pPr>
            <a:lvl5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5pPr>
            <a:lvl6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6pPr>
            <a:lvl7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7pPr>
            <a:lvl8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8pPr>
            <a:lvl9pPr>
              <a:spcBef>
                <a:spcPts val="0"/>
              </a:spcBef>
              <a:buClr>
                <a:srgbClr val="FFFFFF"/>
              </a:buClr>
              <a:buSzPct val="100000"/>
              <a:buFont typeface="Playfair Display"/>
              <a:buNone/>
              <a:defRPr b="1" sz="3600">
                <a:solidFill>
                  <a:srgbClr val="FFFFFF"/>
                </a:solidFill>
                <a:latin typeface="Playfair Display"/>
                <a:ea typeface="Playfair Display"/>
                <a:cs typeface="Playfair Display"/>
                <a:sym typeface="Playfair Display"/>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7.png"/><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9.png"/><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0.png"/><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0.png"/><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42.png"/><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45.png"/><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 Id="rId3"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 Id="rId3"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 Id="rId3" Type="http://schemas.openxmlformats.org/officeDocument/2006/relationships/image" Target="../media/image0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 Id="rId3" Type="http://schemas.openxmlformats.org/officeDocument/2006/relationships/image" Target="../media/image5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 Id="rId3" Type="http://schemas.openxmlformats.org/officeDocument/2006/relationships/image" Target="../media/image4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5.png"/><Relationship Id="rId3"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61.png"/><Relationship Id="rId3"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 Id="rId3" Type="http://schemas.openxmlformats.org/officeDocument/2006/relationships/image" Target="../media/image5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 Id="rId3"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 Id="rId3" Type="http://schemas.openxmlformats.org/officeDocument/2006/relationships/image" Target="../media/image5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2.png"/><Relationship Id="rId3"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 Id="rId3" Type="http://schemas.openxmlformats.org/officeDocument/2006/relationships/image" Target="../media/image5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 Id="rId3"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 Id="rId3" Type="http://schemas.openxmlformats.org/officeDocument/2006/relationships/image" Target="../media/image0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 Id="rId3"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64.png"/><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 Id="rId3" Type="http://schemas.openxmlformats.org/officeDocument/2006/relationships/image" Target="../media/image7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 Id="rId3"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 Id="rId3" Type="http://schemas.openxmlformats.org/officeDocument/2006/relationships/image" Target="../media/image6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 Id="rId3" Type="http://schemas.openxmlformats.org/officeDocument/2006/relationships/image" Target="../media/image6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 Id="rId3" Type="http://schemas.openxmlformats.org/officeDocument/2006/relationships/image" Target="../media/image6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71.png"/><Relationship Id="rId3" Type="http://schemas.openxmlformats.org/officeDocument/2006/relationships/image" Target="../media/image6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685800" y="2391875"/>
            <a:ext cx="2142899" cy="1159799"/>
          </a:xfrm>
          <a:prstGeom prst="rect">
            <a:avLst/>
          </a:prstGeom>
        </p:spPr>
        <p:txBody>
          <a:bodyPr anchorCtr="0" anchor="b" bIns="91425" lIns="91425" rIns="91425" tIns="91425">
            <a:noAutofit/>
          </a:bodyPr>
          <a:lstStyle/>
          <a:p>
            <a:pPr lvl="0" rtl="0">
              <a:spcBef>
                <a:spcPts val="0"/>
              </a:spcBef>
              <a:buNone/>
            </a:pPr>
            <a:r>
              <a:rPr lang="en"/>
              <a:t>Linux</a:t>
            </a:r>
          </a:p>
        </p:txBody>
      </p:sp>
      <p:sp>
        <p:nvSpPr>
          <p:cNvPr id="69" name="Shape 69"/>
          <p:cNvSpPr txBox="1"/>
          <p:nvPr/>
        </p:nvSpPr>
        <p:spPr>
          <a:xfrm>
            <a:off x="5782625" y="2391875"/>
            <a:ext cx="1927499" cy="1159799"/>
          </a:xfrm>
          <a:prstGeom prst="rect">
            <a:avLst/>
          </a:prstGeom>
          <a:noFill/>
          <a:ln>
            <a:noFill/>
          </a:ln>
        </p:spPr>
        <p:txBody>
          <a:bodyPr anchorCtr="0" anchor="b" bIns="91425" lIns="91425" rIns="91425" tIns="91425">
            <a:noAutofit/>
          </a:bodyPr>
          <a:lstStyle/>
          <a:p>
            <a:pPr lvl="0" rtl="0">
              <a:spcBef>
                <a:spcPts val="0"/>
              </a:spcBef>
              <a:buNone/>
            </a:pPr>
            <a:r>
              <a:rPr b="1" lang="en" sz="3600">
                <a:solidFill>
                  <a:srgbClr val="CCCCCC"/>
                </a:solidFill>
                <a:latin typeface="Playfair Display"/>
                <a:ea typeface="Playfair Display"/>
                <a:cs typeface="Playfair Display"/>
                <a:sym typeface="Playfair Display"/>
              </a:rPr>
              <a:t>Team Pi</a:t>
            </a:r>
          </a:p>
        </p:txBody>
      </p:sp>
      <p:pic>
        <p:nvPicPr>
          <p:cNvPr id="70" name="Shape 70"/>
          <p:cNvPicPr preferRelativeResize="0"/>
          <p:nvPr/>
        </p:nvPicPr>
        <p:blipFill>
          <a:blip r:embed="rId3">
            <a:alphaModFix/>
          </a:blip>
          <a:stretch>
            <a:fillRect/>
          </a:stretch>
        </p:blipFill>
        <p:spPr>
          <a:xfrm>
            <a:off x="6111598" y="3915200"/>
            <a:ext cx="1269575" cy="12282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139" name="Shape 139"/>
          <p:cNvSpPr txBox="1"/>
          <p:nvPr>
            <p:ph idx="1" type="body"/>
          </p:nvPr>
        </p:nvSpPr>
        <p:spPr>
          <a:xfrm>
            <a:off x="0" y="1200150"/>
            <a:ext cx="9144000" cy="3628200"/>
          </a:xfrm>
          <a:prstGeom prst="rect">
            <a:avLst/>
          </a:prstGeom>
        </p:spPr>
        <p:txBody>
          <a:bodyPr anchorCtr="0" anchor="t" bIns="91425" lIns="91425" rIns="91425" tIns="91425">
            <a:noAutofit/>
          </a:bodyPr>
          <a:lstStyle/>
          <a:p>
            <a:pPr lvl="0" rtl="0">
              <a:spcBef>
                <a:spcPts val="0"/>
              </a:spcBef>
              <a:buNone/>
            </a:pPr>
            <a:r>
              <a:rPr lang="en"/>
              <a:t>The expression will look for anything between 0.0.0.0 to 999.999.999.999 inclusive.</a:t>
            </a:r>
          </a:p>
          <a:p>
            <a:pPr lvl="0" rtl="0">
              <a:spcBef>
                <a:spcPts val="0"/>
              </a:spcBef>
              <a:buNone/>
            </a:pPr>
            <a:r>
              <a:t/>
            </a:r>
            <a:endParaRPr/>
          </a:p>
          <a:p>
            <a:pPr lvl="0" rtl="0">
              <a:spcBef>
                <a:spcPts val="0"/>
              </a:spcBef>
              <a:buNone/>
            </a:pPr>
            <a:r>
              <a:rPr lang="en" sz="2800">
                <a:solidFill>
                  <a:srgbClr val="FFFFFF"/>
                </a:solidFill>
              </a:rPr>
              <a:t>grep -E -o “([0-9]{1,3}[\.]){3}[0-9]{1,3}" grep_wordlist</a:t>
            </a:r>
          </a:p>
        </p:txBody>
      </p:sp>
      <p:sp>
        <p:nvSpPr>
          <p:cNvPr id="140" name="Shape 140"/>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Find out the IP address</a:t>
            </a:r>
          </a:p>
        </p:txBody>
      </p:sp>
      <p:pic>
        <p:nvPicPr>
          <p:cNvPr id="141" name="Shape 141"/>
          <p:cNvPicPr preferRelativeResize="0"/>
          <p:nvPr/>
        </p:nvPicPr>
        <p:blipFill>
          <a:blip r:embed="rId3">
            <a:alphaModFix/>
          </a:blip>
          <a:stretch>
            <a:fillRect/>
          </a:stretch>
        </p:blipFill>
        <p:spPr>
          <a:xfrm>
            <a:off x="1843075" y="3599612"/>
            <a:ext cx="5457825" cy="12287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30 Folders in your home directory</a:t>
            </a:r>
          </a:p>
        </p:txBody>
      </p:sp>
      <p:sp>
        <p:nvSpPr>
          <p:cNvPr id="147" name="Shape 147"/>
          <p:cNvSpPr txBox="1"/>
          <p:nvPr>
            <p:ph idx="1" type="body"/>
          </p:nvPr>
        </p:nvSpPr>
        <p:spPr>
          <a:xfrm>
            <a:off x="0" y="1200150"/>
            <a:ext cx="4018499" cy="3628200"/>
          </a:xfrm>
          <a:prstGeom prst="rect">
            <a:avLst/>
          </a:prstGeom>
        </p:spPr>
        <p:txBody>
          <a:bodyPr anchorCtr="0" anchor="t" bIns="91425" lIns="91425" rIns="91425" tIns="91425">
            <a:noAutofit/>
          </a:bodyPr>
          <a:lstStyle/>
          <a:p>
            <a:pPr lvl="0" rtl="0">
              <a:spcBef>
                <a:spcPts val="0"/>
              </a:spcBef>
              <a:buNone/>
            </a:pPr>
            <a:r>
              <a:rPr lang="en"/>
              <a:t>This command will make a new directory. Multiple can be created in one line by separating names with spaces.</a:t>
            </a:r>
          </a:p>
        </p:txBody>
      </p:sp>
      <p:sp>
        <p:nvSpPr>
          <p:cNvPr id="148" name="Shape 148"/>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mkdir &lt;folder_name&gt;</a:t>
            </a:r>
          </a:p>
        </p:txBody>
      </p:sp>
      <p:pic>
        <p:nvPicPr>
          <p:cNvPr id="149" name="Shape 149"/>
          <p:cNvPicPr preferRelativeResize="0"/>
          <p:nvPr/>
        </p:nvPicPr>
        <p:blipFill>
          <a:blip r:embed="rId3">
            <a:alphaModFix/>
          </a:blip>
          <a:stretch>
            <a:fillRect/>
          </a:stretch>
        </p:blipFill>
        <p:spPr>
          <a:xfrm>
            <a:off x="3937425" y="1536350"/>
            <a:ext cx="5206575" cy="28957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30 Folders in your home directory</a:t>
            </a:r>
          </a:p>
        </p:txBody>
      </p:sp>
      <p:sp>
        <p:nvSpPr>
          <p:cNvPr id="155" name="Shape 155"/>
          <p:cNvSpPr txBox="1"/>
          <p:nvPr>
            <p:ph idx="1" type="body"/>
          </p:nvPr>
        </p:nvSpPr>
        <p:spPr>
          <a:xfrm>
            <a:off x="0" y="1200150"/>
            <a:ext cx="4018499" cy="3628200"/>
          </a:xfrm>
          <a:prstGeom prst="rect">
            <a:avLst/>
          </a:prstGeom>
        </p:spPr>
        <p:txBody>
          <a:bodyPr anchorCtr="0" anchor="t" bIns="91425" lIns="91425" rIns="91425" tIns="91425">
            <a:noAutofit/>
          </a:bodyPr>
          <a:lstStyle/>
          <a:p>
            <a:pPr lvl="0" rtl="0">
              <a:spcBef>
                <a:spcPts val="0"/>
              </a:spcBef>
              <a:buNone/>
            </a:pPr>
            <a:r>
              <a:rPr lang="en"/>
              <a:t>But this is very tedious and can easily be performed with a bash script. There is the script and the command to run it.</a:t>
            </a:r>
          </a:p>
        </p:txBody>
      </p:sp>
      <p:sp>
        <p:nvSpPr>
          <p:cNvPr id="156" name="Shape 156"/>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SCRIPT</a:t>
            </a:r>
          </a:p>
        </p:txBody>
      </p:sp>
      <p:pic>
        <p:nvPicPr>
          <p:cNvPr id="157" name="Shape 157"/>
          <p:cNvPicPr preferRelativeResize="0"/>
          <p:nvPr/>
        </p:nvPicPr>
        <p:blipFill>
          <a:blip r:embed="rId3">
            <a:alphaModFix/>
          </a:blip>
          <a:stretch>
            <a:fillRect/>
          </a:stretch>
        </p:blipFill>
        <p:spPr>
          <a:xfrm>
            <a:off x="4398096" y="2467221"/>
            <a:ext cx="4745900" cy="2619099"/>
          </a:xfrm>
          <a:prstGeom prst="rect">
            <a:avLst/>
          </a:prstGeom>
          <a:noFill/>
          <a:ln cap="flat" cmpd="sng" w="28575">
            <a:solidFill>
              <a:schemeClr val="dk2"/>
            </a:solidFill>
            <a:prstDash val="solid"/>
            <a:round/>
            <a:headEnd len="med" w="med" type="none"/>
            <a:tailEnd len="med" w="med" type="none"/>
          </a:ln>
        </p:spPr>
      </p:pic>
      <p:pic>
        <p:nvPicPr>
          <p:cNvPr id="158" name="Shape 158"/>
          <p:cNvPicPr preferRelativeResize="0"/>
          <p:nvPr/>
        </p:nvPicPr>
        <p:blipFill>
          <a:blip r:embed="rId4">
            <a:alphaModFix/>
          </a:blip>
          <a:stretch>
            <a:fillRect/>
          </a:stretch>
        </p:blipFill>
        <p:spPr>
          <a:xfrm>
            <a:off x="4973425" y="971700"/>
            <a:ext cx="4193000" cy="2238600"/>
          </a:xfrm>
          <a:prstGeom prst="rect">
            <a:avLst/>
          </a:prstGeom>
          <a:noFill/>
          <a:ln cap="flat" cmpd="sng" w="28575">
            <a:solidFill>
              <a:schemeClr val="dk2"/>
            </a:solidFill>
            <a:prstDash val="solid"/>
            <a:round/>
            <a:headEnd len="med" w="med" type="none"/>
            <a:tailEnd len="med" w="med" type="none"/>
          </a:ln>
        </p:spPr>
      </p:pic>
      <p:sp>
        <p:nvSpPr>
          <p:cNvPr id="159" name="Shape 159"/>
          <p:cNvSpPr/>
          <p:nvPr/>
        </p:nvSpPr>
        <p:spPr>
          <a:xfrm>
            <a:off x="4973425" y="973275"/>
            <a:ext cx="1725899" cy="856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0" name="Shape 160"/>
          <p:cNvSpPr/>
          <p:nvPr/>
        </p:nvSpPr>
        <p:spPr>
          <a:xfrm>
            <a:off x="4398100" y="3531650"/>
            <a:ext cx="1823999" cy="5354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folders 21-30 hidden</a:t>
            </a:r>
          </a:p>
        </p:txBody>
      </p:sp>
      <p:sp>
        <p:nvSpPr>
          <p:cNvPr id="166" name="Shape 166"/>
          <p:cNvSpPr txBox="1"/>
          <p:nvPr>
            <p:ph idx="1" type="body"/>
          </p:nvPr>
        </p:nvSpPr>
        <p:spPr>
          <a:xfrm>
            <a:off x="0" y="1120175"/>
            <a:ext cx="4138500" cy="3708299"/>
          </a:xfrm>
          <a:prstGeom prst="rect">
            <a:avLst/>
          </a:prstGeom>
        </p:spPr>
        <p:txBody>
          <a:bodyPr anchorCtr="0" anchor="t" bIns="91425" lIns="91425" rIns="91425" tIns="91425">
            <a:noAutofit/>
          </a:bodyPr>
          <a:lstStyle/>
          <a:p>
            <a:pPr lvl="0" rtl="0">
              <a:spcBef>
                <a:spcPts val="0"/>
              </a:spcBef>
              <a:buNone/>
            </a:pPr>
            <a:r>
              <a:rPr lang="en"/>
              <a:t>To hide a file or directory you add a dot to the beginning of the name. Since you can’t rename a file you just move it to the same dir while adding a dot to the name.</a:t>
            </a:r>
          </a:p>
        </p:txBody>
      </p:sp>
      <p:sp>
        <p:nvSpPr>
          <p:cNvPr id="167" name="Shape 167"/>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mv &lt;folder_name&gt; .&lt;folder_name&gt;</a:t>
            </a:r>
          </a:p>
        </p:txBody>
      </p:sp>
      <p:pic>
        <p:nvPicPr>
          <p:cNvPr id="168" name="Shape 168"/>
          <p:cNvPicPr preferRelativeResize="0"/>
          <p:nvPr/>
        </p:nvPicPr>
        <p:blipFill>
          <a:blip r:embed="rId3">
            <a:alphaModFix/>
          </a:blip>
          <a:stretch>
            <a:fillRect/>
          </a:stretch>
        </p:blipFill>
        <p:spPr>
          <a:xfrm>
            <a:off x="4138500" y="1842914"/>
            <a:ext cx="5005500" cy="278313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folders 21-30 hidden</a:t>
            </a:r>
          </a:p>
        </p:txBody>
      </p:sp>
      <p:sp>
        <p:nvSpPr>
          <p:cNvPr id="174" name="Shape 174"/>
          <p:cNvSpPr txBox="1"/>
          <p:nvPr>
            <p:ph idx="1" type="body"/>
          </p:nvPr>
        </p:nvSpPr>
        <p:spPr>
          <a:xfrm>
            <a:off x="0" y="1120175"/>
            <a:ext cx="3862200" cy="3708299"/>
          </a:xfrm>
          <a:prstGeom prst="rect">
            <a:avLst/>
          </a:prstGeom>
        </p:spPr>
        <p:txBody>
          <a:bodyPr anchorCtr="0" anchor="t" bIns="91425" lIns="91425" rIns="91425" tIns="91425">
            <a:noAutofit/>
          </a:bodyPr>
          <a:lstStyle/>
          <a:p>
            <a:pPr lvl="0" rtl="0">
              <a:spcBef>
                <a:spcPts val="0"/>
              </a:spcBef>
              <a:buNone/>
            </a:pPr>
            <a:r>
              <a:rPr lang="en"/>
              <a:t>Same situation as before. Here is the script and commands.</a:t>
            </a:r>
          </a:p>
        </p:txBody>
      </p:sp>
      <p:sp>
        <p:nvSpPr>
          <p:cNvPr id="175" name="Shape 175"/>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SCRIPT</a:t>
            </a:r>
          </a:p>
        </p:txBody>
      </p:sp>
      <p:pic>
        <p:nvPicPr>
          <p:cNvPr id="176" name="Shape 176"/>
          <p:cNvPicPr preferRelativeResize="0"/>
          <p:nvPr/>
        </p:nvPicPr>
        <p:blipFill>
          <a:blip r:embed="rId3">
            <a:alphaModFix/>
          </a:blip>
          <a:stretch>
            <a:fillRect/>
          </a:stretch>
        </p:blipFill>
        <p:spPr>
          <a:xfrm>
            <a:off x="3325075" y="1903600"/>
            <a:ext cx="5818924" cy="3239900"/>
          </a:xfrm>
          <a:prstGeom prst="rect">
            <a:avLst/>
          </a:prstGeom>
          <a:noFill/>
          <a:ln>
            <a:noFill/>
          </a:ln>
        </p:spPr>
      </p:pic>
      <p:pic>
        <p:nvPicPr>
          <p:cNvPr id="177" name="Shape 177"/>
          <p:cNvPicPr preferRelativeResize="0"/>
          <p:nvPr/>
        </p:nvPicPr>
        <p:blipFill>
          <a:blip r:embed="rId4">
            <a:alphaModFix/>
          </a:blip>
          <a:stretch>
            <a:fillRect/>
          </a:stretch>
        </p:blipFill>
        <p:spPr>
          <a:xfrm>
            <a:off x="3862100" y="971700"/>
            <a:ext cx="5281900" cy="2817000"/>
          </a:xfrm>
          <a:prstGeom prst="rect">
            <a:avLst/>
          </a:prstGeom>
          <a:noFill/>
          <a:ln cap="flat" cmpd="sng" w="38100">
            <a:solidFill>
              <a:schemeClr val="dk2"/>
            </a:solidFill>
            <a:prstDash val="solid"/>
            <a:round/>
            <a:headEnd len="med" w="med" type="none"/>
            <a:tailEnd len="med" w="med" type="none"/>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Create 15 .txt files</a:t>
            </a:r>
          </a:p>
        </p:txBody>
      </p:sp>
      <p:sp>
        <p:nvSpPr>
          <p:cNvPr id="183" name="Shape 183"/>
          <p:cNvSpPr txBox="1"/>
          <p:nvPr>
            <p:ph idx="1" type="body"/>
          </p:nvPr>
        </p:nvSpPr>
        <p:spPr>
          <a:xfrm>
            <a:off x="0" y="1083450"/>
            <a:ext cx="4138500" cy="3744899"/>
          </a:xfrm>
          <a:prstGeom prst="rect">
            <a:avLst/>
          </a:prstGeom>
        </p:spPr>
        <p:txBody>
          <a:bodyPr anchorCtr="0" anchor="t" bIns="91425" lIns="91425" rIns="91425" tIns="91425">
            <a:noAutofit/>
          </a:bodyPr>
          <a:lstStyle/>
          <a:p>
            <a:pPr lvl="0" rtl="0">
              <a:spcBef>
                <a:spcPts val="0"/>
              </a:spcBef>
              <a:buNone/>
            </a:pPr>
            <a:r>
              <a:rPr lang="en"/>
              <a:t>The touch command will create a blank document with the specified name. Multiple can be created in one line by separating names with spaces.</a:t>
            </a:r>
          </a:p>
        </p:txBody>
      </p:sp>
      <p:sp>
        <p:nvSpPr>
          <p:cNvPr id="184" name="Shape 184"/>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touch &lt;file_name&gt;</a:t>
            </a:r>
          </a:p>
        </p:txBody>
      </p:sp>
      <p:pic>
        <p:nvPicPr>
          <p:cNvPr id="185" name="Shape 185"/>
          <p:cNvPicPr preferRelativeResize="0"/>
          <p:nvPr/>
        </p:nvPicPr>
        <p:blipFill>
          <a:blip r:embed="rId3">
            <a:alphaModFix/>
          </a:blip>
          <a:stretch>
            <a:fillRect/>
          </a:stretch>
        </p:blipFill>
        <p:spPr>
          <a:xfrm>
            <a:off x="4003900" y="1583274"/>
            <a:ext cx="5140100" cy="28619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Create 15 .txt files</a:t>
            </a:r>
          </a:p>
        </p:txBody>
      </p:sp>
      <p:sp>
        <p:nvSpPr>
          <p:cNvPr id="191" name="Shape 191"/>
          <p:cNvSpPr txBox="1"/>
          <p:nvPr>
            <p:ph idx="1" type="body"/>
          </p:nvPr>
        </p:nvSpPr>
        <p:spPr>
          <a:xfrm>
            <a:off x="0" y="1083450"/>
            <a:ext cx="4138500" cy="3744899"/>
          </a:xfrm>
          <a:prstGeom prst="rect">
            <a:avLst/>
          </a:prstGeom>
        </p:spPr>
        <p:txBody>
          <a:bodyPr anchorCtr="0" anchor="t" bIns="91425" lIns="91425" rIns="91425" tIns="91425">
            <a:noAutofit/>
          </a:bodyPr>
          <a:lstStyle/>
          <a:p>
            <a:pPr lvl="0" rtl="0">
              <a:spcBef>
                <a:spcPts val="0"/>
              </a:spcBef>
              <a:buNone/>
            </a:pPr>
            <a:r>
              <a:rPr lang="en"/>
              <a:t>Here is the script version.</a:t>
            </a:r>
          </a:p>
        </p:txBody>
      </p:sp>
      <p:sp>
        <p:nvSpPr>
          <p:cNvPr id="192" name="Shape 192"/>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SCRIPT</a:t>
            </a:r>
          </a:p>
        </p:txBody>
      </p:sp>
      <p:pic>
        <p:nvPicPr>
          <p:cNvPr id="193" name="Shape 193"/>
          <p:cNvPicPr preferRelativeResize="0"/>
          <p:nvPr/>
        </p:nvPicPr>
        <p:blipFill>
          <a:blip r:embed="rId3">
            <a:alphaModFix/>
          </a:blip>
          <a:stretch>
            <a:fillRect/>
          </a:stretch>
        </p:blipFill>
        <p:spPr>
          <a:xfrm>
            <a:off x="3541225" y="2028286"/>
            <a:ext cx="5602774" cy="3115213"/>
          </a:xfrm>
          <a:prstGeom prst="rect">
            <a:avLst/>
          </a:prstGeom>
          <a:noFill/>
          <a:ln>
            <a:noFill/>
          </a:ln>
        </p:spPr>
      </p:pic>
      <p:pic>
        <p:nvPicPr>
          <p:cNvPr id="194" name="Shape 194"/>
          <p:cNvPicPr preferRelativeResize="0"/>
          <p:nvPr/>
        </p:nvPicPr>
        <p:blipFill>
          <a:blip r:embed="rId4">
            <a:alphaModFix/>
          </a:blip>
          <a:stretch>
            <a:fillRect/>
          </a:stretch>
        </p:blipFill>
        <p:spPr>
          <a:xfrm>
            <a:off x="3541225" y="971700"/>
            <a:ext cx="5602775" cy="2987099"/>
          </a:xfrm>
          <a:prstGeom prst="rect">
            <a:avLst/>
          </a:prstGeom>
          <a:noFill/>
          <a:ln cap="flat" cmpd="sng" w="38100">
            <a:solidFill>
              <a:schemeClr val="dk2"/>
            </a:solidFill>
            <a:prstDash val="solid"/>
            <a:round/>
            <a:headEnd len="med" w="med" type="none"/>
            <a:tailEnd len="med" w="med" type="none"/>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Install vim</a:t>
            </a:r>
          </a:p>
        </p:txBody>
      </p:sp>
      <p:sp>
        <p:nvSpPr>
          <p:cNvPr id="200" name="Shape 200"/>
          <p:cNvSpPr txBox="1"/>
          <p:nvPr>
            <p:ph idx="1" type="body"/>
          </p:nvPr>
        </p:nvSpPr>
        <p:spPr>
          <a:xfrm>
            <a:off x="0" y="1095675"/>
            <a:ext cx="4451999" cy="3995700"/>
          </a:xfrm>
          <a:prstGeom prst="rect">
            <a:avLst/>
          </a:prstGeom>
        </p:spPr>
        <p:txBody>
          <a:bodyPr anchorCtr="0" anchor="t" bIns="91425" lIns="91425" rIns="91425" tIns="91425">
            <a:noAutofit/>
          </a:bodyPr>
          <a:lstStyle/>
          <a:p>
            <a:pPr lvl="0" rtl="0">
              <a:spcBef>
                <a:spcPts val="0"/>
              </a:spcBef>
              <a:buNone/>
            </a:pPr>
            <a:r>
              <a:rPr lang="en"/>
              <a:t>The standard vim package was not available, so we used the apt-cache command to search for the available versions. We chose vim-common, but it was already installed.</a:t>
            </a:r>
          </a:p>
        </p:txBody>
      </p:sp>
      <p:sp>
        <p:nvSpPr>
          <p:cNvPr id="201" name="Shape 201"/>
          <p:cNvSpPr txBox="1"/>
          <p:nvPr>
            <p:ph idx="2" type="title"/>
          </p:nvPr>
        </p:nvSpPr>
        <p:spPr>
          <a:xfrm>
            <a:off x="4595700" y="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sudo apt-cache search vim</a:t>
            </a:r>
          </a:p>
          <a:p>
            <a:pPr lvl="0" rtl="0">
              <a:spcBef>
                <a:spcPts val="0"/>
              </a:spcBef>
              <a:buNone/>
            </a:pPr>
            <a:r>
              <a:rPr lang="en" sz="1800">
                <a:solidFill>
                  <a:srgbClr val="D9D9D9"/>
                </a:solidFill>
              </a:rPr>
              <a:t>sudo apt-get install vim-common</a:t>
            </a:r>
          </a:p>
        </p:txBody>
      </p:sp>
      <p:pic>
        <p:nvPicPr>
          <p:cNvPr id="202" name="Shape 202"/>
          <p:cNvPicPr preferRelativeResize="0"/>
          <p:nvPr/>
        </p:nvPicPr>
        <p:blipFill>
          <a:blip r:embed="rId3">
            <a:alphaModFix/>
          </a:blip>
          <a:stretch>
            <a:fillRect/>
          </a:stretch>
        </p:blipFill>
        <p:spPr>
          <a:xfrm>
            <a:off x="4452000" y="2086784"/>
            <a:ext cx="4692000" cy="259364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Copy files 1-7 to folder 1</a:t>
            </a:r>
          </a:p>
        </p:txBody>
      </p:sp>
      <p:sp>
        <p:nvSpPr>
          <p:cNvPr id="208" name="Shape 208"/>
          <p:cNvSpPr txBox="1"/>
          <p:nvPr>
            <p:ph idx="1" type="body"/>
          </p:nvPr>
        </p:nvSpPr>
        <p:spPr>
          <a:xfrm>
            <a:off x="0" y="1200150"/>
            <a:ext cx="4138500" cy="3628200"/>
          </a:xfrm>
          <a:prstGeom prst="rect">
            <a:avLst/>
          </a:prstGeom>
        </p:spPr>
        <p:txBody>
          <a:bodyPr anchorCtr="0" anchor="t" bIns="91425" lIns="91425" rIns="91425" tIns="91425">
            <a:noAutofit/>
          </a:bodyPr>
          <a:lstStyle/>
          <a:p>
            <a:pPr lvl="0" rtl="0">
              <a:spcBef>
                <a:spcPts val="0"/>
              </a:spcBef>
              <a:buNone/>
            </a:pPr>
            <a:r>
              <a:rPr lang="en"/>
              <a:t>This command makes a copy of the file or directory in the specified location.</a:t>
            </a:r>
          </a:p>
        </p:txBody>
      </p:sp>
      <p:sp>
        <p:nvSpPr>
          <p:cNvPr id="209" name="Shape 209"/>
          <p:cNvSpPr txBox="1"/>
          <p:nvPr>
            <p:ph idx="2" type="title"/>
          </p:nvPr>
        </p:nvSpPr>
        <p:spPr>
          <a:xfrm>
            <a:off x="4595700" y="0"/>
            <a:ext cx="45483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cp &lt;file_dir/name&gt;  &lt;new_file_dir/name&gt;</a:t>
            </a:r>
          </a:p>
        </p:txBody>
      </p:sp>
      <p:pic>
        <p:nvPicPr>
          <p:cNvPr id="210" name="Shape 210"/>
          <p:cNvPicPr preferRelativeResize="0"/>
          <p:nvPr/>
        </p:nvPicPr>
        <p:blipFill>
          <a:blip r:embed="rId3">
            <a:alphaModFix/>
          </a:blip>
          <a:stretch>
            <a:fillRect/>
          </a:stretch>
        </p:blipFill>
        <p:spPr>
          <a:xfrm>
            <a:off x="3663650" y="1839700"/>
            <a:ext cx="5480350" cy="30589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Copy files 1-7 to folder 1</a:t>
            </a:r>
          </a:p>
        </p:txBody>
      </p:sp>
      <p:sp>
        <p:nvSpPr>
          <p:cNvPr id="216" name="Shape 216"/>
          <p:cNvSpPr txBox="1"/>
          <p:nvPr>
            <p:ph idx="1" type="body"/>
          </p:nvPr>
        </p:nvSpPr>
        <p:spPr>
          <a:xfrm>
            <a:off x="0" y="1200150"/>
            <a:ext cx="4138500" cy="3628200"/>
          </a:xfrm>
          <a:prstGeom prst="rect">
            <a:avLst/>
          </a:prstGeom>
        </p:spPr>
        <p:txBody>
          <a:bodyPr anchorCtr="0" anchor="t" bIns="91425" lIns="91425" rIns="91425" tIns="91425">
            <a:noAutofit/>
          </a:bodyPr>
          <a:lstStyle/>
          <a:p>
            <a:pPr lvl="0" rtl="0">
              <a:spcBef>
                <a:spcPts val="0"/>
              </a:spcBef>
              <a:buNone/>
            </a:pPr>
            <a:r>
              <a:rPr lang="en"/>
              <a:t>Script to complete the same task.</a:t>
            </a:r>
          </a:p>
        </p:txBody>
      </p:sp>
      <p:sp>
        <p:nvSpPr>
          <p:cNvPr id="217" name="Shape 217"/>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SCRIPT</a:t>
            </a:r>
          </a:p>
        </p:txBody>
      </p:sp>
      <p:pic>
        <p:nvPicPr>
          <p:cNvPr id="218" name="Shape 218"/>
          <p:cNvPicPr preferRelativeResize="0"/>
          <p:nvPr/>
        </p:nvPicPr>
        <p:blipFill>
          <a:blip r:embed="rId3">
            <a:alphaModFix/>
          </a:blip>
          <a:stretch>
            <a:fillRect/>
          </a:stretch>
        </p:blipFill>
        <p:spPr>
          <a:xfrm>
            <a:off x="4055350" y="1089625"/>
            <a:ext cx="5088649" cy="27237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Find the Path </a:t>
            </a:r>
          </a:p>
        </p:txBody>
      </p:sp>
      <p:sp>
        <p:nvSpPr>
          <p:cNvPr id="76" name="Shape 76"/>
          <p:cNvSpPr txBox="1"/>
          <p:nvPr>
            <p:ph idx="1" type="body"/>
          </p:nvPr>
        </p:nvSpPr>
        <p:spPr>
          <a:xfrm>
            <a:off x="0" y="1200150"/>
            <a:ext cx="4138500" cy="3628200"/>
          </a:xfrm>
          <a:prstGeom prst="rect">
            <a:avLst/>
          </a:prstGeom>
        </p:spPr>
        <p:txBody>
          <a:bodyPr anchorCtr="0" anchor="t" bIns="91425" lIns="91425" rIns="91425" tIns="91425">
            <a:noAutofit/>
          </a:bodyPr>
          <a:lstStyle/>
          <a:p>
            <a:pPr lvl="0" rtl="0">
              <a:spcBef>
                <a:spcPts val="0"/>
              </a:spcBef>
              <a:buNone/>
            </a:pPr>
            <a:r>
              <a:t/>
            </a:r>
            <a:endParaRPr/>
          </a:p>
        </p:txBody>
      </p:sp>
      <p:sp>
        <p:nvSpPr>
          <p:cNvPr id="77" name="Shape 77"/>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sudo find / -name “filename”</a:t>
            </a:r>
          </a:p>
        </p:txBody>
      </p:sp>
      <p:pic>
        <p:nvPicPr>
          <p:cNvPr id="78" name="Shape 78"/>
          <p:cNvPicPr preferRelativeResize="0"/>
          <p:nvPr/>
        </p:nvPicPr>
        <p:blipFill rotWithShape="1">
          <a:blip r:embed="rId3">
            <a:alphaModFix/>
          </a:blip>
          <a:srcRect b="10801" l="0" r="0" t="0"/>
          <a:stretch/>
        </p:blipFill>
        <p:spPr>
          <a:xfrm>
            <a:off x="4138500" y="2631875"/>
            <a:ext cx="5005499" cy="6757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Move the rest of the files to folder 2</a:t>
            </a:r>
          </a:p>
        </p:txBody>
      </p:sp>
      <p:sp>
        <p:nvSpPr>
          <p:cNvPr id="224" name="Shape 224"/>
          <p:cNvSpPr txBox="1"/>
          <p:nvPr>
            <p:ph idx="1" type="body"/>
          </p:nvPr>
        </p:nvSpPr>
        <p:spPr>
          <a:xfrm>
            <a:off x="0" y="869625"/>
            <a:ext cx="3467700" cy="3959400"/>
          </a:xfrm>
          <a:prstGeom prst="rect">
            <a:avLst/>
          </a:prstGeom>
        </p:spPr>
        <p:txBody>
          <a:bodyPr anchorCtr="0" anchor="t" bIns="91425" lIns="91425" rIns="91425" tIns="91425">
            <a:noAutofit/>
          </a:bodyPr>
          <a:lstStyle/>
          <a:p>
            <a:pPr lvl="0" rtl="0">
              <a:spcBef>
                <a:spcPts val="0"/>
              </a:spcBef>
              <a:buNone/>
            </a:pPr>
            <a:r>
              <a:rPr lang="en"/>
              <a:t>For this we will only use the script. The command is the same when used in the script and will still be listed in the corner of slide.</a:t>
            </a:r>
          </a:p>
        </p:txBody>
      </p:sp>
      <p:sp>
        <p:nvSpPr>
          <p:cNvPr id="225" name="Shape 225"/>
          <p:cNvSpPr txBox="1"/>
          <p:nvPr>
            <p:ph idx="2" type="title"/>
          </p:nvPr>
        </p:nvSpPr>
        <p:spPr>
          <a:xfrm>
            <a:off x="4595700" y="0"/>
            <a:ext cx="45483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mv &lt;file_dir/name&gt; &lt;new_file_dir/name&gt;</a:t>
            </a:r>
          </a:p>
        </p:txBody>
      </p:sp>
      <p:pic>
        <p:nvPicPr>
          <p:cNvPr id="226" name="Shape 226"/>
          <p:cNvPicPr preferRelativeResize="0"/>
          <p:nvPr/>
        </p:nvPicPr>
        <p:blipFill>
          <a:blip r:embed="rId3">
            <a:alphaModFix/>
          </a:blip>
          <a:stretch>
            <a:fillRect/>
          </a:stretch>
        </p:blipFill>
        <p:spPr>
          <a:xfrm>
            <a:off x="3440850" y="971699"/>
            <a:ext cx="5703149" cy="3053819"/>
          </a:xfrm>
          <a:prstGeom prst="rect">
            <a:avLst/>
          </a:prstGeom>
          <a:noFill/>
          <a:ln>
            <a:noFill/>
          </a:ln>
        </p:spPr>
      </p:pic>
      <p:pic>
        <p:nvPicPr>
          <p:cNvPr id="227" name="Shape 227"/>
          <p:cNvPicPr preferRelativeResize="0"/>
          <p:nvPr/>
        </p:nvPicPr>
        <p:blipFill>
          <a:blip r:embed="rId4">
            <a:alphaModFix/>
          </a:blip>
          <a:stretch>
            <a:fillRect/>
          </a:stretch>
        </p:blipFill>
        <p:spPr>
          <a:xfrm>
            <a:off x="3440850" y="2823500"/>
            <a:ext cx="5703150" cy="3152574"/>
          </a:xfrm>
          <a:prstGeom prst="rect">
            <a:avLst/>
          </a:prstGeom>
          <a:noFill/>
          <a:ln cap="flat" cmpd="sng" w="38100">
            <a:solidFill>
              <a:schemeClr val="dk2"/>
            </a:solidFill>
            <a:prstDash val="solid"/>
            <a:round/>
            <a:headEnd len="med" w="med" type="none"/>
            <a:tailEnd len="med" w="med" type="none"/>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0"/>
            <a:ext cx="4650900" cy="971700"/>
          </a:xfrm>
          <a:prstGeom prst="rect">
            <a:avLst/>
          </a:prstGeom>
        </p:spPr>
        <p:txBody>
          <a:bodyPr anchorCtr="0" anchor="ctr" bIns="91425" lIns="91425" rIns="91425" tIns="91425">
            <a:noAutofit/>
          </a:bodyPr>
          <a:lstStyle/>
          <a:p>
            <a:pPr lvl="0" rtl="0">
              <a:spcBef>
                <a:spcPts val="0"/>
              </a:spcBef>
              <a:buNone/>
            </a:pPr>
            <a:r>
              <a:rPr lang="en"/>
              <a:t>List out all the hidden folders in your home directory</a:t>
            </a:r>
          </a:p>
        </p:txBody>
      </p:sp>
      <p:sp>
        <p:nvSpPr>
          <p:cNvPr id="233" name="Shape 233"/>
          <p:cNvSpPr txBox="1"/>
          <p:nvPr>
            <p:ph idx="1" type="body"/>
          </p:nvPr>
        </p:nvSpPr>
        <p:spPr>
          <a:xfrm>
            <a:off x="0" y="1053275"/>
            <a:ext cx="3822599" cy="3628200"/>
          </a:xfrm>
          <a:prstGeom prst="rect">
            <a:avLst/>
          </a:prstGeom>
        </p:spPr>
        <p:txBody>
          <a:bodyPr anchorCtr="0" anchor="t" bIns="91425" lIns="91425" rIns="91425" tIns="91425">
            <a:noAutofit/>
          </a:bodyPr>
          <a:lstStyle/>
          <a:p>
            <a:pPr lvl="0" rtl="0">
              <a:spcBef>
                <a:spcPts val="0"/>
              </a:spcBef>
              <a:buNone/>
            </a:pPr>
            <a:r>
              <a:rPr lang="en"/>
              <a:t>The ls command normally lists all files and subdirectories in the directory but will not list hidden files and directories. You must add the tac a to do so.</a:t>
            </a:r>
          </a:p>
        </p:txBody>
      </p:sp>
      <p:sp>
        <p:nvSpPr>
          <p:cNvPr id="234" name="Shape 234"/>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ls -a</a:t>
            </a:r>
          </a:p>
        </p:txBody>
      </p:sp>
      <p:pic>
        <p:nvPicPr>
          <p:cNvPr id="235" name="Shape 235"/>
          <p:cNvPicPr preferRelativeResize="0"/>
          <p:nvPr/>
        </p:nvPicPr>
        <p:blipFill>
          <a:blip r:embed="rId3">
            <a:alphaModFix/>
          </a:blip>
          <a:stretch>
            <a:fillRect/>
          </a:stretch>
        </p:blipFill>
        <p:spPr>
          <a:xfrm>
            <a:off x="3738750" y="1413950"/>
            <a:ext cx="5405250" cy="30104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800"/>
              <a:t>Configure so that the user uids start from 2000 and only allow 100 users to be created</a:t>
            </a:r>
          </a:p>
        </p:txBody>
      </p:sp>
      <p:sp>
        <p:nvSpPr>
          <p:cNvPr id="241" name="Shape 241"/>
          <p:cNvSpPr txBox="1"/>
          <p:nvPr>
            <p:ph idx="1" type="body"/>
          </p:nvPr>
        </p:nvSpPr>
        <p:spPr>
          <a:xfrm>
            <a:off x="0" y="1200150"/>
            <a:ext cx="3920700" cy="3628200"/>
          </a:xfrm>
          <a:prstGeom prst="rect">
            <a:avLst/>
          </a:prstGeom>
        </p:spPr>
        <p:txBody>
          <a:bodyPr anchorCtr="0" anchor="t" bIns="91425" lIns="91425" rIns="91425" tIns="91425">
            <a:noAutofit/>
          </a:bodyPr>
          <a:lstStyle/>
          <a:p>
            <a:pPr lvl="0" rtl="0">
              <a:spcBef>
                <a:spcPts val="0"/>
              </a:spcBef>
              <a:buNone/>
            </a:pPr>
            <a:r>
              <a:rPr lang="en"/>
              <a:t>This command will open the configuration file. Find UID_MIN and change it to 2000. Then change the max to 2100</a:t>
            </a:r>
          </a:p>
        </p:txBody>
      </p:sp>
      <p:sp>
        <p:nvSpPr>
          <p:cNvPr id="242" name="Shape 242"/>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sudo nano login.defs</a:t>
            </a:r>
          </a:p>
        </p:txBody>
      </p:sp>
      <p:pic>
        <p:nvPicPr>
          <p:cNvPr id="243" name="Shape 243"/>
          <p:cNvPicPr preferRelativeResize="0"/>
          <p:nvPr/>
        </p:nvPicPr>
        <p:blipFill>
          <a:blip r:embed="rId3">
            <a:alphaModFix/>
          </a:blip>
          <a:stretch>
            <a:fillRect/>
          </a:stretch>
        </p:blipFill>
        <p:spPr>
          <a:xfrm>
            <a:off x="3920696" y="1745000"/>
            <a:ext cx="5223301" cy="2774200"/>
          </a:xfrm>
          <a:prstGeom prst="rect">
            <a:avLst/>
          </a:prstGeom>
          <a:noFill/>
          <a:ln>
            <a:noFill/>
          </a:ln>
        </p:spPr>
      </p:pic>
      <p:sp>
        <p:nvSpPr>
          <p:cNvPr id="244" name="Shape 244"/>
          <p:cNvSpPr/>
          <p:nvPr/>
        </p:nvSpPr>
        <p:spPr>
          <a:xfrm>
            <a:off x="3920700" y="3213375"/>
            <a:ext cx="1946400" cy="281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Create 30 users</a:t>
            </a:r>
          </a:p>
        </p:txBody>
      </p:sp>
      <p:sp>
        <p:nvSpPr>
          <p:cNvPr id="250" name="Shape 250"/>
          <p:cNvSpPr txBox="1"/>
          <p:nvPr>
            <p:ph idx="1" type="body"/>
          </p:nvPr>
        </p:nvSpPr>
        <p:spPr>
          <a:xfrm>
            <a:off x="0" y="1102225"/>
            <a:ext cx="3737100" cy="3628200"/>
          </a:xfrm>
          <a:prstGeom prst="rect">
            <a:avLst/>
          </a:prstGeom>
        </p:spPr>
        <p:txBody>
          <a:bodyPr anchorCtr="0" anchor="t" bIns="91425" lIns="91425" rIns="91425" tIns="91425">
            <a:noAutofit/>
          </a:bodyPr>
          <a:lstStyle/>
          <a:p>
            <a:pPr lvl="0" rtl="0">
              <a:spcBef>
                <a:spcPts val="0"/>
              </a:spcBef>
              <a:buNone/>
            </a:pPr>
            <a:r>
              <a:rPr lang="en"/>
              <a:t>This will add a standard user. It will prompt you for other info and will automatically create a home directory.</a:t>
            </a:r>
          </a:p>
        </p:txBody>
      </p:sp>
      <p:sp>
        <p:nvSpPr>
          <p:cNvPr id="251" name="Shape 251"/>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sudo adduser &lt;username&gt;</a:t>
            </a:r>
          </a:p>
        </p:txBody>
      </p:sp>
      <p:pic>
        <p:nvPicPr>
          <p:cNvPr id="252" name="Shape 252"/>
          <p:cNvPicPr preferRelativeResize="0"/>
          <p:nvPr/>
        </p:nvPicPr>
        <p:blipFill>
          <a:blip r:embed="rId3">
            <a:alphaModFix/>
          </a:blip>
          <a:stretch>
            <a:fillRect/>
          </a:stretch>
        </p:blipFill>
        <p:spPr>
          <a:xfrm>
            <a:off x="3737097" y="1346975"/>
            <a:ext cx="5406925" cy="299217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Assign Passwords for each user</a:t>
            </a:r>
          </a:p>
        </p:txBody>
      </p:sp>
      <p:sp>
        <p:nvSpPr>
          <p:cNvPr id="258" name="Shape 258"/>
          <p:cNvSpPr txBox="1"/>
          <p:nvPr>
            <p:ph idx="1" type="body"/>
          </p:nvPr>
        </p:nvSpPr>
        <p:spPr>
          <a:xfrm>
            <a:off x="0" y="1200150"/>
            <a:ext cx="4138500" cy="3628200"/>
          </a:xfrm>
          <a:prstGeom prst="rect">
            <a:avLst/>
          </a:prstGeom>
        </p:spPr>
        <p:txBody>
          <a:bodyPr anchorCtr="0" anchor="t" bIns="91425" lIns="91425" rIns="91425" tIns="91425">
            <a:noAutofit/>
          </a:bodyPr>
          <a:lstStyle/>
          <a:p>
            <a:pPr lvl="0" rtl="0">
              <a:spcBef>
                <a:spcPts val="0"/>
              </a:spcBef>
              <a:buNone/>
            </a:pPr>
            <a:r>
              <a:rPr lang="en"/>
              <a:t>When you create a new user it prompts you for a password and is set there.</a:t>
            </a:r>
          </a:p>
        </p:txBody>
      </p:sp>
      <p:sp>
        <p:nvSpPr>
          <p:cNvPr id="259" name="Shape 259"/>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260" name="Shape 260"/>
          <p:cNvPicPr preferRelativeResize="0"/>
          <p:nvPr/>
        </p:nvPicPr>
        <p:blipFill>
          <a:blip r:embed="rId3">
            <a:alphaModFix/>
          </a:blip>
          <a:stretch>
            <a:fillRect/>
          </a:stretch>
        </p:blipFill>
        <p:spPr>
          <a:xfrm>
            <a:off x="3614675" y="1319274"/>
            <a:ext cx="5529325" cy="30599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800"/>
              <a:t>Login users 1,2,4,20,28 then designate the home directories to which they can log on</a:t>
            </a:r>
          </a:p>
        </p:txBody>
      </p:sp>
      <p:sp>
        <p:nvSpPr>
          <p:cNvPr id="266" name="Shape 266"/>
          <p:cNvSpPr txBox="1"/>
          <p:nvPr>
            <p:ph idx="1" type="body"/>
          </p:nvPr>
        </p:nvSpPr>
        <p:spPr>
          <a:xfrm>
            <a:off x="0" y="971700"/>
            <a:ext cx="4312500" cy="4171799"/>
          </a:xfrm>
          <a:prstGeom prst="rect">
            <a:avLst/>
          </a:prstGeom>
        </p:spPr>
        <p:txBody>
          <a:bodyPr anchorCtr="0" anchor="t" bIns="91425" lIns="91425" rIns="91425" tIns="91425">
            <a:noAutofit/>
          </a:bodyPr>
          <a:lstStyle/>
          <a:p>
            <a:pPr lvl="0" rtl="0">
              <a:spcBef>
                <a:spcPts val="0"/>
              </a:spcBef>
              <a:buNone/>
            </a:pPr>
            <a:r>
              <a:rPr lang="en" sz="2800"/>
              <a:t>You can set directory mode for all new users by going to adduser.conf and changing dir_mode to 0750. For existing users go into the etc folder and change umask mode to 077.</a:t>
            </a:r>
          </a:p>
        </p:txBody>
      </p:sp>
      <p:sp>
        <p:nvSpPr>
          <p:cNvPr id="267" name="Shape 267"/>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268" name="Shape 268"/>
          <p:cNvPicPr preferRelativeResize="0"/>
          <p:nvPr/>
        </p:nvPicPr>
        <p:blipFill>
          <a:blip r:embed="rId3">
            <a:alphaModFix/>
          </a:blip>
          <a:stretch>
            <a:fillRect/>
          </a:stretch>
        </p:blipFill>
        <p:spPr>
          <a:xfrm>
            <a:off x="4312500" y="1543705"/>
            <a:ext cx="4831499" cy="2669494"/>
          </a:xfrm>
          <a:prstGeom prst="rect">
            <a:avLst/>
          </a:prstGeom>
          <a:noFill/>
          <a:ln>
            <a:noFill/>
          </a:ln>
        </p:spPr>
      </p:pic>
      <p:sp>
        <p:nvSpPr>
          <p:cNvPr id="269" name="Shape 269"/>
          <p:cNvSpPr/>
          <p:nvPr/>
        </p:nvSpPr>
        <p:spPr>
          <a:xfrm>
            <a:off x="4298150" y="2836600"/>
            <a:ext cx="893699" cy="1589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0"/>
            <a:ext cx="8229600" cy="971700"/>
          </a:xfrm>
          <a:prstGeom prst="rect">
            <a:avLst/>
          </a:prstGeom>
        </p:spPr>
        <p:txBody>
          <a:bodyPr anchorCtr="0" anchor="ctr" bIns="91425" lIns="91425" rIns="91425" tIns="91425">
            <a:noAutofit/>
          </a:bodyPr>
          <a:lstStyle/>
          <a:p>
            <a:pPr>
              <a:spcBef>
                <a:spcPts val="0"/>
              </a:spcBef>
              <a:buNone/>
            </a:pPr>
            <a:r>
              <a:rPr lang="en"/>
              <a:t>Editing Pam File</a:t>
            </a:r>
          </a:p>
        </p:txBody>
      </p:sp>
      <p:sp>
        <p:nvSpPr>
          <p:cNvPr id="275" name="Shape 275"/>
          <p:cNvSpPr txBox="1"/>
          <p:nvPr>
            <p:ph idx="1" type="body"/>
          </p:nvPr>
        </p:nvSpPr>
        <p:spPr>
          <a:xfrm>
            <a:off x="457200" y="1189450"/>
            <a:ext cx="2216099" cy="3628200"/>
          </a:xfrm>
          <a:prstGeom prst="rect">
            <a:avLst/>
          </a:prstGeom>
        </p:spPr>
        <p:txBody>
          <a:bodyPr anchorCtr="0" anchor="t" bIns="91425" lIns="91425" rIns="91425" tIns="91425">
            <a:noAutofit/>
          </a:bodyPr>
          <a:lstStyle/>
          <a:p>
            <a:pPr rtl="0">
              <a:spcBef>
                <a:spcPts val="0"/>
              </a:spcBef>
              <a:buNone/>
            </a:pPr>
            <a:r>
              <a:rPr lang="en" sz="1600"/>
              <a:t>Password complexity is handled by a file called Pam. Access the file with the path,</a:t>
            </a:r>
          </a:p>
          <a:p>
            <a:pPr rtl="0">
              <a:spcBef>
                <a:spcPts val="0"/>
              </a:spcBef>
              <a:buNone/>
            </a:pPr>
            <a:r>
              <a:rPr lang="en" sz="1600"/>
              <a:t>/etc/pam.d/common-password</a:t>
            </a:r>
          </a:p>
          <a:p>
            <a:pPr>
              <a:spcBef>
                <a:spcPts val="0"/>
              </a:spcBef>
              <a:buNone/>
            </a:pPr>
            <a:r>
              <a:rPr lang="en" sz="1600"/>
              <a:t>and it will look like this.</a:t>
            </a:r>
          </a:p>
        </p:txBody>
      </p:sp>
      <p:pic>
        <p:nvPicPr>
          <p:cNvPr id="276" name="Shape 276"/>
          <p:cNvPicPr preferRelativeResize="0"/>
          <p:nvPr/>
        </p:nvPicPr>
        <p:blipFill>
          <a:blip r:embed="rId3">
            <a:alphaModFix/>
          </a:blip>
          <a:stretch>
            <a:fillRect/>
          </a:stretch>
        </p:blipFill>
        <p:spPr>
          <a:xfrm>
            <a:off x="2673300" y="1129681"/>
            <a:ext cx="6470699" cy="3687968"/>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800"/>
              <a:t>Passwords must be allowed to have lower and uppercase, symbols, and numbers</a:t>
            </a:r>
          </a:p>
        </p:txBody>
      </p:sp>
      <p:sp>
        <p:nvSpPr>
          <p:cNvPr id="282" name="Shape 282"/>
          <p:cNvSpPr txBox="1"/>
          <p:nvPr>
            <p:ph idx="1" type="body"/>
          </p:nvPr>
        </p:nvSpPr>
        <p:spPr>
          <a:xfrm>
            <a:off x="233650" y="1200150"/>
            <a:ext cx="6103199" cy="3628200"/>
          </a:xfrm>
          <a:prstGeom prst="rect">
            <a:avLst/>
          </a:prstGeom>
        </p:spPr>
        <p:txBody>
          <a:bodyPr anchorCtr="0" anchor="t" bIns="91425" lIns="91425" rIns="91425" tIns="91425">
            <a:noAutofit/>
          </a:bodyPr>
          <a:lstStyle/>
          <a:p>
            <a:pPr lvl="0" rtl="0">
              <a:spcBef>
                <a:spcPts val="0"/>
              </a:spcBef>
              <a:buNone/>
            </a:pPr>
            <a:r>
              <a:rPr lang="en"/>
              <a:t>I couldn’t find an option to change this setting. However, I could set passwords with all of these characters in them by default.</a:t>
            </a:r>
          </a:p>
        </p:txBody>
      </p:sp>
      <p:sp>
        <p:nvSpPr>
          <p:cNvPr id="283" name="Shape 283"/>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Passwords must be hashed with 512</a:t>
            </a:r>
          </a:p>
        </p:txBody>
      </p:sp>
      <p:sp>
        <p:nvSpPr>
          <p:cNvPr id="289" name="Shape 289"/>
          <p:cNvSpPr txBox="1"/>
          <p:nvPr>
            <p:ph idx="1" type="body"/>
          </p:nvPr>
        </p:nvSpPr>
        <p:spPr>
          <a:xfrm>
            <a:off x="0" y="1200150"/>
            <a:ext cx="2256299" cy="3628200"/>
          </a:xfrm>
          <a:prstGeom prst="rect">
            <a:avLst/>
          </a:prstGeom>
        </p:spPr>
        <p:txBody>
          <a:bodyPr anchorCtr="0" anchor="t" bIns="91425" lIns="91425" rIns="91425" tIns="91425">
            <a:noAutofit/>
          </a:bodyPr>
          <a:lstStyle/>
          <a:p>
            <a:pPr lvl="0" rtl="0">
              <a:spcBef>
                <a:spcPts val="0"/>
              </a:spcBef>
              <a:buNone/>
            </a:pPr>
            <a:r>
              <a:rPr lang="en" sz="1600"/>
              <a:t>My system was hashing the passwords in this form by default. The hashing method is determined by this part of the text in the pam file.</a:t>
            </a:r>
          </a:p>
        </p:txBody>
      </p:sp>
      <p:sp>
        <p:nvSpPr>
          <p:cNvPr id="290" name="Shape 290"/>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291" name="Shape 291"/>
          <p:cNvPicPr preferRelativeResize="0"/>
          <p:nvPr/>
        </p:nvPicPr>
        <p:blipFill>
          <a:blip r:embed="rId3">
            <a:alphaModFix/>
          </a:blip>
          <a:stretch>
            <a:fillRect/>
          </a:stretch>
        </p:blipFill>
        <p:spPr>
          <a:xfrm>
            <a:off x="2268621" y="1200150"/>
            <a:ext cx="6875376" cy="3780999"/>
          </a:xfrm>
          <a:prstGeom prst="rect">
            <a:avLst/>
          </a:prstGeom>
          <a:noFill/>
          <a:ln>
            <a:noFill/>
          </a:ln>
        </p:spPr>
      </p:pic>
      <p:sp>
        <p:nvSpPr>
          <p:cNvPr id="292" name="Shape 292"/>
          <p:cNvSpPr/>
          <p:nvPr/>
        </p:nvSpPr>
        <p:spPr>
          <a:xfrm>
            <a:off x="7913075" y="3400475"/>
            <a:ext cx="545399" cy="2352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Minimum length must be 8</a:t>
            </a:r>
          </a:p>
        </p:txBody>
      </p:sp>
      <p:sp>
        <p:nvSpPr>
          <p:cNvPr id="298" name="Shape 298"/>
          <p:cNvSpPr txBox="1"/>
          <p:nvPr>
            <p:ph idx="1" type="body"/>
          </p:nvPr>
        </p:nvSpPr>
        <p:spPr>
          <a:xfrm>
            <a:off x="0" y="1200150"/>
            <a:ext cx="2373899" cy="3628200"/>
          </a:xfrm>
          <a:prstGeom prst="rect">
            <a:avLst/>
          </a:prstGeom>
        </p:spPr>
        <p:txBody>
          <a:bodyPr anchorCtr="0" anchor="t" bIns="91425" lIns="91425" rIns="91425" tIns="91425">
            <a:noAutofit/>
          </a:bodyPr>
          <a:lstStyle/>
          <a:p>
            <a:pPr rtl="0">
              <a:spcBef>
                <a:spcPts val="0"/>
              </a:spcBef>
              <a:buNone/>
            </a:pPr>
            <a:r>
              <a:rPr lang="en" sz="1600"/>
              <a:t>Setting a password’s minimum length is done by adding “minlen=n” to the end of the line shown here.</a:t>
            </a:r>
          </a:p>
          <a:p>
            <a:pPr rtl="0">
              <a:spcBef>
                <a:spcPts val="0"/>
              </a:spcBef>
              <a:buNone/>
            </a:pPr>
            <a:r>
              <a:t/>
            </a:r>
            <a:endParaRPr sz="1600"/>
          </a:p>
          <a:p>
            <a:pPr rtl="0">
              <a:spcBef>
                <a:spcPts val="0"/>
              </a:spcBef>
              <a:buNone/>
            </a:pPr>
            <a:r>
              <a:t/>
            </a:r>
            <a:endParaRPr sz="1600"/>
          </a:p>
          <a:p>
            <a:pPr lvl="0" rtl="0">
              <a:spcBef>
                <a:spcPts val="0"/>
              </a:spcBef>
              <a:buNone/>
            </a:pPr>
            <a:r>
              <a:rPr lang="en" sz="1600"/>
              <a:t>Note that only the end of the line is shown, as it is too long to be displayed on one line.</a:t>
            </a:r>
          </a:p>
        </p:txBody>
      </p:sp>
      <p:sp>
        <p:nvSpPr>
          <p:cNvPr id="299" name="Shape 299"/>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00" name="Shape 300"/>
          <p:cNvPicPr preferRelativeResize="0"/>
          <p:nvPr/>
        </p:nvPicPr>
        <p:blipFill>
          <a:blip r:embed="rId3">
            <a:alphaModFix/>
          </a:blip>
          <a:stretch>
            <a:fillRect/>
          </a:stretch>
        </p:blipFill>
        <p:spPr>
          <a:xfrm>
            <a:off x="2373898" y="1409587"/>
            <a:ext cx="6770100" cy="3564087"/>
          </a:xfrm>
          <a:prstGeom prst="rect">
            <a:avLst/>
          </a:prstGeom>
          <a:noFill/>
          <a:ln>
            <a:noFill/>
          </a:ln>
        </p:spPr>
      </p:pic>
      <p:sp>
        <p:nvSpPr>
          <p:cNvPr id="301" name="Shape 301"/>
          <p:cNvSpPr/>
          <p:nvPr/>
        </p:nvSpPr>
        <p:spPr>
          <a:xfrm>
            <a:off x="2801650" y="3518100"/>
            <a:ext cx="705900" cy="149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Use the grep command to list and save </a:t>
            </a:r>
          </a:p>
        </p:txBody>
      </p:sp>
      <p:sp>
        <p:nvSpPr>
          <p:cNvPr id="84" name="Shape 84"/>
          <p:cNvSpPr txBox="1"/>
          <p:nvPr>
            <p:ph idx="1" type="body"/>
          </p:nvPr>
        </p:nvSpPr>
        <p:spPr>
          <a:xfrm>
            <a:off x="0" y="1200150"/>
            <a:ext cx="9144000" cy="3628200"/>
          </a:xfrm>
          <a:prstGeom prst="rect">
            <a:avLst/>
          </a:prstGeom>
        </p:spPr>
        <p:txBody>
          <a:bodyPr anchorCtr="0" anchor="t" bIns="91425" lIns="91425" rIns="91425" tIns="91425">
            <a:noAutofit/>
          </a:bodyPr>
          <a:lstStyle/>
          <a:p>
            <a:pPr rtl="0">
              <a:spcBef>
                <a:spcPts val="0"/>
              </a:spcBef>
              <a:buNone/>
            </a:pPr>
            <a:r>
              <a:rPr lang="en"/>
              <a:t>Grep is a tool used for searching text.</a:t>
            </a:r>
          </a:p>
          <a:p>
            <a:pPr rtl="0">
              <a:spcBef>
                <a:spcPts val="0"/>
              </a:spcBef>
              <a:buNone/>
            </a:pPr>
            <a:r>
              <a:t/>
            </a:r>
            <a:endParaRPr/>
          </a:p>
          <a:p>
            <a:pPr rtl="0">
              <a:spcBef>
                <a:spcPts val="0"/>
              </a:spcBef>
              <a:buNone/>
            </a:pPr>
            <a:r>
              <a:rPr lang="en"/>
              <a:t>It command consist of grep then options followed by the search expression and then the file(s) location(s).</a:t>
            </a:r>
          </a:p>
          <a:p>
            <a:pPr lvl="0" rtl="0">
              <a:spcBef>
                <a:spcPts val="0"/>
              </a:spcBef>
              <a:buNone/>
            </a:pPr>
            <a:r>
              <a:t/>
            </a:r>
            <a:endParaRPr/>
          </a:p>
        </p:txBody>
      </p:sp>
      <p:sp>
        <p:nvSpPr>
          <p:cNvPr id="85" name="Shape 85"/>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Set password history to 10</a:t>
            </a:r>
          </a:p>
        </p:txBody>
      </p:sp>
      <p:sp>
        <p:nvSpPr>
          <p:cNvPr id="307" name="Shape 307"/>
          <p:cNvSpPr txBox="1"/>
          <p:nvPr>
            <p:ph idx="1" type="body"/>
          </p:nvPr>
        </p:nvSpPr>
        <p:spPr>
          <a:xfrm>
            <a:off x="0" y="1200150"/>
            <a:ext cx="2470200" cy="2178900"/>
          </a:xfrm>
          <a:prstGeom prst="rect">
            <a:avLst/>
          </a:prstGeom>
        </p:spPr>
        <p:txBody>
          <a:bodyPr anchorCtr="0" anchor="t" bIns="91425" lIns="91425" rIns="91425" tIns="91425">
            <a:noAutofit/>
          </a:bodyPr>
          <a:lstStyle/>
          <a:p>
            <a:pPr rtl="0">
              <a:spcBef>
                <a:spcPts val="0"/>
              </a:spcBef>
              <a:buNone/>
            </a:pPr>
            <a:r>
              <a:rPr lang="en" sz="1600"/>
              <a:t>Password history stops you from using the same password multiple times, use the line</a:t>
            </a:r>
          </a:p>
          <a:p>
            <a:pPr rtl="0">
              <a:spcBef>
                <a:spcPts val="0"/>
              </a:spcBef>
              <a:buNone/>
            </a:pPr>
            <a:r>
              <a:rPr lang="en" sz="1600"/>
              <a:t>“Shadow Remember =n”</a:t>
            </a:r>
          </a:p>
          <a:p>
            <a:pPr rtl="0">
              <a:spcBef>
                <a:spcPts val="0"/>
              </a:spcBef>
              <a:buNone/>
            </a:pPr>
            <a:r>
              <a:rPr lang="en" sz="1600"/>
              <a:t>In the place shown on the right.</a:t>
            </a:r>
          </a:p>
          <a:p>
            <a:pPr lvl="0" rtl="0">
              <a:spcBef>
                <a:spcPts val="0"/>
              </a:spcBef>
              <a:buNone/>
            </a:pPr>
            <a:r>
              <a:t/>
            </a:r>
            <a:endParaRPr sz="1600"/>
          </a:p>
        </p:txBody>
      </p:sp>
      <p:sp>
        <p:nvSpPr>
          <p:cNvPr id="308" name="Shape 308"/>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09" name="Shape 309"/>
          <p:cNvPicPr preferRelativeResize="0"/>
          <p:nvPr/>
        </p:nvPicPr>
        <p:blipFill>
          <a:blip r:embed="rId3">
            <a:alphaModFix/>
          </a:blip>
          <a:stretch>
            <a:fillRect/>
          </a:stretch>
        </p:blipFill>
        <p:spPr>
          <a:xfrm>
            <a:off x="2470199" y="1158690"/>
            <a:ext cx="6673799" cy="381615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2000"/>
              <a:t>Add expiration date for the account to 6 months from the date you created the account</a:t>
            </a:r>
          </a:p>
        </p:txBody>
      </p:sp>
      <p:sp>
        <p:nvSpPr>
          <p:cNvPr id="315" name="Shape 315"/>
          <p:cNvSpPr txBox="1"/>
          <p:nvPr>
            <p:ph idx="1" type="body"/>
          </p:nvPr>
        </p:nvSpPr>
        <p:spPr>
          <a:xfrm>
            <a:off x="0" y="1168075"/>
            <a:ext cx="2378999" cy="3628200"/>
          </a:xfrm>
          <a:prstGeom prst="rect">
            <a:avLst/>
          </a:prstGeom>
        </p:spPr>
        <p:txBody>
          <a:bodyPr anchorCtr="0" anchor="t" bIns="91425" lIns="91425" rIns="91425" tIns="91425">
            <a:noAutofit/>
          </a:bodyPr>
          <a:lstStyle/>
          <a:p>
            <a:pPr lvl="0" rtl="0">
              <a:spcBef>
                <a:spcPts val="0"/>
              </a:spcBef>
              <a:buNone/>
            </a:pPr>
            <a:r>
              <a:rPr lang="en" sz="1600"/>
              <a:t>The command on the right will set the expiration date for an account. You can also use a normal number and it will use that number as the number of days after the date January 1st 1970.</a:t>
            </a:r>
          </a:p>
        </p:txBody>
      </p:sp>
      <p:sp>
        <p:nvSpPr>
          <p:cNvPr id="316" name="Shape 316"/>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17" name="Shape 317"/>
          <p:cNvPicPr preferRelativeResize="0"/>
          <p:nvPr/>
        </p:nvPicPr>
        <p:blipFill>
          <a:blip r:embed="rId3">
            <a:alphaModFix/>
          </a:blip>
          <a:stretch>
            <a:fillRect/>
          </a:stretch>
        </p:blipFill>
        <p:spPr>
          <a:xfrm>
            <a:off x="2379100" y="1168075"/>
            <a:ext cx="6303899" cy="662050"/>
          </a:xfrm>
          <a:prstGeom prst="rect">
            <a:avLst/>
          </a:prstGeom>
          <a:noFill/>
          <a:ln>
            <a:noFill/>
          </a:ln>
        </p:spPr>
      </p:pic>
      <p:pic>
        <p:nvPicPr>
          <p:cNvPr id="318" name="Shape 318"/>
          <p:cNvPicPr preferRelativeResize="0"/>
          <p:nvPr/>
        </p:nvPicPr>
        <p:blipFill>
          <a:blip r:embed="rId4">
            <a:alphaModFix/>
          </a:blip>
          <a:stretch>
            <a:fillRect/>
          </a:stretch>
        </p:blipFill>
        <p:spPr>
          <a:xfrm>
            <a:off x="2379100" y="2110350"/>
            <a:ext cx="6419850" cy="1543050"/>
          </a:xfrm>
          <a:prstGeom prst="rect">
            <a:avLst/>
          </a:prstGeom>
          <a:noFill/>
          <a:ln>
            <a:noFill/>
          </a:ln>
        </p:spPr>
      </p:pic>
      <p:sp>
        <p:nvSpPr>
          <p:cNvPr id="319" name="Shape 319"/>
          <p:cNvSpPr/>
          <p:nvPr/>
        </p:nvSpPr>
        <p:spPr>
          <a:xfrm>
            <a:off x="7207325" y="2823050"/>
            <a:ext cx="1390200" cy="1605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Set the max days after which the user must change passwords</a:t>
            </a:r>
          </a:p>
        </p:txBody>
      </p:sp>
      <p:sp>
        <p:nvSpPr>
          <p:cNvPr id="325" name="Shape 325"/>
          <p:cNvSpPr txBox="1"/>
          <p:nvPr>
            <p:ph idx="1" type="body"/>
          </p:nvPr>
        </p:nvSpPr>
        <p:spPr>
          <a:xfrm>
            <a:off x="0" y="1200150"/>
            <a:ext cx="2042400" cy="3628200"/>
          </a:xfrm>
          <a:prstGeom prst="rect">
            <a:avLst/>
          </a:prstGeom>
        </p:spPr>
        <p:txBody>
          <a:bodyPr anchorCtr="0" anchor="t" bIns="91425" lIns="91425" rIns="91425" tIns="91425">
            <a:noAutofit/>
          </a:bodyPr>
          <a:lstStyle/>
          <a:p>
            <a:pPr lvl="0" rtl="0">
              <a:spcBef>
                <a:spcPts val="0"/>
              </a:spcBef>
              <a:buNone/>
            </a:pPr>
            <a:r>
              <a:rPr lang="en" sz="1600"/>
              <a:t>The command on the right will force a user to change their password every 180 days, or approximately 6 months.</a:t>
            </a:r>
          </a:p>
        </p:txBody>
      </p:sp>
      <p:sp>
        <p:nvSpPr>
          <p:cNvPr id="326" name="Shape 326"/>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27" name="Shape 327"/>
          <p:cNvPicPr preferRelativeResize="0"/>
          <p:nvPr/>
        </p:nvPicPr>
        <p:blipFill>
          <a:blip r:embed="rId3">
            <a:alphaModFix/>
          </a:blip>
          <a:stretch>
            <a:fillRect/>
          </a:stretch>
        </p:blipFill>
        <p:spPr>
          <a:xfrm>
            <a:off x="2042405" y="1200150"/>
            <a:ext cx="5071675" cy="703275"/>
          </a:xfrm>
          <a:prstGeom prst="rect">
            <a:avLst/>
          </a:prstGeom>
          <a:noFill/>
          <a:ln>
            <a:noFill/>
          </a:ln>
        </p:spPr>
      </p:pic>
      <p:pic>
        <p:nvPicPr>
          <p:cNvPr id="328" name="Shape 328"/>
          <p:cNvPicPr preferRelativeResize="0"/>
          <p:nvPr/>
        </p:nvPicPr>
        <p:blipFill>
          <a:blip r:embed="rId4">
            <a:alphaModFix/>
          </a:blip>
          <a:stretch>
            <a:fillRect/>
          </a:stretch>
        </p:blipFill>
        <p:spPr>
          <a:xfrm>
            <a:off x="2042400" y="2416950"/>
            <a:ext cx="7101600" cy="1631595"/>
          </a:xfrm>
          <a:prstGeom prst="rect">
            <a:avLst/>
          </a:prstGeom>
          <a:noFill/>
          <a:ln>
            <a:noFill/>
          </a:ln>
        </p:spPr>
      </p:pic>
      <p:sp>
        <p:nvSpPr>
          <p:cNvPr id="329" name="Shape 329"/>
          <p:cNvSpPr/>
          <p:nvPr/>
        </p:nvSpPr>
        <p:spPr>
          <a:xfrm>
            <a:off x="7389100" y="3507425"/>
            <a:ext cx="727200" cy="2030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Set minimum number of days allowed between password changes to 15</a:t>
            </a:r>
          </a:p>
        </p:txBody>
      </p:sp>
      <p:sp>
        <p:nvSpPr>
          <p:cNvPr id="335" name="Shape 335"/>
          <p:cNvSpPr txBox="1"/>
          <p:nvPr>
            <p:ph idx="1" type="body"/>
          </p:nvPr>
        </p:nvSpPr>
        <p:spPr>
          <a:xfrm>
            <a:off x="0" y="1200150"/>
            <a:ext cx="2309700" cy="3628200"/>
          </a:xfrm>
          <a:prstGeom prst="rect">
            <a:avLst/>
          </a:prstGeom>
        </p:spPr>
        <p:txBody>
          <a:bodyPr anchorCtr="0" anchor="t" bIns="91425" lIns="91425" rIns="91425" tIns="91425">
            <a:noAutofit/>
          </a:bodyPr>
          <a:lstStyle/>
          <a:p>
            <a:pPr lvl="0" rtl="0">
              <a:spcBef>
                <a:spcPts val="0"/>
              </a:spcBef>
              <a:buNone/>
            </a:pPr>
            <a:r>
              <a:rPr lang="en" sz="1600"/>
              <a:t>The command to the right can be used to set a minimum number of days that must pass before a user can change their password.</a:t>
            </a:r>
          </a:p>
        </p:txBody>
      </p:sp>
      <p:sp>
        <p:nvSpPr>
          <p:cNvPr id="336" name="Shape 336"/>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37" name="Shape 337"/>
          <p:cNvPicPr preferRelativeResize="0"/>
          <p:nvPr/>
        </p:nvPicPr>
        <p:blipFill>
          <a:blip r:embed="rId3">
            <a:alphaModFix/>
          </a:blip>
          <a:stretch>
            <a:fillRect/>
          </a:stretch>
        </p:blipFill>
        <p:spPr>
          <a:xfrm>
            <a:off x="2309705" y="1200150"/>
            <a:ext cx="5015524" cy="639099"/>
          </a:xfrm>
          <a:prstGeom prst="rect">
            <a:avLst/>
          </a:prstGeom>
          <a:noFill/>
          <a:ln>
            <a:noFill/>
          </a:ln>
        </p:spPr>
      </p:pic>
      <p:pic>
        <p:nvPicPr>
          <p:cNvPr id="338" name="Shape 338"/>
          <p:cNvPicPr preferRelativeResize="0"/>
          <p:nvPr/>
        </p:nvPicPr>
        <p:blipFill>
          <a:blip r:embed="rId4">
            <a:alphaModFix/>
          </a:blip>
          <a:stretch>
            <a:fillRect/>
          </a:stretch>
        </p:blipFill>
        <p:spPr>
          <a:xfrm>
            <a:off x="2309687" y="2362212"/>
            <a:ext cx="6200775" cy="1552575"/>
          </a:xfrm>
          <a:prstGeom prst="rect">
            <a:avLst/>
          </a:prstGeom>
          <a:noFill/>
          <a:ln>
            <a:noFill/>
          </a:ln>
        </p:spPr>
      </p:pic>
      <p:sp>
        <p:nvSpPr>
          <p:cNvPr id="339" name="Shape 339"/>
          <p:cNvSpPr/>
          <p:nvPr/>
        </p:nvSpPr>
        <p:spPr>
          <a:xfrm>
            <a:off x="7153850" y="3229400"/>
            <a:ext cx="502500" cy="149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Give a 10 day warning before the password expires</a:t>
            </a:r>
          </a:p>
        </p:txBody>
      </p:sp>
      <p:sp>
        <p:nvSpPr>
          <p:cNvPr id="345" name="Shape 345"/>
          <p:cNvSpPr txBox="1"/>
          <p:nvPr>
            <p:ph idx="1" type="body"/>
          </p:nvPr>
        </p:nvSpPr>
        <p:spPr>
          <a:xfrm>
            <a:off x="0" y="1200150"/>
            <a:ext cx="1914000" cy="3628200"/>
          </a:xfrm>
          <a:prstGeom prst="rect">
            <a:avLst/>
          </a:prstGeom>
        </p:spPr>
        <p:txBody>
          <a:bodyPr anchorCtr="0" anchor="t" bIns="91425" lIns="91425" rIns="91425" tIns="91425">
            <a:noAutofit/>
          </a:bodyPr>
          <a:lstStyle/>
          <a:p>
            <a:pPr lvl="0" rtl="0">
              <a:spcBef>
                <a:spcPts val="0"/>
              </a:spcBef>
              <a:buNone/>
            </a:pPr>
            <a:r>
              <a:rPr lang="en" sz="1600"/>
              <a:t>The command on the right can be used to give a warning before your password needs to be changed. Thus you have time to come up with a secure one.</a:t>
            </a:r>
          </a:p>
        </p:txBody>
      </p:sp>
      <p:sp>
        <p:nvSpPr>
          <p:cNvPr id="346" name="Shape 346"/>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47" name="Shape 347"/>
          <p:cNvPicPr preferRelativeResize="0"/>
          <p:nvPr/>
        </p:nvPicPr>
        <p:blipFill>
          <a:blip r:embed="rId3">
            <a:alphaModFix/>
          </a:blip>
          <a:stretch>
            <a:fillRect/>
          </a:stretch>
        </p:blipFill>
        <p:spPr>
          <a:xfrm>
            <a:off x="1914000" y="1200158"/>
            <a:ext cx="5682774" cy="746050"/>
          </a:xfrm>
          <a:prstGeom prst="rect">
            <a:avLst/>
          </a:prstGeom>
          <a:noFill/>
          <a:ln>
            <a:noFill/>
          </a:ln>
        </p:spPr>
      </p:pic>
      <p:pic>
        <p:nvPicPr>
          <p:cNvPr id="348" name="Shape 348"/>
          <p:cNvPicPr preferRelativeResize="0"/>
          <p:nvPr/>
        </p:nvPicPr>
        <p:blipFill>
          <a:blip r:embed="rId4">
            <a:alphaModFix/>
          </a:blip>
          <a:stretch>
            <a:fillRect/>
          </a:stretch>
        </p:blipFill>
        <p:spPr>
          <a:xfrm>
            <a:off x="1913987" y="2306412"/>
            <a:ext cx="6162675" cy="1514475"/>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it inactive if the account is expired</a:t>
            </a:r>
          </a:p>
        </p:txBody>
      </p:sp>
      <p:sp>
        <p:nvSpPr>
          <p:cNvPr id="354" name="Shape 354"/>
          <p:cNvSpPr txBox="1"/>
          <p:nvPr>
            <p:ph idx="1" type="body"/>
          </p:nvPr>
        </p:nvSpPr>
        <p:spPr>
          <a:xfrm>
            <a:off x="0" y="1200150"/>
            <a:ext cx="2609100" cy="3628200"/>
          </a:xfrm>
          <a:prstGeom prst="rect">
            <a:avLst/>
          </a:prstGeom>
        </p:spPr>
        <p:txBody>
          <a:bodyPr anchorCtr="0" anchor="t" bIns="91425" lIns="91425" rIns="91425" tIns="91425">
            <a:noAutofit/>
          </a:bodyPr>
          <a:lstStyle/>
          <a:p>
            <a:pPr lvl="0" rtl="0">
              <a:spcBef>
                <a:spcPts val="0"/>
              </a:spcBef>
              <a:buNone/>
            </a:pPr>
            <a:r>
              <a:rPr lang="en" sz="1600"/>
              <a:t>This command will make a password inactive once it’s account expires.</a:t>
            </a:r>
          </a:p>
        </p:txBody>
      </p:sp>
      <p:sp>
        <p:nvSpPr>
          <p:cNvPr id="355" name="Shape 355"/>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56" name="Shape 356"/>
          <p:cNvPicPr preferRelativeResize="0"/>
          <p:nvPr/>
        </p:nvPicPr>
        <p:blipFill>
          <a:blip r:embed="rId3">
            <a:alphaModFix/>
          </a:blip>
          <a:stretch>
            <a:fillRect/>
          </a:stretch>
        </p:blipFill>
        <p:spPr>
          <a:xfrm>
            <a:off x="2609108" y="1200150"/>
            <a:ext cx="5673025" cy="671175"/>
          </a:xfrm>
          <a:prstGeom prst="rect">
            <a:avLst/>
          </a:prstGeom>
          <a:noFill/>
          <a:ln>
            <a:noFill/>
          </a:ln>
        </p:spPr>
      </p:pic>
      <p:pic>
        <p:nvPicPr>
          <p:cNvPr id="357" name="Shape 357"/>
          <p:cNvPicPr preferRelativeResize="0"/>
          <p:nvPr/>
        </p:nvPicPr>
        <p:blipFill>
          <a:blip r:embed="rId4">
            <a:alphaModFix/>
          </a:blip>
          <a:stretch>
            <a:fillRect/>
          </a:stretch>
        </p:blipFill>
        <p:spPr>
          <a:xfrm>
            <a:off x="2609100" y="2242725"/>
            <a:ext cx="6305550" cy="15430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Set the maximum number of attempts to login to 5</a:t>
            </a:r>
          </a:p>
        </p:txBody>
      </p:sp>
      <p:sp>
        <p:nvSpPr>
          <p:cNvPr id="363" name="Shape 363"/>
          <p:cNvSpPr txBox="1"/>
          <p:nvPr>
            <p:ph idx="1" type="body"/>
          </p:nvPr>
        </p:nvSpPr>
        <p:spPr>
          <a:xfrm>
            <a:off x="0" y="1200150"/>
            <a:ext cx="2162100" cy="3628200"/>
          </a:xfrm>
          <a:prstGeom prst="rect">
            <a:avLst/>
          </a:prstGeom>
        </p:spPr>
        <p:txBody>
          <a:bodyPr anchorCtr="0" anchor="t" bIns="91425" lIns="91425" rIns="91425" tIns="91425">
            <a:noAutofit/>
          </a:bodyPr>
          <a:lstStyle/>
          <a:p>
            <a:pPr rtl="0">
              <a:spcBef>
                <a:spcPts val="0"/>
              </a:spcBef>
              <a:buNone/>
            </a:pPr>
            <a:r>
              <a:rPr lang="en" sz="1600"/>
              <a:t>First add the line to the right to the files</a:t>
            </a:r>
          </a:p>
          <a:p>
            <a:pPr rtl="0">
              <a:spcBef>
                <a:spcPts val="0"/>
              </a:spcBef>
              <a:buNone/>
            </a:pPr>
            <a:r>
              <a:rPr lang="en" sz="1600"/>
              <a:t>/etc/pam.d/common-auth</a:t>
            </a:r>
          </a:p>
          <a:p>
            <a:pPr rtl="0">
              <a:spcBef>
                <a:spcPts val="0"/>
              </a:spcBef>
              <a:buNone/>
            </a:pPr>
            <a:r>
              <a:rPr lang="en" sz="1600"/>
              <a:t>at the top.</a:t>
            </a:r>
          </a:p>
          <a:p>
            <a:pPr lvl="0" rtl="0">
              <a:spcBef>
                <a:spcPts val="0"/>
              </a:spcBef>
              <a:buNone/>
            </a:pPr>
            <a:r>
              <a:rPr lang="en" sz="1600"/>
              <a:t>Then enter the command shown below .</a:t>
            </a:r>
          </a:p>
        </p:txBody>
      </p:sp>
      <p:sp>
        <p:nvSpPr>
          <p:cNvPr id="364" name="Shape 364"/>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65" name="Shape 365"/>
          <p:cNvPicPr preferRelativeResize="0"/>
          <p:nvPr/>
        </p:nvPicPr>
        <p:blipFill>
          <a:blip r:embed="rId3">
            <a:alphaModFix/>
          </a:blip>
          <a:stretch>
            <a:fillRect/>
          </a:stretch>
        </p:blipFill>
        <p:spPr>
          <a:xfrm>
            <a:off x="2162162" y="1200150"/>
            <a:ext cx="6981825" cy="495300"/>
          </a:xfrm>
          <a:prstGeom prst="rect">
            <a:avLst/>
          </a:prstGeom>
          <a:noFill/>
          <a:ln>
            <a:noFill/>
          </a:ln>
        </p:spPr>
      </p:pic>
      <p:pic>
        <p:nvPicPr>
          <p:cNvPr id="366" name="Shape 366"/>
          <p:cNvPicPr preferRelativeResize="0"/>
          <p:nvPr/>
        </p:nvPicPr>
        <p:blipFill>
          <a:blip r:embed="rId4">
            <a:alphaModFix/>
          </a:blip>
          <a:stretch>
            <a:fillRect/>
          </a:stretch>
        </p:blipFill>
        <p:spPr>
          <a:xfrm>
            <a:off x="2162183" y="2379808"/>
            <a:ext cx="5658275" cy="81747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Change login lockout time to 5 minutes</a:t>
            </a:r>
          </a:p>
        </p:txBody>
      </p:sp>
      <p:sp>
        <p:nvSpPr>
          <p:cNvPr id="372" name="Shape 372"/>
          <p:cNvSpPr txBox="1"/>
          <p:nvPr>
            <p:ph idx="1" type="body"/>
          </p:nvPr>
        </p:nvSpPr>
        <p:spPr>
          <a:xfrm>
            <a:off x="0" y="1200150"/>
            <a:ext cx="2994000" cy="3628200"/>
          </a:xfrm>
          <a:prstGeom prst="rect">
            <a:avLst/>
          </a:prstGeom>
        </p:spPr>
        <p:txBody>
          <a:bodyPr anchorCtr="0" anchor="t" bIns="91425" lIns="91425" rIns="91425" tIns="91425">
            <a:noAutofit/>
          </a:bodyPr>
          <a:lstStyle/>
          <a:p>
            <a:pPr lvl="0" rtl="0">
              <a:spcBef>
                <a:spcPts val="0"/>
              </a:spcBef>
              <a:buNone/>
            </a:pPr>
            <a:r>
              <a:rPr lang="en" sz="1600"/>
              <a:t>This command sets how long a failed log in will lock a user out in seconds.</a:t>
            </a:r>
          </a:p>
        </p:txBody>
      </p:sp>
      <p:sp>
        <p:nvSpPr>
          <p:cNvPr id="373" name="Shape 373"/>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74" name="Shape 374"/>
          <p:cNvPicPr preferRelativeResize="0"/>
          <p:nvPr/>
        </p:nvPicPr>
        <p:blipFill>
          <a:blip r:embed="rId3">
            <a:alphaModFix/>
          </a:blip>
          <a:stretch>
            <a:fillRect/>
          </a:stretch>
        </p:blipFill>
        <p:spPr>
          <a:xfrm>
            <a:off x="2994000" y="1200150"/>
            <a:ext cx="5341275" cy="76742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root’s password the same as your password</a:t>
            </a:r>
          </a:p>
        </p:txBody>
      </p:sp>
      <p:sp>
        <p:nvSpPr>
          <p:cNvPr id="380" name="Shape 380"/>
          <p:cNvSpPr txBox="1"/>
          <p:nvPr>
            <p:ph idx="1" type="body"/>
          </p:nvPr>
        </p:nvSpPr>
        <p:spPr>
          <a:xfrm>
            <a:off x="0" y="1200150"/>
            <a:ext cx="3293400" cy="3628200"/>
          </a:xfrm>
          <a:prstGeom prst="rect">
            <a:avLst/>
          </a:prstGeom>
        </p:spPr>
        <p:txBody>
          <a:bodyPr anchorCtr="0" anchor="t" bIns="91425" lIns="91425" rIns="91425" tIns="91425">
            <a:noAutofit/>
          </a:bodyPr>
          <a:lstStyle/>
          <a:p>
            <a:pPr lvl="0" rtl="0">
              <a:spcBef>
                <a:spcPts val="0"/>
              </a:spcBef>
              <a:buNone/>
            </a:pPr>
            <a:r>
              <a:rPr lang="en" sz="1600"/>
              <a:t>This is the command to edit the Root account’s Password. Be aware that logging in as the Root is dangerous and rarely necessary, as using sudo will give you most all permissions you’ll need the root for.</a:t>
            </a:r>
          </a:p>
        </p:txBody>
      </p:sp>
      <p:sp>
        <p:nvSpPr>
          <p:cNvPr id="381" name="Shape 381"/>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82" name="Shape 382"/>
          <p:cNvPicPr preferRelativeResize="0"/>
          <p:nvPr/>
        </p:nvPicPr>
        <p:blipFill>
          <a:blip r:embed="rId3">
            <a:alphaModFix/>
          </a:blip>
          <a:stretch>
            <a:fillRect/>
          </a:stretch>
        </p:blipFill>
        <p:spPr>
          <a:xfrm>
            <a:off x="3293399" y="1200150"/>
            <a:ext cx="4966599" cy="1622900"/>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800"/>
              <a:t>Configure so that the users have to create a new password when they login the first time</a:t>
            </a:r>
          </a:p>
        </p:txBody>
      </p:sp>
      <p:sp>
        <p:nvSpPr>
          <p:cNvPr id="388" name="Shape 388"/>
          <p:cNvSpPr txBox="1"/>
          <p:nvPr>
            <p:ph idx="1" type="body"/>
          </p:nvPr>
        </p:nvSpPr>
        <p:spPr>
          <a:xfrm>
            <a:off x="0" y="1200150"/>
            <a:ext cx="3026100" cy="3628200"/>
          </a:xfrm>
          <a:prstGeom prst="rect">
            <a:avLst/>
          </a:prstGeom>
        </p:spPr>
        <p:txBody>
          <a:bodyPr anchorCtr="0" anchor="t" bIns="91425" lIns="91425" rIns="91425" tIns="91425">
            <a:noAutofit/>
          </a:bodyPr>
          <a:lstStyle/>
          <a:p>
            <a:pPr lvl="0" rtl="0">
              <a:spcBef>
                <a:spcPts val="0"/>
              </a:spcBef>
              <a:buNone/>
            </a:pPr>
            <a:r>
              <a:rPr lang="en" sz="1600"/>
              <a:t>After creating a new account use this command to expire their password. This will force them to change it on login.</a:t>
            </a:r>
          </a:p>
        </p:txBody>
      </p:sp>
      <p:sp>
        <p:nvSpPr>
          <p:cNvPr id="389" name="Shape 389"/>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t/>
            </a:r>
            <a:endParaRPr sz="1800">
              <a:solidFill>
                <a:srgbClr val="D9D9D9"/>
              </a:solidFill>
            </a:endParaRPr>
          </a:p>
        </p:txBody>
      </p:sp>
      <p:pic>
        <p:nvPicPr>
          <p:cNvPr id="390" name="Shape 390"/>
          <p:cNvPicPr preferRelativeResize="0"/>
          <p:nvPr/>
        </p:nvPicPr>
        <p:blipFill>
          <a:blip r:embed="rId3">
            <a:alphaModFix/>
          </a:blip>
          <a:stretch>
            <a:fillRect/>
          </a:stretch>
        </p:blipFill>
        <p:spPr>
          <a:xfrm>
            <a:off x="3026099" y="1617200"/>
            <a:ext cx="4961799" cy="7783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91" name="Shape 91"/>
          <p:cNvSpPr txBox="1"/>
          <p:nvPr>
            <p:ph idx="1" type="body"/>
          </p:nvPr>
        </p:nvSpPr>
        <p:spPr>
          <a:xfrm>
            <a:off x="0" y="1200150"/>
            <a:ext cx="9144000" cy="3628200"/>
          </a:xfrm>
          <a:prstGeom prst="rect">
            <a:avLst/>
          </a:prstGeom>
        </p:spPr>
        <p:txBody>
          <a:bodyPr anchorCtr="0" anchor="t" bIns="91425" lIns="91425" rIns="91425" tIns="91425">
            <a:noAutofit/>
          </a:bodyPr>
          <a:lstStyle/>
          <a:p>
            <a:pPr rtl="0">
              <a:spcBef>
                <a:spcPts val="0"/>
              </a:spcBef>
              <a:buNone/>
            </a:pPr>
            <a:r>
              <a:rPr lang="en" sz="2600"/>
              <a:t>To get search results ending with ‘ing’ you would use:</a:t>
            </a:r>
          </a:p>
          <a:p>
            <a:pPr rtl="0">
              <a:spcBef>
                <a:spcPts val="0"/>
              </a:spcBef>
              <a:buNone/>
            </a:pPr>
            <a:r>
              <a:rPr lang="en" sz="2600"/>
              <a:t>grep ing grep_wordlist</a:t>
            </a:r>
          </a:p>
          <a:p>
            <a:pPr rtl="0">
              <a:spcBef>
                <a:spcPts val="0"/>
              </a:spcBef>
              <a:buNone/>
            </a:pPr>
            <a:r>
              <a:rPr lang="en" sz="2600"/>
              <a:t>the we could add ‘&gt; output.txt’ to print it to the file. So we would end up with:</a:t>
            </a:r>
          </a:p>
          <a:p>
            <a:pPr lvl="0" rtl="0">
              <a:spcBef>
                <a:spcPts val="0"/>
              </a:spcBef>
              <a:buNone/>
            </a:pPr>
            <a:r>
              <a:rPr lang="en" sz="2600"/>
              <a:t>grep *ing  grep_wordlist &gt; output.txt</a:t>
            </a:r>
          </a:p>
        </p:txBody>
      </p:sp>
      <p:sp>
        <p:nvSpPr>
          <p:cNvPr id="92" name="Shape 92"/>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Print to text file words ending with ‘ing’</a:t>
            </a:r>
          </a:p>
        </p:txBody>
      </p:sp>
      <p:pic>
        <p:nvPicPr>
          <p:cNvPr id="93" name="Shape 93"/>
          <p:cNvPicPr preferRelativeResize="0"/>
          <p:nvPr/>
        </p:nvPicPr>
        <p:blipFill>
          <a:blip r:embed="rId3">
            <a:alphaModFix/>
          </a:blip>
          <a:stretch>
            <a:fillRect/>
          </a:stretch>
        </p:blipFill>
        <p:spPr>
          <a:xfrm>
            <a:off x="7580750" y="2823950"/>
            <a:ext cx="1563250" cy="2143150"/>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sure you record failed logins</a:t>
            </a:r>
          </a:p>
        </p:txBody>
      </p:sp>
      <p:sp>
        <p:nvSpPr>
          <p:cNvPr id="396" name="Shape 396"/>
          <p:cNvSpPr txBox="1"/>
          <p:nvPr>
            <p:ph idx="1" type="body"/>
          </p:nvPr>
        </p:nvSpPr>
        <p:spPr>
          <a:xfrm>
            <a:off x="0" y="1976750"/>
            <a:ext cx="9144000" cy="28515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-a displays records for all users</a:t>
            </a:r>
          </a:p>
          <a:p>
            <a:pPr indent="-419100" lvl="0" marL="457200" rtl="0">
              <a:spcBef>
                <a:spcPts val="0"/>
              </a:spcBef>
              <a:buClr>
                <a:srgbClr val="F3F3F3"/>
              </a:buClr>
              <a:buSzPct val="100000"/>
              <a:buFont typeface="Droid Sans"/>
              <a:buChar char="◈"/>
            </a:pPr>
            <a:r>
              <a:rPr lang="en"/>
              <a:t>-r resets the records</a:t>
            </a:r>
          </a:p>
          <a:p>
            <a:pPr indent="-419100" lvl="0" marL="457200" rtl="0">
              <a:spcBef>
                <a:spcPts val="0"/>
              </a:spcBef>
              <a:buClr>
                <a:srgbClr val="F3F3F3"/>
              </a:buClr>
              <a:buSzPct val="100000"/>
              <a:buFont typeface="Droid Sans"/>
              <a:buChar char="◈"/>
            </a:pPr>
            <a:r>
              <a:rPr lang="en"/>
              <a:t>-u displays the records for a specific user</a:t>
            </a:r>
          </a:p>
        </p:txBody>
      </p:sp>
      <p:sp>
        <p:nvSpPr>
          <p:cNvPr id="397" name="Shape 397"/>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lastb</a:t>
            </a:r>
          </a:p>
        </p:txBody>
      </p:sp>
      <p:pic>
        <p:nvPicPr>
          <p:cNvPr id="398" name="Shape 398"/>
          <p:cNvPicPr preferRelativeResize="0"/>
          <p:nvPr/>
        </p:nvPicPr>
        <p:blipFill rotWithShape="1">
          <a:blip r:embed="rId3">
            <a:alphaModFix/>
          </a:blip>
          <a:srcRect b="0" l="0" r="0" t="43832"/>
          <a:stretch/>
        </p:blipFill>
        <p:spPr>
          <a:xfrm>
            <a:off x="1559724" y="1200150"/>
            <a:ext cx="6024575" cy="776599"/>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Write down the ENV_PATH and ENV_SUPATH</a:t>
            </a:r>
          </a:p>
        </p:txBody>
      </p:sp>
      <p:sp>
        <p:nvSpPr>
          <p:cNvPr id="404" name="Shape 404"/>
          <p:cNvSpPr txBox="1"/>
          <p:nvPr>
            <p:ph idx="1" type="body"/>
          </p:nvPr>
        </p:nvSpPr>
        <p:spPr>
          <a:xfrm>
            <a:off x="0" y="1739600"/>
            <a:ext cx="9144000" cy="30888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Open up the login.defs file and find the two paths</a:t>
            </a:r>
          </a:p>
        </p:txBody>
      </p:sp>
      <p:sp>
        <p:nvSpPr>
          <p:cNvPr id="405" name="Shape 405"/>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nano /etc/login.defs</a:t>
            </a:r>
          </a:p>
        </p:txBody>
      </p:sp>
      <p:pic>
        <p:nvPicPr>
          <p:cNvPr id="406" name="Shape 406"/>
          <p:cNvPicPr preferRelativeResize="0"/>
          <p:nvPr/>
        </p:nvPicPr>
        <p:blipFill rotWithShape="1">
          <a:blip r:embed="rId3">
            <a:alphaModFix/>
          </a:blip>
          <a:srcRect b="0" l="0" r="0" t="10063"/>
          <a:stretch/>
        </p:blipFill>
        <p:spPr>
          <a:xfrm>
            <a:off x="0" y="1200150"/>
            <a:ext cx="9144001" cy="539449"/>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Set encryption to SHA 512 and encrypt for 10,000 rounds</a:t>
            </a:r>
          </a:p>
        </p:txBody>
      </p:sp>
      <p:sp>
        <p:nvSpPr>
          <p:cNvPr id="412" name="Shape 412"/>
          <p:cNvSpPr txBox="1"/>
          <p:nvPr>
            <p:ph idx="1" type="body"/>
          </p:nvPr>
        </p:nvSpPr>
        <p:spPr>
          <a:xfrm>
            <a:off x="0" y="1937975"/>
            <a:ext cx="9144000" cy="28905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Encryptions is set to SHA 512 by default</a:t>
            </a:r>
          </a:p>
          <a:p>
            <a:pPr indent="-419100" lvl="0" marL="457200" rtl="0">
              <a:spcBef>
                <a:spcPts val="0"/>
              </a:spcBef>
              <a:buClr>
                <a:srgbClr val="F3F3F3"/>
              </a:buClr>
              <a:buSzPct val="100000"/>
              <a:buFont typeface="Droid Sans"/>
              <a:buChar char="◈"/>
            </a:pPr>
            <a:r>
              <a:rPr lang="en"/>
              <a:t>It is found in the login.defs file</a:t>
            </a:r>
          </a:p>
          <a:p>
            <a:pPr indent="-419100" lvl="0" marL="457200" rtl="0">
              <a:spcBef>
                <a:spcPts val="0"/>
              </a:spcBef>
              <a:buClr>
                <a:srgbClr val="F3F3F3"/>
              </a:buClr>
              <a:buSzPct val="100000"/>
              <a:buFont typeface="Droid Sans"/>
              <a:buChar char="◈"/>
            </a:pPr>
            <a:r>
              <a:rPr lang="en"/>
              <a:t>To encrypt for 10,000 rounds just find the SHA_CRYPT_MIN and MAX_ROUNDS and set them each to 10,000 in the same file </a:t>
            </a:r>
          </a:p>
        </p:txBody>
      </p:sp>
      <p:sp>
        <p:nvSpPr>
          <p:cNvPr id="413" name="Shape 413"/>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nano /etc/login.defs</a:t>
            </a:r>
          </a:p>
        </p:txBody>
      </p:sp>
      <p:pic>
        <p:nvPicPr>
          <p:cNvPr id="414" name="Shape 414"/>
          <p:cNvPicPr preferRelativeResize="0"/>
          <p:nvPr/>
        </p:nvPicPr>
        <p:blipFill>
          <a:blip r:embed="rId3">
            <a:alphaModFix/>
          </a:blip>
          <a:stretch>
            <a:fillRect/>
          </a:stretch>
        </p:blipFill>
        <p:spPr>
          <a:xfrm>
            <a:off x="89797" y="1153533"/>
            <a:ext cx="4138499" cy="420779"/>
          </a:xfrm>
          <a:prstGeom prst="rect">
            <a:avLst/>
          </a:prstGeom>
          <a:noFill/>
          <a:ln>
            <a:noFill/>
          </a:ln>
        </p:spPr>
      </p:pic>
      <p:pic>
        <p:nvPicPr>
          <p:cNvPr id="415" name="Shape 415"/>
          <p:cNvPicPr preferRelativeResize="0"/>
          <p:nvPr/>
        </p:nvPicPr>
        <p:blipFill>
          <a:blip r:embed="rId4">
            <a:alphaModFix/>
          </a:blip>
          <a:stretch>
            <a:fillRect/>
          </a:stretch>
        </p:blipFill>
        <p:spPr>
          <a:xfrm>
            <a:off x="4162200" y="1153530"/>
            <a:ext cx="5005500" cy="784444"/>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Configure user login times</a:t>
            </a:r>
          </a:p>
        </p:txBody>
      </p:sp>
      <p:sp>
        <p:nvSpPr>
          <p:cNvPr id="421" name="Shape 421"/>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Remove the comment</a:t>
            </a:r>
          </a:p>
          <a:p>
            <a:pPr indent="-419100" lvl="0" marL="457200" rtl="0">
              <a:spcBef>
                <a:spcPts val="0"/>
              </a:spcBef>
              <a:buClr>
                <a:srgbClr val="F3F3F3"/>
              </a:buClr>
              <a:buSzPct val="100000"/>
              <a:buFont typeface="Droid Sans"/>
              <a:buChar char="◈"/>
            </a:pPr>
            <a:r>
              <a:rPr lang="en"/>
              <a:t>Add users and login times to end of file</a:t>
            </a:r>
          </a:p>
        </p:txBody>
      </p:sp>
      <p:sp>
        <p:nvSpPr>
          <p:cNvPr id="422" name="Shape 422"/>
          <p:cNvSpPr txBox="1"/>
          <p:nvPr>
            <p:ph idx="2" type="title"/>
          </p:nvPr>
        </p:nvSpPr>
        <p:spPr>
          <a:xfrm>
            <a:off x="4595700" y="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nano /etc/pam.d/login</a:t>
            </a:r>
          </a:p>
          <a:p>
            <a:pPr lvl="0" rtl="0">
              <a:spcBef>
                <a:spcPts val="0"/>
              </a:spcBef>
              <a:buNone/>
            </a:pPr>
            <a:r>
              <a:rPr lang="en" sz="1800">
                <a:solidFill>
                  <a:srgbClr val="D9D9D9"/>
                </a:solidFill>
              </a:rPr>
              <a:t>nano /ctc/security/time.conf</a:t>
            </a:r>
          </a:p>
        </p:txBody>
      </p:sp>
      <p:pic>
        <p:nvPicPr>
          <p:cNvPr id="423" name="Shape 423"/>
          <p:cNvPicPr preferRelativeResize="0"/>
          <p:nvPr/>
        </p:nvPicPr>
        <p:blipFill>
          <a:blip r:embed="rId3">
            <a:alphaModFix/>
          </a:blip>
          <a:stretch>
            <a:fillRect/>
          </a:stretch>
        </p:blipFill>
        <p:spPr>
          <a:xfrm>
            <a:off x="24" y="3564000"/>
            <a:ext cx="8464176" cy="680400"/>
          </a:xfrm>
          <a:prstGeom prst="rect">
            <a:avLst/>
          </a:prstGeom>
          <a:noFill/>
          <a:ln>
            <a:noFill/>
          </a:ln>
        </p:spPr>
      </p:pic>
      <p:pic>
        <p:nvPicPr>
          <p:cNvPr id="424" name="Shape 424"/>
          <p:cNvPicPr preferRelativeResize="0"/>
          <p:nvPr/>
        </p:nvPicPr>
        <p:blipFill>
          <a:blip r:embed="rId4">
            <a:alphaModFix/>
          </a:blip>
          <a:stretch>
            <a:fillRect/>
          </a:stretch>
        </p:blipFill>
        <p:spPr>
          <a:xfrm>
            <a:off x="0" y="4244402"/>
            <a:ext cx="9144000" cy="680406"/>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Find out when user 1 last logged on </a:t>
            </a:r>
          </a:p>
        </p:txBody>
      </p:sp>
      <p:sp>
        <p:nvSpPr>
          <p:cNvPr id="430" name="Shape 430"/>
          <p:cNvSpPr txBox="1"/>
          <p:nvPr>
            <p:ph idx="1" type="body"/>
          </p:nvPr>
        </p:nvSpPr>
        <p:spPr>
          <a:xfrm>
            <a:off x="0" y="1200150"/>
            <a:ext cx="4138500" cy="3628200"/>
          </a:xfrm>
          <a:prstGeom prst="rect">
            <a:avLst/>
          </a:prstGeom>
        </p:spPr>
        <p:txBody>
          <a:bodyPr anchorCtr="0" anchor="t" bIns="91425" lIns="91425" rIns="91425" tIns="91425">
            <a:noAutofit/>
          </a:bodyPr>
          <a:lstStyle/>
          <a:p>
            <a:pPr lvl="0" rtl="0">
              <a:spcBef>
                <a:spcPts val="0"/>
              </a:spcBef>
              <a:buNone/>
            </a:pPr>
            <a:r>
              <a:t/>
            </a:r>
            <a:endParaRPr/>
          </a:p>
        </p:txBody>
      </p:sp>
      <p:sp>
        <p:nvSpPr>
          <p:cNvPr id="431" name="Shape 431"/>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last username</a:t>
            </a:r>
          </a:p>
        </p:txBody>
      </p:sp>
      <p:pic>
        <p:nvPicPr>
          <p:cNvPr id="432" name="Shape 432"/>
          <p:cNvPicPr preferRelativeResize="0"/>
          <p:nvPr/>
        </p:nvPicPr>
        <p:blipFill rotWithShape="1">
          <a:blip r:embed="rId3">
            <a:alphaModFix/>
          </a:blip>
          <a:srcRect b="7868" l="0" r="0" t="0"/>
          <a:stretch/>
        </p:blipFill>
        <p:spPr>
          <a:xfrm>
            <a:off x="1519400" y="1200150"/>
            <a:ext cx="6105200" cy="895250"/>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Create 5 more users with admin rights</a:t>
            </a:r>
          </a:p>
        </p:txBody>
      </p:sp>
      <p:sp>
        <p:nvSpPr>
          <p:cNvPr id="438" name="Shape 438"/>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Create user</a:t>
            </a:r>
          </a:p>
          <a:p>
            <a:pPr indent="-419100" lvl="0" marL="457200" rtl="0">
              <a:spcBef>
                <a:spcPts val="0"/>
              </a:spcBef>
              <a:buClr>
                <a:srgbClr val="F3F3F3"/>
              </a:buClr>
              <a:buSzPct val="100000"/>
              <a:buFont typeface="Droid Sans"/>
              <a:buChar char="◈"/>
            </a:pPr>
            <a:r>
              <a:rPr lang="en"/>
              <a:t>Add user to sudo group</a:t>
            </a:r>
          </a:p>
        </p:txBody>
      </p:sp>
      <p:sp>
        <p:nvSpPr>
          <p:cNvPr id="439" name="Shape 439"/>
          <p:cNvSpPr txBox="1"/>
          <p:nvPr>
            <p:ph idx="2" type="title"/>
          </p:nvPr>
        </p:nvSpPr>
        <p:spPr>
          <a:xfrm>
            <a:off x="4595700" y="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adduser &lt;username&gt;</a:t>
            </a:r>
          </a:p>
          <a:p>
            <a:pPr lvl="0" rtl="0">
              <a:spcBef>
                <a:spcPts val="0"/>
              </a:spcBef>
              <a:buNone/>
            </a:pPr>
            <a:r>
              <a:rPr lang="en" sz="1800">
                <a:solidFill>
                  <a:srgbClr val="D9D9D9"/>
                </a:solidFill>
              </a:rPr>
              <a:t>adduser &lt;username&gt; sudo</a:t>
            </a:r>
          </a:p>
        </p:txBody>
      </p:sp>
      <p:pic>
        <p:nvPicPr>
          <p:cNvPr id="440" name="Shape 440"/>
          <p:cNvPicPr preferRelativeResize="0"/>
          <p:nvPr/>
        </p:nvPicPr>
        <p:blipFill>
          <a:blip r:embed="rId3">
            <a:alphaModFix/>
          </a:blip>
          <a:stretch>
            <a:fillRect/>
          </a:stretch>
        </p:blipFill>
        <p:spPr>
          <a:xfrm>
            <a:off x="4150350" y="1700775"/>
            <a:ext cx="5029200" cy="3238500"/>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Configure so that user 30 has auto-login set</a:t>
            </a:r>
          </a:p>
        </p:txBody>
      </p:sp>
      <p:sp>
        <p:nvSpPr>
          <p:cNvPr id="446" name="Shape 446"/>
          <p:cNvSpPr txBox="1"/>
          <p:nvPr>
            <p:ph idx="1" type="body"/>
          </p:nvPr>
        </p:nvSpPr>
        <p:spPr>
          <a:xfrm>
            <a:off x="0" y="2171850"/>
            <a:ext cx="4138500" cy="26565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Make a directory</a:t>
            </a:r>
          </a:p>
          <a:p>
            <a:pPr indent="-419100" lvl="0" marL="457200" rtl="0">
              <a:spcBef>
                <a:spcPts val="0"/>
              </a:spcBef>
              <a:buClr>
                <a:srgbClr val="F3F3F3"/>
              </a:buClr>
              <a:buSzPct val="100000"/>
              <a:buFont typeface="Droid Sans"/>
              <a:buChar char="◈"/>
            </a:pPr>
            <a:r>
              <a:rPr lang="en"/>
              <a:t>Create a file in the directory and edit it to include this</a:t>
            </a:r>
          </a:p>
        </p:txBody>
      </p:sp>
      <p:sp>
        <p:nvSpPr>
          <p:cNvPr id="447" name="Shape 447"/>
          <p:cNvSpPr txBox="1"/>
          <p:nvPr>
            <p:ph idx="2" type="title"/>
          </p:nvPr>
        </p:nvSpPr>
        <p:spPr>
          <a:xfrm>
            <a:off x="4595700" y="0"/>
            <a:ext cx="4548300" cy="971700"/>
          </a:xfrm>
          <a:prstGeom prst="rect">
            <a:avLst/>
          </a:prstGeom>
        </p:spPr>
        <p:txBody>
          <a:bodyPr anchorCtr="0" anchor="ctr" bIns="91425" lIns="91425" rIns="91425" tIns="91425">
            <a:noAutofit/>
          </a:bodyPr>
          <a:lstStyle/>
          <a:p>
            <a:pPr lvl="0" rtl="0" algn="l">
              <a:spcBef>
                <a:spcPts val="0"/>
              </a:spcBef>
              <a:buClr>
                <a:schemeClr val="dk1"/>
              </a:buClr>
              <a:buSzPct val="78571"/>
              <a:buFont typeface="Arial"/>
              <a:buNone/>
            </a:pPr>
            <a:r>
              <a:rPr lang="en" sz="1400">
                <a:solidFill>
                  <a:srgbClr val="D9D9D9"/>
                </a:solidFill>
              </a:rPr>
              <a:t>mkdir /etc/lightdm/lightdm.conf.d</a:t>
            </a:r>
          </a:p>
          <a:p>
            <a:pPr lvl="0" rtl="0" algn="l">
              <a:spcBef>
                <a:spcPts val="0"/>
              </a:spcBef>
              <a:buClr>
                <a:schemeClr val="dk1"/>
              </a:buClr>
              <a:buSzPct val="78571"/>
              <a:buFont typeface="Arial"/>
              <a:buNone/>
            </a:pPr>
            <a:r>
              <a:rPr lang="en" sz="1400">
                <a:solidFill>
                  <a:srgbClr val="D9D9D9"/>
                </a:solidFill>
              </a:rPr>
              <a:t>nano /etc/lightdm/lightdm.conf.d/50-myconfig.conf</a:t>
            </a:r>
          </a:p>
          <a:p>
            <a:pPr lvl="0" rtl="0" algn="l">
              <a:spcBef>
                <a:spcPts val="0"/>
              </a:spcBef>
              <a:buNone/>
            </a:pPr>
            <a:r>
              <a:t/>
            </a:r>
            <a:endParaRPr sz="1400">
              <a:solidFill>
                <a:srgbClr val="D9D9D9"/>
              </a:solidFill>
            </a:endParaRPr>
          </a:p>
        </p:txBody>
      </p:sp>
      <p:pic>
        <p:nvPicPr>
          <p:cNvPr id="448" name="Shape 448"/>
          <p:cNvPicPr preferRelativeResize="0"/>
          <p:nvPr/>
        </p:nvPicPr>
        <p:blipFill>
          <a:blip r:embed="rId3">
            <a:alphaModFix/>
          </a:blip>
          <a:stretch>
            <a:fillRect/>
          </a:stretch>
        </p:blipFill>
        <p:spPr>
          <a:xfrm>
            <a:off x="2547875" y="1303850"/>
            <a:ext cx="4048259" cy="742799"/>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Create 4 groups with 2 users in each group </a:t>
            </a:r>
          </a:p>
        </p:txBody>
      </p:sp>
      <p:sp>
        <p:nvSpPr>
          <p:cNvPr id="454" name="Shape 454"/>
          <p:cNvSpPr txBox="1"/>
          <p:nvPr>
            <p:ph idx="1" type="body"/>
          </p:nvPr>
        </p:nvSpPr>
        <p:spPr>
          <a:xfrm>
            <a:off x="0" y="1798225"/>
            <a:ext cx="9144000" cy="3029999"/>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First create a group</a:t>
            </a:r>
          </a:p>
          <a:p>
            <a:pPr indent="-419100" lvl="0" marL="457200" rtl="0">
              <a:spcBef>
                <a:spcPts val="0"/>
              </a:spcBef>
              <a:buClr>
                <a:srgbClr val="F3F3F3"/>
              </a:buClr>
              <a:buSzPct val="100000"/>
              <a:buFont typeface="Droid Sans"/>
              <a:buChar char="◈"/>
            </a:pPr>
            <a:r>
              <a:rPr lang="en"/>
              <a:t>Then add an existing user to the group</a:t>
            </a:r>
          </a:p>
        </p:txBody>
      </p:sp>
      <p:sp>
        <p:nvSpPr>
          <p:cNvPr id="455" name="Shape 455"/>
          <p:cNvSpPr txBox="1"/>
          <p:nvPr>
            <p:ph idx="2" type="title"/>
          </p:nvPr>
        </p:nvSpPr>
        <p:spPr>
          <a:xfrm>
            <a:off x="4595700" y="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groupadd GroupName</a:t>
            </a:r>
          </a:p>
          <a:p>
            <a:pPr lvl="0" rtl="0">
              <a:spcBef>
                <a:spcPts val="0"/>
              </a:spcBef>
              <a:buNone/>
            </a:pPr>
            <a:r>
              <a:rPr lang="en" sz="1800">
                <a:solidFill>
                  <a:srgbClr val="D9D9D9"/>
                </a:solidFill>
              </a:rPr>
              <a:t>usermod -a -G GroupName Username</a:t>
            </a:r>
          </a:p>
        </p:txBody>
      </p:sp>
      <p:pic>
        <p:nvPicPr>
          <p:cNvPr id="456" name="Shape 456"/>
          <p:cNvPicPr preferRelativeResize="0"/>
          <p:nvPr/>
        </p:nvPicPr>
        <p:blipFill rotWithShape="1">
          <a:blip r:embed="rId3">
            <a:alphaModFix/>
          </a:blip>
          <a:srcRect b="0" l="0" r="0" t="0"/>
          <a:stretch/>
        </p:blipFill>
        <p:spPr>
          <a:xfrm>
            <a:off x="1462062" y="1339823"/>
            <a:ext cx="6219874" cy="598067"/>
          </a:xfrm>
          <a:prstGeom prst="rect">
            <a:avLst/>
          </a:prstGeom>
          <a:noFill/>
          <a:ln>
            <a:noFill/>
          </a:ln>
        </p:spPr>
      </p:pic>
      <p:pic>
        <p:nvPicPr>
          <p:cNvPr id="457" name="Shape 457"/>
          <p:cNvPicPr preferRelativeResize="0"/>
          <p:nvPr/>
        </p:nvPicPr>
        <p:blipFill>
          <a:blip r:embed="rId4">
            <a:alphaModFix/>
          </a:blip>
          <a:stretch>
            <a:fillRect/>
          </a:stretch>
        </p:blipFill>
        <p:spPr>
          <a:xfrm>
            <a:off x="2458051" y="1009748"/>
            <a:ext cx="4227904" cy="330075"/>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Write down the permission of the shadow file</a:t>
            </a:r>
          </a:p>
        </p:txBody>
      </p:sp>
      <p:sp>
        <p:nvSpPr>
          <p:cNvPr id="463" name="Shape 463"/>
          <p:cNvSpPr txBox="1"/>
          <p:nvPr>
            <p:ph idx="1" type="body"/>
          </p:nvPr>
        </p:nvSpPr>
        <p:spPr>
          <a:xfrm>
            <a:off x="0" y="1646625"/>
            <a:ext cx="91440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The folder has read and write permission for the owner denoted by the -rw, read permission for the group (-r) and no permissions for other and  is owned by root</a:t>
            </a:r>
          </a:p>
        </p:txBody>
      </p:sp>
      <p:sp>
        <p:nvSpPr>
          <p:cNvPr id="464" name="Shape 464"/>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ls -la /path/to/directory</a:t>
            </a:r>
          </a:p>
        </p:txBody>
      </p:sp>
      <p:pic>
        <p:nvPicPr>
          <p:cNvPr id="465" name="Shape 465"/>
          <p:cNvPicPr preferRelativeResize="0"/>
          <p:nvPr/>
        </p:nvPicPr>
        <p:blipFill>
          <a:blip r:embed="rId3">
            <a:alphaModFix/>
          </a:blip>
          <a:stretch>
            <a:fillRect/>
          </a:stretch>
        </p:blipFill>
        <p:spPr>
          <a:xfrm>
            <a:off x="12" y="1045787"/>
            <a:ext cx="9143999" cy="600837"/>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Give yourself ownership of folder_1 through folder_10</a:t>
            </a:r>
          </a:p>
        </p:txBody>
      </p:sp>
      <p:sp>
        <p:nvSpPr>
          <p:cNvPr id="471" name="Shape 471"/>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Use chown command</a:t>
            </a:r>
          </a:p>
          <a:p>
            <a:pPr indent="-419100" lvl="0" marL="457200" rtl="0">
              <a:spcBef>
                <a:spcPts val="0"/>
              </a:spcBef>
              <a:buClr>
                <a:srgbClr val="F3F3F3"/>
              </a:buClr>
              <a:buSzPct val="100000"/>
              <a:buFont typeface="Droid Sans"/>
              <a:buChar char="◈"/>
            </a:pPr>
            <a:r>
              <a:rPr lang="en"/>
              <a:t>-R gives ownership of all subfolders and files as well</a:t>
            </a:r>
          </a:p>
        </p:txBody>
      </p:sp>
      <p:sp>
        <p:nvSpPr>
          <p:cNvPr id="472" name="Shape 472"/>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chown -R username directory</a:t>
            </a:r>
          </a:p>
        </p:txBody>
      </p:sp>
      <p:pic>
        <p:nvPicPr>
          <p:cNvPr id="473" name="Shape 473"/>
          <p:cNvPicPr preferRelativeResize="0"/>
          <p:nvPr/>
        </p:nvPicPr>
        <p:blipFill>
          <a:blip r:embed="rId3">
            <a:alphaModFix/>
          </a:blip>
          <a:stretch>
            <a:fillRect/>
          </a:stretch>
        </p:blipFill>
        <p:spPr>
          <a:xfrm>
            <a:off x="0" y="1075175"/>
            <a:ext cx="9144000" cy="2857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99" name="Shape 99"/>
          <p:cNvSpPr txBox="1"/>
          <p:nvPr>
            <p:ph idx="1" type="body"/>
          </p:nvPr>
        </p:nvSpPr>
        <p:spPr>
          <a:xfrm>
            <a:off x="0" y="1200150"/>
            <a:ext cx="9144000" cy="36282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FFFFFF"/>
                </a:solidFill>
              </a:rPr>
              <a:t>grep ing grep_wordlist| wc -l</a:t>
            </a:r>
          </a:p>
          <a:p>
            <a:pPr lvl="0" rtl="0">
              <a:lnSpc>
                <a:spcPct val="115000"/>
              </a:lnSpc>
              <a:spcBef>
                <a:spcPts val="0"/>
              </a:spcBef>
              <a:buClr>
                <a:schemeClr val="dk1"/>
              </a:buClr>
              <a:buSzPct val="36666"/>
              <a:buFont typeface="Arial"/>
              <a:buNone/>
            </a:pPr>
            <a:r>
              <a:rPr lang="en">
                <a:solidFill>
                  <a:srgbClr val="FFFFFF"/>
                </a:solidFill>
              </a:rPr>
              <a:t>Grep will sort all the lines with ing word then pipe it to wc which will count the number of lines.</a:t>
            </a:r>
          </a:p>
          <a:p>
            <a:pPr lvl="0" rtl="0">
              <a:spcBef>
                <a:spcPts val="0"/>
              </a:spcBef>
              <a:buNone/>
            </a:pPr>
            <a:r>
              <a:t/>
            </a:r>
            <a:endParaRPr>
              <a:solidFill>
                <a:srgbClr val="FFFFFF"/>
              </a:solidFill>
            </a:endParaRPr>
          </a:p>
        </p:txBody>
      </p:sp>
      <p:sp>
        <p:nvSpPr>
          <p:cNvPr id="100" name="Shape 100"/>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Count words ending with ‘ing’</a:t>
            </a:r>
          </a:p>
        </p:txBody>
      </p:sp>
      <p:pic>
        <p:nvPicPr>
          <p:cNvPr id="101" name="Shape 101"/>
          <p:cNvPicPr preferRelativeResize="0"/>
          <p:nvPr/>
        </p:nvPicPr>
        <p:blipFill>
          <a:blip r:embed="rId3">
            <a:alphaModFix/>
          </a:blip>
          <a:stretch>
            <a:fillRect/>
          </a:stretch>
        </p:blipFill>
        <p:spPr>
          <a:xfrm>
            <a:off x="285887" y="3851600"/>
            <a:ext cx="8572224" cy="722375"/>
          </a:xfrm>
          <a:prstGeom prst="rect">
            <a:avLst/>
          </a:prstGeom>
          <a:noFill/>
          <a:ln>
            <a:noFill/>
          </a:ln>
        </p:spPr>
      </p:pic>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Make the group CEO the owner of folder_11 to folder_15</a:t>
            </a:r>
          </a:p>
        </p:txBody>
      </p:sp>
      <p:sp>
        <p:nvSpPr>
          <p:cNvPr id="479" name="Shape 479"/>
          <p:cNvSpPr txBox="1"/>
          <p:nvPr>
            <p:ph idx="1" type="body"/>
          </p:nvPr>
        </p:nvSpPr>
        <p:spPr>
          <a:xfrm>
            <a:off x="0" y="1476050"/>
            <a:ext cx="9018600" cy="3352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This command simply changes the ownership of folders or files</a:t>
            </a:r>
          </a:p>
          <a:p>
            <a:pPr indent="-419100" lvl="0" marL="457200" rtl="0">
              <a:spcBef>
                <a:spcPts val="0"/>
              </a:spcBef>
              <a:buClr>
                <a:srgbClr val="F3F3F3"/>
              </a:buClr>
              <a:buSzPct val="100000"/>
              <a:buFont typeface="Droid Sans"/>
              <a:buChar char="◈"/>
            </a:pPr>
            <a:r>
              <a:rPr lang="en"/>
              <a:t>You can use username:groupname to change the user and group permission or just username: for the user and :groupname for just the group</a:t>
            </a:r>
          </a:p>
        </p:txBody>
      </p:sp>
      <p:sp>
        <p:nvSpPr>
          <p:cNvPr id="480" name="Shape 480"/>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chown -R :group directory</a:t>
            </a:r>
          </a:p>
        </p:txBody>
      </p:sp>
      <p:pic>
        <p:nvPicPr>
          <p:cNvPr id="481" name="Shape 481"/>
          <p:cNvPicPr preferRelativeResize="0"/>
          <p:nvPr/>
        </p:nvPicPr>
        <p:blipFill>
          <a:blip r:embed="rId3">
            <a:alphaModFix/>
          </a:blip>
          <a:stretch>
            <a:fillRect/>
          </a:stretch>
        </p:blipFill>
        <p:spPr>
          <a:xfrm>
            <a:off x="125337" y="1200158"/>
            <a:ext cx="8893325" cy="275900"/>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List all the groups you made</a:t>
            </a:r>
          </a:p>
        </p:txBody>
      </p:sp>
      <p:sp>
        <p:nvSpPr>
          <p:cNvPr id="487" name="Shape 487"/>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This command lists all the groups including system ones and the users in each group</a:t>
            </a:r>
          </a:p>
        </p:txBody>
      </p:sp>
      <p:sp>
        <p:nvSpPr>
          <p:cNvPr id="488" name="Shape 488"/>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cat /etc/group</a:t>
            </a:r>
          </a:p>
        </p:txBody>
      </p:sp>
      <p:pic>
        <p:nvPicPr>
          <p:cNvPr id="489" name="Shape 489"/>
          <p:cNvPicPr preferRelativeResize="0"/>
          <p:nvPr/>
        </p:nvPicPr>
        <p:blipFill rotWithShape="1">
          <a:blip r:embed="rId3">
            <a:alphaModFix/>
          </a:blip>
          <a:srcRect b="7175" l="2229" r="0" t="0"/>
          <a:stretch/>
        </p:blipFill>
        <p:spPr>
          <a:xfrm>
            <a:off x="5490025" y="2324500"/>
            <a:ext cx="2349850" cy="1596700"/>
          </a:xfrm>
          <a:prstGeom prst="rect">
            <a:avLst/>
          </a:prstGeom>
          <a:noFill/>
          <a:ln>
            <a:noFill/>
          </a:ln>
        </p:spPr>
      </p:pic>
      <p:pic>
        <p:nvPicPr>
          <p:cNvPr id="490" name="Shape 490"/>
          <p:cNvPicPr preferRelativeResize="0"/>
          <p:nvPr/>
        </p:nvPicPr>
        <p:blipFill>
          <a:blip r:embed="rId4">
            <a:alphaModFix/>
          </a:blip>
          <a:stretch>
            <a:fillRect/>
          </a:stretch>
        </p:blipFill>
        <p:spPr>
          <a:xfrm>
            <a:off x="4595700" y="1469962"/>
            <a:ext cx="4534574" cy="356288"/>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800"/>
              <a:t>Create a file named test, test_1, and test_2 and write down the default permissions</a:t>
            </a:r>
          </a:p>
        </p:txBody>
      </p:sp>
      <p:sp>
        <p:nvSpPr>
          <p:cNvPr id="496" name="Shape 496"/>
          <p:cNvSpPr txBox="1"/>
          <p:nvPr>
            <p:ph idx="1" type="body"/>
          </p:nvPr>
        </p:nvSpPr>
        <p:spPr>
          <a:xfrm>
            <a:off x="0" y="2171850"/>
            <a:ext cx="9144000" cy="26565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This creates an empty file</a:t>
            </a:r>
          </a:p>
          <a:p>
            <a:pPr indent="-419100" lvl="0" marL="457200" rtl="0">
              <a:spcBef>
                <a:spcPts val="0"/>
              </a:spcBef>
              <a:buClr>
                <a:srgbClr val="F3F3F3"/>
              </a:buClr>
              <a:buSzPct val="100000"/>
              <a:buFont typeface="Droid Sans"/>
              <a:buChar char="◈"/>
            </a:pPr>
            <a:r>
              <a:rPr lang="en"/>
              <a:t>Then we can list the default permissions which are read/write for the owner, read for the group, and read for others</a:t>
            </a:r>
          </a:p>
        </p:txBody>
      </p:sp>
      <p:sp>
        <p:nvSpPr>
          <p:cNvPr id="497" name="Shape 497"/>
          <p:cNvSpPr txBox="1"/>
          <p:nvPr>
            <p:ph idx="2" type="title"/>
          </p:nvPr>
        </p:nvSpPr>
        <p:spPr>
          <a:xfrm>
            <a:off x="4595700" y="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&gt;filename</a:t>
            </a:r>
          </a:p>
          <a:p>
            <a:pPr lvl="0" rtl="0">
              <a:spcBef>
                <a:spcPts val="0"/>
              </a:spcBef>
              <a:buNone/>
            </a:pPr>
            <a:r>
              <a:rPr lang="en" sz="1800">
                <a:solidFill>
                  <a:srgbClr val="D9D9D9"/>
                </a:solidFill>
              </a:rPr>
              <a:t>ls -l /path/to/file</a:t>
            </a:r>
          </a:p>
        </p:txBody>
      </p:sp>
      <p:pic>
        <p:nvPicPr>
          <p:cNvPr id="498" name="Shape 498"/>
          <p:cNvPicPr preferRelativeResize="0"/>
          <p:nvPr/>
        </p:nvPicPr>
        <p:blipFill>
          <a:blip r:embed="rId3">
            <a:alphaModFix/>
          </a:blip>
          <a:stretch>
            <a:fillRect/>
          </a:stretch>
        </p:blipFill>
        <p:spPr>
          <a:xfrm>
            <a:off x="2136753" y="1200153"/>
            <a:ext cx="4870496" cy="971700"/>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Change the permission of test so that only the owner has read write permissions</a:t>
            </a:r>
          </a:p>
        </p:txBody>
      </p:sp>
      <p:sp>
        <p:nvSpPr>
          <p:cNvPr id="504" name="Shape 504"/>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chmod changes permissions</a:t>
            </a:r>
          </a:p>
          <a:p>
            <a:pPr indent="-419100" lvl="0" marL="457200" rtl="0">
              <a:spcBef>
                <a:spcPts val="0"/>
              </a:spcBef>
              <a:buClr>
                <a:srgbClr val="F3F3F3"/>
              </a:buClr>
              <a:buSzPct val="100000"/>
              <a:buFont typeface="Droid Sans"/>
              <a:buChar char="◈"/>
            </a:pPr>
            <a:r>
              <a:rPr lang="en"/>
              <a:t>-R means all subfolders and files</a:t>
            </a:r>
          </a:p>
          <a:p>
            <a:pPr indent="-419100" lvl="0" marL="457200" rtl="0">
              <a:spcBef>
                <a:spcPts val="0"/>
              </a:spcBef>
              <a:buClr>
                <a:srgbClr val="F3F3F3"/>
              </a:buClr>
              <a:buSzPct val="100000"/>
              <a:buFont typeface="Droid Sans"/>
              <a:buChar char="◈"/>
            </a:pPr>
            <a:r>
              <a:rPr lang="en"/>
              <a:t>u = user that is owner</a:t>
            </a:r>
          </a:p>
          <a:p>
            <a:pPr indent="-419100" lvl="0" marL="457200" rtl="0">
              <a:spcBef>
                <a:spcPts val="0"/>
              </a:spcBef>
              <a:buClr>
                <a:srgbClr val="F3F3F3"/>
              </a:buClr>
              <a:buSzPct val="100000"/>
              <a:buFont typeface="Droid Sans"/>
              <a:buChar char="◈"/>
            </a:pPr>
            <a:r>
              <a:rPr lang="en"/>
              <a:t>rw = read write</a:t>
            </a:r>
          </a:p>
        </p:txBody>
      </p:sp>
      <p:sp>
        <p:nvSpPr>
          <p:cNvPr id="505" name="Shape 505"/>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chmod -R u+rw /path/to/file</a:t>
            </a:r>
          </a:p>
        </p:txBody>
      </p:sp>
      <p:pic>
        <p:nvPicPr>
          <p:cNvPr id="506" name="Shape 506"/>
          <p:cNvPicPr preferRelativeResize="0"/>
          <p:nvPr/>
        </p:nvPicPr>
        <p:blipFill rotWithShape="1">
          <a:blip r:embed="rId3">
            <a:alphaModFix/>
          </a:blip>
          <a:srcRect b="25462" l="0" r="0" t="0"/>
          <a:stretch/>
        </p:blipFill>
        <p:spPr>
          <a:xfrm>
            <a:off x="3870375" y="2414075"/>
            <a:ext cx="5273625" cy="235049"/>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400"/>
              <a:t>Change the permission of test_1 so that the owner has read, write, and execute permissions, the group has read and execute permissions and other users have no permissions</a:t>
            </a:r>
          </a:p>
        </p:txBody>
      </p:sp>
      <p:sp>
        <p:nvSpPr>
          <p:cNvPr id="512" name="Shape 512"/>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Give group read and execute</a:t>
            </a:r>
          </a:p>
          <a:p>
            <a:pPr indent="-419100" lvl="0" marL="457200" rtl="0">
              <a:spcBef>
                <a:spcPts val="0"/>
              </a:spcBef>
              <a:buClr>
                <a:srgbClr val="F3F3F3"/>
              </a:buClr>
              <a:buSzPct val="100000"/>
              <a:buFont typeface="Droid Sans"/>
              <a:buChar char="◈"/>
            </a:pPr>
            <a:r>
              <a:rPr lang="en"/>
              <a:t>Give owner read, write, execute</a:t>
            </a:r>
          </a:p>
          <a:p>
            <a:pPr indent="-419100" lvl="0" marL="457200" rtl="0">
              <a:spcBef>
                <a:spcPts val="0"/>
              </a:spcBef>
              <a:buClr>
                <a:srgbClr val="F3F3F3"/>
              </a:buClr>
              <a:buSzPct val="100000"/>
              <a:buFont typeface="Droid Sans"/>
              <a:buChar char="◈"/>
            </a:pPr>
            <a:r>
              <a:rPr lang="en"/>
              <a:t>Give others none</a:t>
            </a:r>
          </a:p>
        </p:txBody>
      </p:sp>
      <p:sp>
        <p:nvSpPr>
          <p:cNvPr id="513" name="Shape 513"/>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chmod -R ugo+rwx /path/to/file</a:t>
            </a:r>
          </a:p>
        </p:txBody>
      </p:sp>
      <p:pic>
        <p:nvPicPr>
          <p:cNvPr id="514" name="Shape 514"/>
          <p:cNvPicPr preferRelativeResize="0"/>
          <p:nvPr/>
        </p:nvPicPr>
        <p:blipFill rotWithShape="1">
          <a:blip r:embed="rId3">
            <a:alphaModFix/>
          </a:blip>
          <a:srcRect b="10297" l="0" r="0" t="0"/>
          <a:stretch/>
        </p:blipFill>
        <p:spPr>
          <a:xfrm>
            <a:off x="4138500" y="2502124"/>
            <a:ext cx="5005500" cy="685774"/>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sz="1800"/>
              <a:t>Change the permission of test_2 so that the owner, group, and user have read, write, and execute rights</a:t>
            </a:r>
          </a:p>
        </p:txBody>
      </p:sp>
      <p:sp>
        <p:nvSpPr>
          <p:cNvPr id="520" name="Shape 520"/>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Font typeface="Droid Sans"/>
              <a:buChar char="◈"/>
            </a:pPr>
            <a:r>
              <a:t/>
            </a:r>
            <a:endParaRPr/>
          </a:p>
        </p:txBody>
      </p:sp>
      <p:sp>
        <p:nvSpPr>
          <p:cNvPr id="521" name="Shape 521"/>
          <p:cNvSpPr txBox="1"/>
          <p:nvPr>
            <p:ph idx="2" type="title"/>
          </p:nvPr>
        </p:nvSpPr>
        <p:spPr>
          <a:xfrm>
            <a:off x="4595700" y="0"/>
            <a:ext cx="41385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chmod -R ugo+rwx /path/to/file</a:t>
            </a:r>
          </a:p>
        </p:txBody>
      </p:sp>
      <p:pic>
        <p:nvPicPr>
          <p:cNvPr id="522" name="Shape 522"/>
          <p:cNvPicPr preferRelativeResize="0"/>
          <p:nvPr/>
        </p:nvPicPr>
        <p:blipFill rotWithShape="1">
          <a:blip r:embed="rId3">
            <a:alphaModFix/>
          </a:blip>
          <a:srcRect b="24133" l="0" r="0" t="0"/>
          <a:stretch/>
        </p:blipFill>
        <p:spPr>
          <a:xfrm>
            <a:off x="0" y="1200155"/>
            <a:ext cx="9144000" cy="340244"/>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0"/>
            <a:ext cx="8277000" cy="971700"/>
          </a:xfrm>
          <a:prstGeom prst="rect">
            <a:avLst/>
          </a:prstGeom>
        </p:spPr>
        <p:txBody>
          <a:bodyPr anchorCtr="0" anchor="ctr" bIns="91425" lIns="91425" rIns="91425" tIns="91425">
            <a:noAutofit/>
          </a:bodyPr>
          <a:lstStyle/>
          <a:p>
            <a:pPr lvl="0" rtl="0">
              <a:spcBef>
                <a:spcPts val="0"/>
              </a:spcBef>
              <a:buNone/>
            </a:pPr>
            <a:r>
              <a:rPr lang="en" sz="1700"/>
              <a:t>Create folders CEO, developer, and marketing in the home directory and configure so that only the CEO group can access the CEO folder, the developer group can access the developer folder, and the marketing group can access the marketing folder</a:t>
            </a:r>
          </a:p>
        </p:txBody>
      </p:sp>
      <p:sp>
        <p:nvSpPr>
          <p:cNvPr id="528" name="Shape 528"/>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First we create the folders</a:t>
            </a:r>
          </a:p>
          <a:p>
            <a:pPr indent="-419100" lvl="0" marL="457200" rtl="0">
              <a:spcBef>
                <a:spcPts val="0"/>
              </a:spcBef>
              <a:buClr>
                <a:srgbClr val="F3F3F3"/>
              </a:buClr>
              <a:buSzPct val="100000"/>
              <a:buFont typeface="Droid Sans"/>
              <a:buChar char="◈"/>
            </a:pPr>
            <a:r>
              <a:rPr lang="en"/>
              <a:t>Then set the owner of the folder</a:t>
            </a:r>
          </a:p>
          <a:p>
            <a:pPr indent="-419100" lvl="0" marL="457200" rtl="0">
              <a:spcBef>
                <a:spcPts val="0"/>
              </a:spcBef>
              <a:buClr>
                <a:srgbClr val="F3F3F3"/>
              </a:buClr>
              <a:buSzPct val="100000"/>
              <a:buFont typeface="Droid Sans"/>
              <a:buChar char="◈"/>
            </a:pPr>
            <a:r>
              <a:rPr lang="en"/>
              <a:t>Then change the permissions of the folder</a:t>
            </a:r>
          </a:p>
        </p:txBody>
      </p:sp>
      <p:sp>
        <p:nvSpPr>
          <p:cNvPr id="529" name="Shape 529"/>
          <p:cNvSpPr txBox="1"/>
          <p:nvPr>
            <p:ph idx="2" type="title"/>
          </p:nvPr>
        </p:nvSpPr>
        <p:spPr>
          <a:xfrm>
            <a:off x="4595700" y="97170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mkdir /path/to/directory</a:t>
            </a:r>
          </a:p>
          <a:p>
            <a:pPr rtl="0">
              <a:spcBef>
                <a:spcPts val="0"/>
              </a:spcBef>
              <a:buNone/>
            </a:pPr>
            <a:r>
              <a:rPr lang="en" sz="1800">
                <a:solidFill>
                  <a:srgbClr val="D9D9D9"/>
                </a:solidFill>
              </a:rPr>
              <a:t>chown -R :group /path/to/directory</a:t>
            </a:r>
          </a:p>
          <a:p>
            <a:pPr lvl="0" rtl="0">
              <a:spcBef>
                <a:spcPts val="0"/>
              </a:spcBef>
              <a:buNone/>
            </a:pPr>
            <a:r>
              <a:rPr lang="en" sz="1800">
                <a:solidFill>
                  <a:srgbClr val="D9D9D9"/>
                </a:solidFill>
              </a:rPr>
              <a:t>chmod -R g+rwx /path/to/directory</a:t>
            </a:r>
          </a:p>
        </p:txBody>
      </p:sp>
      <p:pic>
        <p:nvPicPr>
          <p:cNvPr id="530" name="Shape 530"/>
          <p:cNvPicPr preferRelativeResize="0"/>
          <p:nvPr/>
        </p:nvPicPr>
        <p:blipFill rotWithShape="1">
          <a:blip r:embed="rId3">
            <a:alphaModFix/>
          </a:blip>
          <a:srcRect b="0" l="0" r="8609" t="0"/>
          <a:stretch/>
        </p:blipFill>
        <p:spPr>
          <a:xfrm>
            <a:off x="3642225" y="2780887"/>
            <a:ext cx="5501774" cy="466725"/>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Update and Upgrade Ubuntu</a:t>
            </a:r>
          </a:p>
        </p:txBody>
      </p:sp>
      <p:sp>
        <p:nvSpPr>
          <p:cNvPr id="536" name="Shape 536"/>
          <p:cNvSpPr txBox="1"/>
          <p:nvPr>
            <p:ph idx="1" type="body"/>
          </p:nvPr>
        </p:nvSpPr>
        <p:spPr>
          <a:xfrm>
            <a:off x="0" y="1200150"/>
            <a:ext cx="4138500"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These commands use the internet to search for any new updates to packages and software and then download and installs them</a:t>
            </a:r>
          </a:p>
        </p:txBody>
      </p:sp>
      <p:sp>
        <p:nvSpPr>
          <p:cNvPr id="537" name="Shape 537"/>
          <p:cNvSpPr txBox="1"/>
          <p:nvPr>
            <p:ph idx="2" type="title"/>
          </p:nvPr>
        </p:nvSpPr>
        <p:spPr>
          <a:xfrm>
            <a:off x="4595700" y="0"/>
            <a:ext cx="4138500" cy="971700"/>
          </a:xfrm>
          <a:prstGeom prst="rect">
            <a:avLst/>
          </a:prstGeom>
        </p:spPr>
        <p:txBody>
          <a:bodyPr anchorCtr="0" anchor="ctr" bIns="91425" lIns="91425" rIns="91425" tIns="91425">
            <a:noAutofit/>
          </a:bodyPr>
          <a:lstStyle/>
          <a:p>
            <a:pPr rtl="0">
              <a:spcBef>
                <a:spcPts val="0"/>
              </a:spcBef>
              <a:buNone/>
            </a:pPr>
            <a:r>
              <a:rPr lang="en" sz="1800">
                <a:solidFill>
                  <a:srgbClr val="D9D9D9"/>
                </a:solidFill>
              </a:rPr>
              <a:t>apt-get update</a:t>
            </a:r>
          </a:p>
          <a:p>
            <a:pPr lvl="0" rtl="0">
              <a:spcBef>
                <a:spcPts val="0"/>
              </a:spcBef>
              <a:buNone/>
            </a:pPr>
            <a:r>
              <a:rPr lang="en" sz="1800">
                <a:solidFill>
                  <a:srgbClr val="D9D9D9"/>
                </a:solidFill>
              </a:rPr>
              <a:t>apt-get upgrade</a:t>
            </a:r>
          </a:p>
        </p:txBody>
      </p:sp>
      <p:pic>
        <p:nvPicPr>
          <p:cNvPr id="538" name="Shape 538"/>
          <p:cNvPicPr preferRelativeResize="0"/>
          <p:nvPr/>
        </p:nvPicPr>
        <p:blipFill>
          <a:blip r:embed="rId3">
            <a:alphaModFix/>
          </a:blip>
          <a:stretch>
            <a:fillRect/>
          </a:stretch>
        </p:blipFill>
        <p:spPr>
          <a:xfrm>
            <a:off x="4138500" y="1937750"/>
            <a:ext cx="4720499" cy="330105"/>
          </a:xfrm>
          <a:prstGeom prst="rect">
            <a:avLst/>
          </a:prstGeom>
          <a:noFill/>
          <a:ln>
            <a:noFill/>
          </a:ln>
        </p:spPr>
      </p:pic>
      <p:pic>
        <p:nvPicPr>
          <p:cNvPr id="539" name="Shape 539"/>
          <p:cNvPicPr preferRelativeResize="0"/>
          <p:nvPr/>
        </p:nvPicPr>
        <p:blipFill>
          <a:blip r:embed="rId4">
            <a:alphaModFix/>
          </a:blip>
          <a:stretch>
            <a:fillRect/>
          </a:stretch>
        </p:blipFill>
        <p:spPr>
          <a:xfrm>
            <a:off x="4138507" y="2386025"/>
            <a:ext cx="4720500" cy="371449"/>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0"/>
            <a:ext cx="8229600" cy="971700"/>
          </a:xfrm>
          <a:prstGeom prst="rect">
            <a:avLst/>
          </a:prstGeom>
        </p:spPr>
        <p:txBody>
          <a:bodyPr anchorCtr="0" anchor="ctr" bIns="91425" lIns="91425" rIns="91425" tIns="91425">
            <a:noAutofit/>
          </a:bodyPr>
          <a:lstStyle/>
          <a:p>
            <a:pPr>
              <a:spcBef>
                <a:spcPts val="0"/>
              </a:spcBef>
              <a:buNone/>
            </a:pPr>
            <a:r>
              <a:rPr lang="en"/>
              <a:t>Resources</a:t>
            </a:r>
          </a:p>
        </p:txBody>
      </p:sp>
      <p:sp>
        <p:nvSpPr>
          <p:cNvPr id="545" name="Shape 545"/>
          <p:cNvSpPr txBox="1"/>
          <p:nvPr>
            <p:ph idx="1" type="body"/>
          </p:nvPr>
        </p:nvSpPr>
        <p:spPr>
          <a:xfrm>
            <a:off x="1005600" y="1200150"/>
            <a:ext cx="7132799" cy="3628200"/>
          </a:xfrm>
          <a:prstGeom prst="rect">
            <a:avLst/>
          </a:prstGeom>
        </p:spPr>
        <p:txBody>
          <a:bodyPr anchorCtr="0" anchor="t" bIns="91425" lIns="91425" rIns="91425" tIns="91425">
            <a:noAutofit/>
          </a:bodyPr>
          <a:lstStyle/>
          <a:p>
            <a:pPr indent="-419100" lvl="0" marL="457200" rtl="0">
              <a:spcBef>
                <a:spcPts val="0"/>
              </a:spcBef>
              <a:buClr>
                <a:srgbClr val="F3F3F3"/>
              </a:buClr>
              <a:buSzPct val="100000"/>
              <a:buFont typeface="Droid Sans"/>
              <a:buChar char="◈"/>
            </a:pPr>
            <a:r>
              <a:rPr lang="en"/>
              <a:t>askubuntu.com</a:t>
            </a:r>
          </a:p>
          <a:p>
            <a:pPr indent="-419100" lvl="0" marL="457200">
              <a:spcBef>
                <a:spcPts val="0"/>
              </a:spcBef>
              <a:buClr>
                <a:srgbClr val="F3F3F3"/>
              </a:buClr>
              <a:buSzPct val="100000"/>
              <a:buFont typeface="Droid Sans"/>
              <a:buChar char="◈"/>
            </a:pPr>
            <a:r>
              <a:rPr lang="en"/>
              <a:t>help.ubuntu.com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107" name="Shape 107"/>
          <p:cNvSpPr txBox="1"/>
          <p:nvPr>
            <p:ph idx="1" type="body"/>
          </p:nvPr>
        </p:nvSpPr>
        <p:spPr>
          <a:xfrm>
            <a:off x="0" y="1200150"/>
            <a:ext cx="9144000" cy="3628200"/>
          </a:xfrm>
          <a:prstGeom prst="rect">
            <a:avLst/>
          </a:prstGeom>
        </p:spPr>
        <p:txBody>
          <a:bodyPr anchorCtr="0" anchor="t" bIns="91425" lIns="91425" rIns="91425" tIns="91425">
            <a:noAutofit/>
          </a:bodyPr>
          <a:lstStyle/>
          <a:p>
            <a:pPr rtl="0">
              <a:spcBef>
                <a:spcPts val="0"/>
              </a:spcBef>
              <a:buNone/>
            </a:pPr>
            <a:r>
              <a:rPr lang="en">
                <a:solidFill>
                  <a:srgbClr val="FFFFFF"/>
                </a:solidFill>
              </a:rPr>
              <a:t>This will be similar to the ing word only the wild card will go after search phrase.</a:t>
            </a:r>
          </a:p>
          <a:p>
            <a:pPr rtl="0">
              <a:spcBef>
                <a:spcPts val="0"/>
              </a:spcBef>
              <a:buNone/>
            </a:pPr>
            <a:r>
              <a:t/>
            </a:r>
            <a:endParaRPr/>
          </a:p>
          <a:p>
            <a:pPr lvl="0" rtl="0">
              <a:spcBef>
                <a:spcPts val="0"/>
              </a:spcBef>
              <a:buNone/>
            </a:pPr>
            <a:r>
              <a:rPr lang="en"/>
              <a:t>grep ing grep_wordlist</a:t>
            </a:r>
          </a:p>
        </p:txBody>
      </p:sp>
      <p:sp>
        <p:nvSpPr>
          <p:cNvPr id="108" name="Shape 108"/>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Count words beginning with ‘be’</a:t>
            </a:r>
          </a:p>
        </p:txBody>
      </p:sp>
      <p:pic>
        <p:nvPicPr>
          <p:cNvPr id="109" name="Shape 109"/>
          <p:cNvPicPr preferRelativeResize="0"/>
          <p:nvPr/>
        </p:nvPicPr>
        <p:blipFill>
          <a:blip r:embed="rId3">
            <a:alphaModFix/>
          </a:blip>
          <a:stretch>
            <a:fillRect/>
          </a:stretch>
        </p:blipFill>
        <p:spPr>
          <a:xfrm>
            <a:off x="2319750" y="3354375"/>
            <a:ext cx="4608125" cy="14739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115" name="Shape 115"/>
          <p:cNvSpPr txBox="1"/>
          <p:nvPr>
            <p:ph idx="1" type="body"/>
          </p:nvPr>
        </p:nvSpPr>
        <p:spPr>
          <a:xfrm>
            <a:off x="0" y="1200150"/>
            <a:ext cx="9144000" cy="3628200"/>
          </a:xfrm>
          <a:prstGeom prst="rect">
            <a:avLst/>
          </a:prstGeom>
        </p:spPr>
        <p:txBody>
          <a:bodyPr anchorCtr="0" anchor="t" bIns="91425" lIns="91425" rIns="91425" tIns="91425">
            <a:noAutofit/>
          </a:bodyPr>
          <a:lstStyle/>
          <a:p>
            <a:pPr rtl="0">
              <a:spcBef>
                <a:spcPts val="0"/>
              </a:spcBef>
              <a:buNone/>
            </a:pPr>
            <a:r>
              <a:rPr lang="en"/>
              <a:t>It is the same as before only we use the -w option to not include substring results.</a:t>
            </a:r>
          </a:p>
          <a:p>
            <a:pPr rtl="0">
              <a:spcBef>
                <a:spcPts val="0"/>
              </a:spcBef>
              <a:buNone/>
            </a:pPr>
            <a:r>
              <a:t/>
            </a:r>
            <a:endParaRPr/>
          </a:p>
          <a:p>
            <a:pPr lvl="0" rtl="0">
              <a:spcBef>
                <a:spcPts val="0"/>
              </a:spcBef>
              <a:buNone/>
            </a:pPr>
            <a:r>
              <a:rPr lang="en"/>
              <a:t>grep -w test grep_wordlist</a:t>
            </a:r>
          </a:p>
        </p:txBody>
      </p:sp>
      <p:sp>
        <p:nvSpPr>
          <p:cNvPr id="116" name="Shape 116"/>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Find the exact word “test”</a:t>
            </a:r>
          </a:p>
        </p:txBody>
      </p:sp>
      <p:pic>
        <p:nvPicPr>
          <p:cNvPr id="117" name="Shape 117"/>
          <p:cNvPicPr preferRelativeResize="0"/>
          <p:nvPr/>
        </p:nvPicPr>
        <p:blipFill>
          <a:blip r:embed="rId3">
            <a:alphaModFix/>
          </a:blip>
          <a:stretch>
            <a:fillRect/>
          </a:stretch>
        </p:blipFill>
        <p:spPr>
          <a:xfrm>
            <a:off x="1541025" y="4033407"/>
            <a:ext cx="6061949" cy="855367"/>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123" name="Shape 123"/>
          <p:cNvSpPr txBox="1"/>
          <p:nvPr>
            <p:ph idx="1" type="body"/>
          </p:nvPr>
        </p:nvSpPr>
        <p:spPr>
          <a:xfrm>
            <a:off x="0" y="1200150"/>
            <a:ext cx="9144000" cy="3628200"/>
          </a:xfrm>
          <a:prstGeom prst="rect">
            <a:avLst/>
          </a:prstGeom>
        </p:spPr>
        <p:txBody>
          <a:bodyPr anchorCtr="0" anchor="t" bIns="91425" lIns="91425" rIns="91425" tIns="91425">
            <a:noAutofit/>
          </a:bodyPr>
          <a:lstStyle/>
          <a:p>
            <a:pPr rtl="0">
              <a:spcBef>
                <a:spcPts val="0"/>
              </a:spcBef>
              <a:buNone/>
            </a:pPr>
            <a:r>
              <a:rPr lang="en"/>
              <a:t>Adding a .* will allow for all combinations but requires something between. The -w makes sure that the m and t are the ending letters.</a:t>
            </a:r>
          </a:p>
          <a:p>
            <a:pPr rtl="0">
              <a:spcBef>
                <a:spcPts val="0"/>
              </a:spcBef>
              <a:buNone/>
            </a:pPr>
            <a:r>
              <a:t/>
            </a:r>
            <a:endParaRPr/>
          </a:p>
          <a:p>
            <a:pPr lvl="0" rtl="0">
              <a:spcBef>
                <a:spcPts val="0"/>
              </a:spcBef>
              <a:buNone/>
            </a:pPr>
            <a:r>
              <a:rPr lang="en"/>
              <a:t>grep -w m.*t grep_wordlist</a:t>
            </a:r>
          </a:p>
        </p:txBody>
      </p:sp>
      <p:sp>
        <p:nvSpPr>
          <p:cNvPr id="124" name="Shape 124"/>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Find all word that start with ‘m’ and end with ‘t’</a:t>
            </a:r>
          </a:p>
        </p:txBody>
      </p:sp>
      <p:pic>
        <p:nvPicPr>
          <p:cNvPr id="125" name="Shape 125"/>
          <p:cNvPicPr preferRelativeResize="0"/>
          <p:nvPr/>
        </p:nvPicPr>
        <p:blipFill>
          <a:blip r:embed="rId3">
            <a:alphaModFix/>
          </a:blip>
          <a:stretch>
            <a:fillRect/>
          </a:stretch>
        </p:blipFill>
        <p:spPr>
          <a:xfrm>
            <a:off x="1983456" y="3856659"/>
            <a:ext cx="5177089" cy="9716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0"/>
            <a:ext cx="4138500" cy="971700"/>
          </a:xfrm>
          <a:prstGeom prst="rect">
            <a:avLst/>
          </a:prstGeom>
        </p:spPr>
        <p:txBody>
          <a:bodyPr anchorCtr="0" anchor="ctr" bIns="91425" lIns="91425" rIns="91425" tIns="91425">
            <a:noAutofit/>
          </a:bodyPr>
          <a:lstStyle/>
          <a:p>
            <a:pPr lvl="0" rtl="0">
              <a:spcBef>
                <a:spcPts val="0"/>
              </a:spcBef>
              <a:buNone/>
            </a:pPr>
            <a:r>
              <a:rPr lang="en"/>
              <a:t>GREP</a:t>
            </a:r>
          </a:p>
        </p:txBody>
      </p:sp>
      <p:sp>
        <p:nvSpPr>
          <p:cNvPr id="131" name="Shape 131"/>
          <p:cNvSpPr txBox="1"/>
          <p:nvPr>
            <p:ph idx="1" type="body"/>
          </p:nvPr>
        </p:nvSpPr>
        <p:spPr>
          <a:xfrm>
            <a:off x="0" y="1200150"/>
            <a:ext cx="9144000" cy="3628200"/>
          </a:xfrm>
          <a:prstGeom prst="rect">
            <a:avLst/>
          </a:prstGeom>
        </p:spPr>
        <p:txBody>
          <a:bodyPr anchorCtr="0" anchor="t" bIns="91425" lIns="91425" rIns="91425" tIns="91425">
            <a:noAutofit/>
          </a:bodyPr>
          <a:lstStyle/>
          <a:p>
            <a:pPr lvl="0" rtl="0">
              <a:spcBef>
                <a:spcPts val="0"/>
              </a:spcBef>
              <a:buNone/>
            </a:pPr>
            <a:r>
              <a:rPr lang="en"/>
              <a:t>Adding a .* will allow for all combinations but requires something between. The -w makes sure that the m and t are the ending letters.</a:t>
            </a:r>
          </a:p>
          <a:p>
            <a:pPr lvl="0" rtl="0">
              <a:spcBef>
                <a:spcPts val="0"/>
              </a:spcBef>
              <a:buNone/>
            </a:pPr>
            <a:r>
              <a:t/>
            </a:r>
            <a:endParaRPr/>
          </a:p>
          <a:p>
            <a:pPr lvl="0" rtl="0">
              <a:spcBef>
                <a:spcPts val="0"/>
              </a:spcBef>
              <a:buNone/>
            </a:pPr>
            <a:r>
              <a:rPr lang="en"/>
              <a:t>grep -w m.*t grep_wordlist</a:t>
            </a:r>
          </a:p>
        </p:txBody>
      </p:sp>
      <p:sp>
        <p:nvSpPr>
          <p:cNvPr id="132" name="Shape 132"/>
          <p:cNvSpPr txBox="1"/>
          <p:nvPr>
            <p:ph idx="2" type="title"/>
          </p:nvPr>
        </p:nvSpPr>
        <p:spPr>
          <a:xfrm>
            <a:off x="4595700" y="0"/>
            <a:ext cx="4270200" cy="971700"/>
          </a:xfrm>
          <a:prstGeom prst="rect">
            <a:avLst/>
          </a:prstGeom>
        </p:spPr>
        <p:txBody>
          <a:bodyPr anchorCtr="0" anchor="ctr" bIns="91425" lIns="91425" rIns="91425" tIns="91425">
            <a:noAutofit/>
          </a:bodyPr>
          <a:lstStyle/>
          <a:p>
            <a:pPr lvl="0" rtl="0">
              <a:spcBef>
                <a:spcPts val="0"/>
              </a:spcBef>
              <a:buNone/>
            </a:pPr>
            <a:r>
              <a:rPr lang="en" sz="1800">
                <a:solidFill>
                  <a:srgbClr val="D9D9D9"/>
                </a:solidFill>
              </a:rPr>
              <a:t>Find all word that start with ‘m’ and end with ‘t’</a:t>
            </a:r>
          </a:p>
        </p:txBody>
      </p:sp>
      <p:pic>
        <p:nvPicPr>
          <p:cNvPr id="133" name="Shape 133"/>
          <p:cNvPicPr preferRelativeResize="0"/>
          <p:nvPr/>
        </p:nvPicPr>
        <p:blipFill>
          <a:blip r:embed="rId3">
            <a:alphaModFix/>
          </a:blip>
          <a:stretch>
            <a:fillRect/>
          </a:stretch>
        </p:blipFill>
        <p:spPr>
          <a:xfrm>
            <a:off x="2349750" y="3961130"/>
            <a:ext cx="4444500" cy="86721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