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39186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b="1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25" y="3912618"/>
            <a:ext cx="9144000" cy="1230899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FFD9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734700" y="4732556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" name="Shape 48"/>
          <p:cNvCxnSpPr/>
          <p:nvPr/>
        </p:nvCxnSpPr>
        <p:spPr>
          <a:xfrm>
            <a:off x="734700" y="410943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ircle">
    <p:bg>
      <p:bgPr>
        <a:solidFill>
          <a:srgbClr val="FFD9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24998" t="0"/>
          <a:stretch/>
        </p:blipFill>
        <p:spPr>
          <a:xfrm>
            <a:off x="1523550" y="285412"/>
            <a:ext cx="4572599" cy="45725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4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806100" y="3623568"/>
            <a:ext cx="75318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1261500" y="2161800"/>
            <a:ext cx="66210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" name="Shape 16"/>
          <p:cNvSpPr txBox="1"/>
          <p:nvPr/>
        </p:nvSpPr>
        <p:spPr>
          <a:xfrm>
            <a:off x="3593400" y="759350"/>
            <a:ext cx="1957200" cy="65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3028650" y="4155549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rgbClr val="F3F3F3"/>
              </a:buClr>
              <a:buSzPct val="100000"/>
              <a:defRPr b="0" sz="2400">
                <a:solidFill>
                  <a:srgbClr val="F3F3F3"/>
                </a:solidFill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80025" y="1200150"/>
            <a:ext cx="3584100" cy="358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79874" y="1200150"/>
            <a:ext cx="3584100" cy="358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" name="Shape 28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2400"/>
            </a:lvl1pPr>
            <a:lvl2pPr rtl="0" algn="ctr">
              <a:spcBef>
                <a:spcPts val="0"/>
              </a:spcBef>
              <a:buSzPct val="100000"/>
              <a:defRPr sz="2400"/>
            </a:lvl2pPr>
            <a:lvl3pPr rtl="0" algn="ctr">
              <a:spcBef>
                <a:spcPts val="0"/>
              </a:spcBef>
              <a:buSzPct val="100000"/>
              <a:defRPr sz="2400"/>
            </a:lvl3pPr>
            <a:lvl4pPr rtl="0" algn="ctr">
              <a:spcBef>
                <a:spcPts val="0"/>
              </a:spcBef>
              <a:buSzPct val="100000"/>
              <a:defRPr sz="2400"/>
            </a:lvl4pPr>
            <a:lvl5pPr rtl="0" algn="ctr">
              <a:spcBef>
                <a:spcPts val="0"/>
              </a:spcBef>
              <a:buSzPct val="100000"/>
              <a:defRPr sz="2400"/>
            </a:lvl5pPr>
            <a:lvl6pPr rtl="0" algn="ctr">
              <a:spcBef>
                <a:spcPts val="0"/>
              </a:spcBef>
              <a:buSzPct val="100000"/>
              <a:defRPr sz="2400"/>
            </a:lvl6pPr>
            <a:lvl7pPr rtl="0" algn="ctr">
              <a:spcBef>
                <a:spcPts val="0"/>
              </a:spcBef>
              <a:buSzPct val="100000"/>
              <a:defRPr sz="2400"/>
            </a:lvl7pPr>
            <a:lvl8pPr rtl="0" algn="ctr">
              <a:spcBef>
                <a:spcPts val="0"/>
              </a:spcBef>
              <a:buSzPct val="100000"/>
              <a:defRPr sz="2400"/>
            </a:lvl8pPr>
            <a:lvl9pPr rtl="0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3223963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5990727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38" name="Shape 38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06305"/>
            <a:ext cx="8229600" cy="737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360"/>
              </a:spcBef>
              <a:buSzPct val="100000"/>
              <a:buFont typeface="Playfair Display"/>
              <a:buNone/>
              <a:defRPr i="1" sz="16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3028650" y="4406311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734700" y="4732556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" name="Shape 45"/>
          <p:cNvCxnSpPr/>
          <p:nvPr/>
        </p:nvCxnSpPr>
        <p:spPr>
          <a:xfrm>
            <a:off x="734700" y="410943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6" Type="http://schemas.openxmlformats.org/officeDocument/2006/relationships/theme" Target="../theme/theme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NMAP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Pi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59453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a stealth scan and find which ports are open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6300"/>
            <a:ext cx="8229600" cy="102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/>
              <a:t>SYN or Stealth scanning makes use of this procedure by sending a SYN packet and looking at the response. If SYN/ACK is sent back, the port is open and the remote end is trying to open a TCP connection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50" y="2230200"/>
            <a:ext cx="5596291" cy="26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a protocol scan on the server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7791900" cy="185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/>
              <a:t>The IP Protocol Scans attempt to determine the IP protocols supported on a target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75" y="3247800"/>
            <a:ext cx="7354049" cy="16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27353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a scan to find if the firewall is stateful or stateless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443600"/>
            <a:ext cx="8229600" cy="138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/>
              <a:t>Since all ports are filtered that means that the firewall is stateful 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00" y="3311178"/>
            <a:ext cx="7881587" cy="13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631200" y="4026000"/>
            <a:ext cx="5175600" cy="224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 NMAP (Uncheck Zenmap)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0" y="971700"/>
            <a:ext cx="4041900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 the installer and run it. Uncheck Zenmap, which is a gui.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825" y="1083450"/>
            <a:ext cx="5102175" cy="39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Turn on Windows Server 2008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2911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Boot up a Windows Server 2008 in a VM.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825" y="971700"/>
            <a:ext cx="5546174" cy="41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59453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Turn off wireless and connect by enternet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0" y="955500"/>
            <a:ext cx="3406499" cy="418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 to adapter setting and disable the wireless.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115" y="1116840"/>
            <a:ext cx="5647875" cy="37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 IIS, mail and FTP roles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0" y="994350"/>
            <a:ext cx="3541500" cy="413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 through the wizards and install the features and roles.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75" y="994337"/>
            <a:ext cx="5602624" cy="413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Give a static IP address to the server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0" y="971700"/>
            <a:ext cx="3494699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the adapter settings, go to properties then IPv4 and set IP and subnet mask.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822" y="971700"/>
            <a:ext cx="5546177" cy="41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a ping scan to check if the server is online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507750"/>
            <a:ext cx="7998599" cy="15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/>
              <a:t>Use the command nmap -sn {IP} and it pings the host to see if it is online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00" y="3568305"/>
            <a:ext cx="6834200" cy="102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Scan the server to find it’s OS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110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/>
              <a:t>Not very reliable but can help narrow down the OS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147" y="2304950"/>
            <a:ext cx="7231700" cy="24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971313" y="4108308"/>
            <a:ext cx="1945200" cy="81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4182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a TCP scan on the server and list the ports running on them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443600"/>
            <a:ext cx="8229600" cy="4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/>
              <a:t>Useful for seeing which TCP ports are open and running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2" y="1877700"/>
            <a:ext cx="62007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