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2" Type="http://schemas.openxmlformats.org/officeDocument/2006/relationships/image" Target="../media/image0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2" Type="http://schemas.openxmlformats.org/officeDocument/2006/relationships/image" Target="../media/image0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685800" y="2391862"/>
            <a:ext cx="41267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b="1" sz="4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9" name="Shape 9"/>
          <p:cNvSpPr/>
          <p:nvPr/>
        </p:nvSpPr>
        <p:spPr>
          <a:xfrm>
            <a:off x="25" y="3912618"/>
            <a:ext cx="9144000" cy="1230899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lor">
    <p:bg>
      <p:bgPr>
        <a:solidFill>
          <a:srgbClr val="FFD900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hape 47"/>
          <p:cNvCxnSpPr/>
          <p:nvPr/>
        </p:nvCxnSpPr>
        <p:spPr>
          <a:xfrm>
            <a:off x="734700" y="4732556"/>
            <a:ext cx="7674599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8" name="Shape 48"/>
          <p:cNvCxnSpPr/>
          <p:nvPr/>
        </p:nvCxnSpPr>
        <p:spPr>
          <a:xfrm>
            <a:off x="734700" y="410943"/>
            <a:ext cx="7674599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ircle">
    <p:bg>
      <p:bgPr>
        <a:solidFill>
          <a:srgbClr val="FFD900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 b="0" l="0" r="24998" t="0"/>
          <a:stretch/>
        </p:blipFill>
        <p:spPr>
          <a:xfrm>
            <a:off x="1523550" y="285412"/>
            <a:ext cx="4572599" cy="4572599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2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3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4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5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6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811612"/>
            <a:ext cx="4126799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rtl="0">
              <a:spcBef>
                <a:spcPts val="0"/>
              </a:spcBef>
              <a:buClr>
                <a:srgbClr val="FFD900"/>
              </a:buClr>
              <a:buFont typeface="Playfair Display"/>
              <a:buNone/>
              <a:defRPr i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rtl="0">
              <a:spcBef>
                <a:spcPts val="0"/>
              </a:spcBef>
              <a:buClr>
                <a:srgbClr val="FFD900"/>
              </a:buClr>
              <a:buFont typeface="Playfair Display"/>
              <a:buNone/>
              <a:defRPr i="1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rtl="0">
              <a:spcBef>
                <a:spcPts val="0"/>
              </a:spcBef>
              <a:buClr>
                <a:srgbClr val="FFD900"/>
              </a:buClr>
              <a:buSzPct val="100000"/>
              <a:buFont typeface="Playfair Display"/>
              <a:buNone/>
              <a:defRPr i="1" sz="24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85800" y="2334712"/>
            <a:ext cx="41267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4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x="806100" y="3623568"/>
            <a:ext cx="75318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idx="1" type="body"/>
          </p:nvPr>
        </p:nvSpPr>
        <p:spPr>
          <a:xfrm>
            <a:off x="1261500" y="2161800"/>
            <a:ext cx="6621000" cy="819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rtl="0"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algn="ctr">
              <a:spcBef>
                <a:spcPts val="0"/>
              </a:spcBef>
              <a:buFont typeface="Playfair Display"/>
              <a:defRPr i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6" name="Shape 16"/>
          <p:cNvSpPr txBox="1"/>
          <p:nvPr/>
        </p:nvSpPr>
        <p:spPr>
          <a:xfrm>
            <a:off x="3593400" y="759350"/>
            <a:ext cx="1957200" cy="652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</a:p>
        </p:txBody>
      </p:sp>
      <p:cxnSp>
        <p:nvCxnSpPr>
          <p:cNvPr id="17" name="Shape 17"/>
          <p:cNvCxnSpPr/>
          <p:nvPr/>
        </p:nvCxnSpPr>
        <p:spPr>
          <a:xfrm>
            <a:off x="3028650" y="4155549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25" y="4977000"/>
            <a:ext cx="9144000" cy="1665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rgbClr val="F3F3F3"/>
              </a:buClr>
              <a:buSzPct val="100000"/>
              <a:defRPr b="0" sz="2400">
                <a:solidFill>
                  <a:srgbClr val="F3F3F3"/>
                </a:solidFill>
              </a:defRPr>
            </a:lvl1pPr>
            <a:lvl2pPr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2pPr>
            <a:lvl3pPr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3pPr>
            <a:lvl4pPr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4pPr>
            <a:lvl5pPr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5pPr>
            <a:lvl6pPr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6pPr>
            <a:lvl7pPr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7pPr>
            <a:lvl8pPr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8pPr>
            <a:lvl9pPr algn="ctr">
              <a:spcBef>
                <a:spcPts val="0"/>
              </a:spcBef>
              <a:buClr>
                <a:srgbClr val="999999"/>
              </a:buClr>
              <a:buSzPct val="100000"/>
              <a:defRPr b="0" sz="24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1005600" y="1200150"/>
            <a:ext cx="7132799" cy="362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2" name="Shape 22"/>
          <p:cNvCxnSpPr/>
          <p:nvPr/>
        </p:nvCxnSpPr>
        <p:spPr>
          <a:xfrm>
            <a:off x="3028650" y="971555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2400"/>
            </a:lvl1pPr>
            <a:lvl2pPr algn="ctr">
              <a:spcBef>
                <a:spcPts val="0"/>
              </a:spcBef>
              <a:buSzPct val="100000"/>
              <a:defRPr sz="2400"/>
            </a:lvl2pPr>
            <a:lvl3pPr algn="ctr">
              <a:spcBef>
                <a:spcPts val="0"/>
              </a:spcBef>
              <a:buSzPct val="100000"/>
              <a:defRPr sz="2400"/>
            </a:lvl3pPr>
            <a:lvl4pPr algn="ctr">
              <a:spcBef>
                <a:spcPts val="0"/>
              </a:spcBef>
              <a:buSzPct val="100000"/>
              <a:defRPr sz="2400"/>
            </a:lvl4pPr>
            <a:lvl5pPr algn="ctr">
              <a:spcBef>
                <a:spcPts val="0"/>
              </a:spcBef>
              <a:buSzPct val="100000"/>
              <a:defRPr sz="2400"/>
            </a:lvl5pPr>
            <a:lvl6pPr algn="ctr">
              <a:spcBef>
                <a:spcPts val="0"/>
              </a:spcBef>
              <a:buSzPct val="100000"/>
              <a:defRPr sz="2400"/>
            </a:lvl6pPr>
            <a:lvl7pPr algn="ctr">
              <a:spcBef>
                <a:spcPts val="0"/>
              </a:spcBef>
              <a:buSzPct val="100000"/>
              <a:defRPr sz="2400"/>
            </a:lvl7pPr>
            <a:lvl8pPr algn="ctr">
              <a:spcBef>
                <a:spcPts val="0"/>
              </a:spcBef>
              <a:buSzPct val="100000"/>
              <a:defRPr sz="2400"/>
            </a:lvl8pPr>
            <a:lvl9pPr algn="ctr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80025" y="1200150"/>
            <a:ext cx="3584100" cy="358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679874" y="1200150"/>
            <a:ext cx="3584100" cy="358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cxnSp>
        <p:nvCxnSpPr>
          <p:cNvPr id="27" name="Shape 27"/>
          <p:cNvCxnSpPr/>
          <p:nvPr/>
        </p:nvCxnSpPr>
        <p:spPr>
          <a:xfrm>
            <a:off x="3028650" y="971555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" name="Shape 28"/>
          <p:cNvSpPr/>
          <p:nvPr/>
        </p:nvSpPr>
        <p:spPr>
          <a:xfrm>
            <a:off x="25" y="4977000"/>
            <a:ext cx="9144000" cy="1665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SzPct val="100000"/>
              <a:defRPr sz="2400"/>
            </a:lvl1pPr>
            <a:lvl2pPr rtl="0" algn="ctr">
              <a:spcBef>
                <a:spcPts val="0"/>
              </a:spcBef>
              <a:buSzPct val="100000"/>
              <a:defRPr sz="2400"/>
            </a:lvl2pPr>
            <a:lvl3pPr rtl="0" algn="ctr">
              <a:spcBef>
                <a:spcPts val="0"/>
              </a:spcBef>
              <a:buSzPct val="100000"/>
              <a:defRPr sz="2400"/>
            </a:lvl3pPr>
            <a:lvl4pPr rtl="0" algn="ctr">
              <a:spcBef>
                <a:spcPts val="0"/>
              </a:spcBef>
              <a:buSzPct val="100000"/>
              <a:defRPr sz="2400"/>
            </a:lvl4pPr>
            <a:lvl5pPr rtl="0" algn="ctr">
              <a:spcBef>
                <a:spcPts val="0"/>
              </a:spcBef>
              <a:buSzPct val="100000"/>
              <a:defRPr sz="2400"/>
            </a:lvl5pPr>
            <a:lvl6pPr rtl="0" algn="ctr">
              <a:spcBef>
                <a:spcPts val="0"/>
              </a:spcBef>
              <a:buSzPct val="100000"/>
              <a:defRPr sz="2400"/>
            </a:lvl6pPr>
            <a:lvl7pPr rtl="0" algn="ctr">
              <a:spcBef>
                <a:spcPts val="0"/>
              </a:spcBef>
              <a:buSzPct val="100000"/>
              <a:defRPr sz="2400"/>
            </a:lvl7pPr>
            <a:lvl8pPr rtl="0" algn="ctr">
              <a:spcBef>
                <a:spcPts val="0"/>
              </a:spcBef>
              <a:buSzPct val="100000"/>
              <a:defRPr sz="2400"/>
            </a:lvl8pPr>
            <a:lvl9pPr rtl="0" algn="ctr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200150"/>
            <a:ext cx="2631900" cy="338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3223963" y="1200150"/>
            <a:ext cx="2631900" cy="338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3" type="body"/>
          </p:nvPr>
        </p:nvSpPr>
        <p:spPr>
          <a:xfrm>
            <a:off x="5990727" y="1200150"/>
            <a:ext cx="2631900" cy="338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buSzPct val="100000"/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34" name="Shape 34"/>
          <p:cNvCxnSpPr/>
          <p:nvPr/>
        </p:nvCxnSpPr>
        <p:spPr>
          <a:xfrm>
            <a:off x="3028650" y="971555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" name="Shape 35"/>
          <p:cNvSpPr/>
          <p:nvPr/>
        </p:nvSpPr>
        <p:spPr>
          <a:xfrm>
            <a:off x="25" y="4977000"/>
            <a:ext cx="9144000" cy="1665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2400"/>
            </a:lvl1pPr>
            <a:lvl2pPr algn="ctr">
              <a:spcBef>
                <a:spcPts val="0"/>
              </a:spcBef>
              <a:buSzPct val="100000"/>
              <a:defRPr sz="2400"/>
            </a:lvl2pPr>
            <a:lvl3pPr algn="ctr">
              <a:spcBef>
                <a:spcPts val="0"/>
              </a:spcBef>
              <a:buSzPct val="100000"/>
              <a:defRPr sz="2400"/>
            </a:lvl3pPr>
            <a:lvl4pPr algn="ctr">
              <a:spcBef>
                <a:spcPts val="0"/>
              </a:spcBef>
              <a:buSzPct val="100000"/>
              <a:defRPr sz="2400"/>
            </a:lvl4pPr>
            <a:lvl5pPr algn="ctr">
              <a:spcBef>
                <a:spcPts val="0"/>
              </a:spcBef>
              <a:buSzPct val="100000"/>
              <a:defRPr sz="2400"/>
            </a:lvl5pPr>
            <a:lvl6pPr algn="ctr">
              <a:spcBef>
                <a:spcPts val="0"/>
              </a:spcBef>
              <a:buSzPct val="100000"/>
              <a:defRPr sz="2400"/>
            </a:lvl6pPr>
            <a:lvl7pPr algn="ctr">
              <a:spcBef>
                <a:spcPts val="0"/>
              </a:spcBef>
              <a:buSzPct val="100000"/>
              <a:defRPr sz="2400"/>
            </a:lvl7pPr>
            <a:lvl8pPr algn="ctr">
              <a:spcBef>
                <a:spcPts val="0"/>
              </a:spcBef>
              <a:buSzPct val="100000"/>
              <a:defRPr sz="2400"/>
            </a:lvl8pPr>
            <a:lvl9pPr algn="ctr">
              <a:spcBef>
                <a:spcPts val="0"/>
              </a:spcBef>
              <a:buSzPct val="100000"/>
              <a:defRPr sz="2400"/>
            </a:lvl9pPr>
          </a:lstStyle>
          <a:p/>
        </p:txBody>
      </p:sp>
      <p:cxnSp>
        <p:nvCxnSpPr>
          <p:cNvPr id="38" name="Shape 38"/>
          <p:cNvCxnSpPr/>
          <p:nvPr/>
        </p:nvCxnSpPr>
        <p:spPr>
          <a:xfrm>
            <a:off x="3028650" y="971555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9" name="Shape 39"/>
          <p:cNvSpPr/>
          <p:nvPr/>
        </p:nvSpPr>
        <p:spPr>
          <a:xfrm>
            <a:off x="25" y="4977000"/>
            <a:ext cx="9144000" cy="1665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4406305"/>
            <a:ext cx="8229600" cy="737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360"/>
              </a:spcBef>
              <a:buSzPct val="100000"/>
              <a:buFont typeface="Playfair Display"/>
              <a:buNone/>
              <a:defRPr i="1" sz="1600"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/>
        </p:txBody>
      </p:sp>
      <p:cxnSp>
        <p:nvCxnSpPr>
          <p:cNvPr id="42" name="Shape 42"/>
          <p:cNvCxnSpPr/>
          <p:nvPr/>
        </p:nvCxnSpPr>
        <p:spPr>
          <a:xfrm>
            <a:off x="3028650" y="4406311"/>
            <a:ext cx="3086700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hape 44"/>
          <p:cNvCxnSpPr/>
          <p:nvPr/>
        </p:nvCxnSpPr>
        <p:spPr>
          <a:xfrm>
            <a:off x="734700" y="4732556"/>
            <a:ext cx="7674599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" name="Shape 45"/>
          <p:cNvCxnSpPr/>
          <p:nvPr/>
        </p:nvCxnSpPr>
        <p:spPr>
          <a:xfrm>
            <a:off x="734700" y="410943"/>
            <a:ext cx="7674599" cy="0"/>
          </a:xfrm>
          <a:prstGeom prst="straightConnector1">
            <a:avLst/>
          </a:prstGeom>
          <a:noFill/>
          <a:ln cap="flat" cmpd="sng" w="19050">
            <a:solidFill>
              <a:srgbClr val="FFD9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" Type="http://schemas.openxmlformats.org/officeDocument/2006/relationships/image" Target="../media/image06.jpg"/><Relationship Id="rId4" Type="http://schemas.openxmlformats.org/officeDocument/2006/relationships/slideLayout" Target="../slideLayouts/slideLayout3.xml"/><Relationship Id="rId10" Type="http://schemas.openxmlformats.org/officeDocument/2006/relationships/slideLayout" Target="../slideLayouts/slideLayout9.xml"/><Relationship Id="rId3" Type="http://schemas.openxmlformats.org/officeDocument/2006/relationships/slideLayout" Target="../slideLayouts/slideLayout2.xml"/><Relationship Id="rId11" Type="http://schemas.openxmlformats.org/officeDocument/2006/relationships/slideLayout" Target="../slideLayouts/slideLayout10.xml"/><Relationship Id="rId9" Type="http://schemas.openxmlformats.org/officeDocument/2006/relationships/slideLayout" Target="../slideLayouts/slideLayout8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None/>
              <a:defRPr b="1"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rgbClr val="F3F3F3"/>
              </a:buClr>
              <a:buSzPct val="100000"/>
              <a:buFont typeface="Droid Sans"/>
              <a:buChar char="◈"/>
              <a:defRPr sz="30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>
              <a:spcBef>
                <a:spcPts val="480"/>
              </a:spcBef>
              <a:buClr>
                <a:srgbClr val="F3F3F3"/>
              </a:buClr>
              <a:buSzPct val="100000"/>
              <a:buFont typeface="Droid Sans"/>
              <a:defRPr sz="24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>
              <a:spcBef>
                <a:spcPts val="480"/>
              </a:spcBef>
              <a:buClr>
                <a:srgbClr val="F3F3F3"/>
              </a:buClr>
              <a:buSzPct val="100000"/>
              <a:buFont typeface="Droid Sans"/>
              <a:defRPr sz="24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>
              <a:spcBef>
                <a:spcPts val="360"/>
              </a:spcBef>
              <a:buClr>
                <a:srgbClr val="F3F3F3"/>
              </a:buClr>
              <a:buSzPct val="100000"/>
              <a:buFont typeface="Droid Sans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8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www.accessdata.com" TargetMode="External"/><Relationship Id="rId3" Type="http://schemas.openxmlformats.org/officeDocument/2006/relationships/hyperlink" Target="mailto:natasha@accessdata.com" TargetMode="Externa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9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accessdata.com/solutions/digital-forensics/forensic-toolkit-ftk" TargetMode="External"/><Relationship Id="rId3" Type="http://schemas.openxmlformats.org/officeDocument/2006/relationships/hyperlink" Target="http://nest.unm.edu/files/2713/9251/5584/Tutorial_5_-_Kali_-_dcfldd_Imaging.pdf" TargetMode="External"/><Relationship Id="rId5" Type="http://schemas.openxmlformats.org/officeDocument/2006/relationships/hyperlink" Target="https://eforensicsmag.com/how-to-investigate-files-with-ftk-imager/" TargetMode="Externa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685800" y="2391875"/>
            <a:ext cx="46968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FTK &amp; Steganography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5782625" y="2391875"/>
            <a:ext cx="19274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CCCCC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Team Pi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598" y="3915200"/>
            <a:ext cx="1269575" cy="122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Identify Personal information about as many people as possible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1005600" y="1200150"/>
            <a:ext cx="3305699" cy="362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 sz="1400"/>
              <a:t>Natasha Daley</a:t>
            </a:r>
          </a:p>
          <a:p>
            <a:pPr indent="-317500" lvl="1" marL="914400" rtl="0">
              <a:spcBef>
                <a:spcPts val="0"/>
              </a:spcBef>
              <a:buClr>
                <a:srgbClr val="F3F3F3"/>
              </a:buClr>
              <a:buSzPct val="100000"/>
              <a:buFont typeface="Courier New"/>
              <a:buChar char="o"/>
            </a:pPr>
            <a:r>
              <a:rPr lang="en" sz="1400"/>
              <a:t>Sr. Regional Sales Manager</a:t>
            </a:r>
          </a:p>
          <a:p>
            <a:pPr indent="-317500" lvl="1" marL="914400" rtl="0">
              <a:spcBef>
                <a:spcPts val="0"/>
              </a:spcBef>
              <a:buClr>
                <a:srgbClr val="F3F3F3"/>
              </a:buClr>
              <a:buSzPct val="100000"/>
              <a:buFont typeface="Courier New"/>
              <a:buChar char="o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natasha@accessdata.com</a:t>
            </a:r>
          </a:p>
          <a:p>
            <a:pPr indent="-317500" lvl="1" marL="914400" rtl="0">
              <a:spcBef>
                <a:spcPts val="0"/>
              </a:spcBef>
              <a:buClr>
                <a:srgbClr val="F3F3F3"/>
              </a:buClr>
              <a:buSzPct val="100000"/>
              <a:buFont typeface="Courier New"/>
              <a:buChar char="o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www.accessdata.com</a:t>
            </a:r>
          </a:p>
          <a:p>
            <a:pPr indent="-317500" lvl="1" marL="914400" rtl="0">
              <a:spcBef>
                <a:spcPts val="0"/>
              </a:spcBef>
              <a:buClr>
                <a:srgbClr val="F3F3F3"/>
              </a:buClr>
              <a:buSzPct val="100000"/>
              <a:buFont typeface="Courier New"/>
              <a:buChar char="o"/>
            </a:pPr>
            <a:r>
              <a:rPr lang="en" sz="1400"/>
              <a:t>801.377.5410 x836</a:t>
            </a:r>
          </a:p>
          <a:p>
            <a:pPr indent="-317500" lvl="1" marL="914400" rtl="0">
              <a:spcBef>
                <a:spcPts val="0"/>
              </a:spcBef>
              <a:buClr>
                <a:srgbClr val="F3F3F3"/>
              </a:buClr>
              <a:buSzPct val="100000"/>
              <a:buFont typeface="Courier New"/>
              <a:buChar char="o"/>
            </a:pPr>
            <a:r>
              <a:rPr lang="en" sz="1400"/>
              <a:t>801.377.5426 fax</a:t>
            </a:r>
          </a:p>
          <a:p>
            <a:pPr indent="-3175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 sz="1400"/>
              <a:t>Mark Stringer</a:t>
            </a:r>
          </a:p>
          <a:p>
            <a:pPr indent="-317500" lvl="1" marL="914400" rtl="0">
              <a:spcBef>
                <a:spcPts val="0"/>
              </a:spcBef>
              <a:buClr>
                <a:srgbClr val="F3F3F3"/>
              </a:buClr>
              <a:buSzPct val="100000"/>
              <a:buFont typeface="Courier New"/>
              <a:buChar char="o"/>
            </a:pPr>
            <a:r>
              <a:rPr lang="en" sz="1400"/>
              <a:t>Senior Instructor</a:t>
            </a:r>
          </a:p>
          <a:p>
            <a:pPr indent="-317500" lvl="1" marL="914400" rtl="0">
              <a:spcBef>
                <a:spcPts val="0"/>
              </a:spcBef>
              <a:buClr>
                <a:srgbClr val="F3F3F3"/>
              </a:buClr>
              <a:buSzPct val="100000"/>
              <a:buFont typeface="Courier New"/>
              <a:buChar char="o"/>
            </a:pPr>
            <a:r>
              <a:rPr lang="en" sz="1400"/>
              <a:t>801-377-5410 x843</a:t>
            </a:r>
          </a:p>
          <a:p>
            <a:pPr indent="-317500" lvl="1" marL="914400" rtl="0">
              <a:spcBef>
                <a:spcPts val="0"/>
              </a:spcBef>
              <a:buClr>
                <a:srgbClr val="F3F3F3"/>
              </a:buClr>
              <a:buSzPct val="100000"/>
              <a:buFont typeface="Courier New"/>
              <a:buChar char="o"/>
            </a:pPr>
            <a:r>
              <a:rPr lang="en" sz="1400"/>
              <a:t>mark@accessdata.com</a:t>
            </a:r>
          </a:p>
          <a:p>
            <a:pPr indent="-3175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 sz="1400"/>
              <a:t>Jessica Parry</a:t>
            </a:r>
          </a:p>
          <a:p>
            <a:pPr indent="-317500" lvl="1" marL="914400" rtl="0">
              <a:spcBef>
                <a:spcPts val="0"/>
              </a:spcBef>
              <a:buClr>
                <a:srgbClr val="F3F3F3"/>
              </a:buClr>
              <a:buSzPct val="100000"/>
              <a:buFont typeface="Courier New"/>
              <a:buChar char="o"/>
            </a:pPr>
            <a:r>
              <a:rPr lang="en" sz="1400"/>
              <a:t>Technical Support</a:t>
            </a:r>
          </a:p>
          <a:p>
            <a:pPr indent="-317500" lvl="1" marL="914400" rtl="0">
              <a:spcBef>
                <a:spcPts val="0"/>
              </a:spcBef>
              <a:buClr>
                <a:srgbClr val="F3F3F3"/>
              </a:buClr>
              <a:buSzPct val="100000"/>
              <a:buFont typeface="Courier New"/>
              <a:buChar char="o"/>
            </a:pPr>
            <a:r>
              <a:rPr lang="en" sz="1400"/>
              <a:t>801-377-5410 x856</a:t>
            </a:r>
          </a:p>
          <a:p>
            <a:pPr indent="-317500" lvl="1" marL="914400" rtl="0">
              <a:spcBef>
                <a:spcPts val="0"/>
              </a:spcBef>
              <a:buClr>
                <a:srgbClr val="F3F3F3"/>
              </a:buClr>
              <a:buSzPct val="100000"/>
              <a:buFont typeface="Courier New"/>
              <a:buChar char="o"/>
            </a:pPr>
            <a:r>
              <a:rPr lang="en" sz="1400"/>
              <a:t>jessica@accessdata.com </a:t>
            </a:r>
          </a:p>
          <a:p>
            <a:pPr indent="-3175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 sz="1400"/>
              <a:t>Frodo Baggins</a:t>
            </a:r>
          </a:p>
          <a:p>
            <a:pPr indent="-317500" lvl="1" marL="914400" rtl="0">
              <a:spcBef>
                <a:spcPts val="0"/>
              </a:spcBef>
              <a:buClr>
                <a:srgbClr val="F3F3F3"/>
              </a:buClr>
              <a:buSzPct val="100000"/>
              <a:buFont typeface="Courier New"/>
              <a:buChar char="o"/>
            </a:pPr>
            <a:r>
              <a:rPr lang="en" sz="1400"/>
              <a:t>Hobbytes Inc</a:t>
            </a:r>
          </a:p>
          <a:p>
            <a:pPr indent="-317500" lvl="1" marL="914400" rtl="0">
              <a:spcBef>
                <a:spcPts val="0"/>
              </a:spcBef>
              <a:buClr>
                <a:srgbClr val="F3F3F3"/>
              </a:buClr>
              <a:buSzPct val="100000"/>
              <a:buFont typeface="Courier New"/>
              <a:buChar char="o"/>
            </a:pPr>
            <a:r>
              <a:rPr lang="en" sz="1400"/>
              <a:t>Baggifrodo@aol.com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Steganography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1005600" y="1200150"/>
            <a:ext cx="7132799" cy="362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Steganography is the practice of concealing a file, message, image, or video within another file, message, image, or video. For example, a sender might start with an innocuous image file and adjust the color of every 100th pixel to correspond to a letter in the alphabet, a change so subtle that someone not specifically looking for it is unlikely to notice it.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Steganography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1005600" y="1200150"/>
            <a:ext cx="7132799" cy="362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/>
              <a:t>All you have to do is open the QuickStego application</a:t>
            </a:r>
          </a:p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/>
              <a:t>Click Open Image</a:t>
            </a:r>
          </a:p>
          <a:p>
            <a:pPr indent="-419100" lvl="0" marL="45720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/>
              <a:t>And select your image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325" y="2282525"/>
            <a:ext cx="3609675" cy="269967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/>
          <p:nvPr/>
        </p:nvSpPr>
        <p:spPr>
          <a:xfrm>
            <a:off x="5669875" y="4435350"/>
            <a:ext cx="430500" cy="10349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Phrases Gathered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005600" y="1200150"/>
            <a:ext cx="7132799" cy="362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 sz="2400"/>
              <a:t>One ring to rule them all</a:t>
            </a:r>
          </a:p>
          <a:p>
            <a:pPr indent="-3810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 sz="2400"/>
              <a:t>My preciousss</a:t>
            </a:r>
          </a:p>
          <a:p>
            <a:pPr indent="-3810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 sz="2400"/>
              <a:t>You shall not pass!</a:t>
            </a:r>
          </a:p>
          <a:p>
            <a:pPr indent="-3810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 sz="2400"/>
              <a:t>Then pen is mightier than the sword</a:t>
            </a:r>
          </a:p>
          <a:p>
            <a:pPr indent="-3810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 sz="2400"/>
              <a:t>This mortal form grows weak. I need sustanance!</a:t>
            </a:r>
          </a:p>
          <a:p>
            <a:pPr indent="-3810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 sz="2400"/>
              <a:t>There's no place like home</a:t>
            </a:r>
          </a:p>
          <a:p>
            <a:pPr indent="-3810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 sz="2400"/>
              <a:t>I am your father</a:t>
            </a:r>
          </a:p>
          <a:p>
            <a:pPr indent="-381000" lvl="0" marL="45720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 sz="2400"/>
              <a:t>I do not think that word means what you think it means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Resources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005600" y="1200150"/>
            <a:ext cx="7132799" cy="362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http://nest.unm.edu/files/2713/9251/5584/Tutorial_5_-_Kali_-_dcfldd_Imaging.pdf</a:t>
            </a:r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http://accessdata.com/solutions/digital-forensics/forensic-toolkit-ftk</a:t>
            </a:r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https://eforensicsmag.com/how-to-investigate-files-with-ftk-imager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Find and Mount the drive in Linux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0" y="971700"/>
            <a:ext cx="3660300" cy="4142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/>
              <a:t>Make a folder for the drive</a:t>
            </a:r>
          </a:p>
          <a:p>
            <a:pPr indent="-419100" lvl="0" marL="45720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/>
              <a:t>Use the command sudo mount /dev/sbd1 /mnt/usb to mount the logical drive</a:t>
            </a:r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11933" l="0" r="57167" t="35931"/>
          <a:stretch/>
        </p:blipFill>
        <p:spPr>
          <a:xfrm>
            <a:off x="3819825" y="1092950"/>
            <a:ext cx="5324176" cy="40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Mount the image in Linux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970425" y="1064575"/>
            <a:ext cx="7132799" cy="362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 sz="2400"/>
              <a:t>In order to mount the image we are going to use dcfldd which is a newer version of dd with more options</a:t>
            </a:r>
          </a:p>
          <a:p>
            <a:pPr indent="-3810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 sz="2400"/>
              <a:t>In this command if=/dev/sdb1 is the location of the image to mount</a:t>
            </a:r>
          </a:p>
          <a:p>
            <a:pPr indent="-3810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 sz="2400"/>
              <a:t>has=md5 is the type of hash that will be used</a:t>
            </a:r>
          </a:p>
          <a:p>
            <a:pPr indent="-3810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 sz="2400"/>
              <a:t>of=/mnt/usb/precious.dd is the file location to save it to</a:t>
            </a:r>
          </a:p>
          <a:p>
            <a:pPr indent="-381000" lvl="0" marL="45720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 sz="2400"/>
              <a:t>and bs=512 is the write speed, 512 bytes at a time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7411" l="0" r="58910" t="90633"/>
          <a:stretch/>
        </p:blipFill>
        <p:spPr>
          <a:xfrm>
            <a:off x="226275" y="4885000"/>
            <a:ext cx="8691450" cy="25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FTK: Make an Image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0" y="971700"/>
            <a:ext cx="2441100" cy="4171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Install FTK Imager and click File a ‘Create Disk Image’ and go through the wizard.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050" y="1479550"/>
            <a:ext cx="6702950" cy="34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Export Deleted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0" y="971700"/>
            <a:ext cx="9144000" cy="1176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Load the image into FTK. Then click ‘Deleted Files:’ and go to ‘File’ and ‘Export’ and specify the directory. 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049" y="2148398"/>
            <a:ext cx="5950949" cy="29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Report on the numbers and types of documents found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0" y="971700"/>
            <a:ext cx="3285599" cy="4171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 to the ‘Overview tab and it will list all the stats.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5708" y="1279675"/>
            <a:ext cx="5858288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Show how the search function can be used with the four special options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0" y="971700"/>
            <a:ext cx="4391100" cy="4171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search options nifty tools that let you conduct a better search, mainly correcting human error. This includes Stemming, Phonics, Synonyms, and Fuzzy.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012" y="1590675"/>
            <a:ext cx="475297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0"/>
            <a:ext cx="8229600" cy="971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Identify User(s) of the computer the drive belonged to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0" y="971700"/>
            <a:ext cx="6052800" cy="410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the Documents and Settings all the users are listed there by their home directories.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2917" y="971702"/>
            <a:ext cx="3091082" cy="4171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/>
          <p:nvPr/>
        </p:nvSpPr>
        <p:spPr>
          <a:xfrm>
            <a:off x="7188525" y="2877175"/>
            <a:ext cx="1142099" cy="21089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7188525" y="3088075"/>
            <a:ext cx="1142099" cy="21089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7188525" y="3298975"/>
            <a:ext cx="1142099" cy="21089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7188525" y="3920575"/>
            <a:ext cx="1142099" cy="21089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-102675"/>
            <a:ext cx="8229600" cy="1074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Identify People the user(s) know and their relation to each other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1005600" y="1200150"/>
            <a:ext cx="7132799" cy="362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Looking through the emails we found a few people and some information:</a:t>
            </a:r>
          </a:p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 sz="1800"/>
              <a:t>Frodo is coming back home for the NASCAR race from London where he saw Eric Clapton</a:t>
            </a:r>
          </a:p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 sz="1800"/>
              <a:t>The gang went to Vegas to see a show that Frodo got tickets to from ebay</a:t>
            </a:r>
          </a:p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 sz="1800"/>
              <a:t>Pippin has been stealing Frodo’s lunch money</a:t>
            </a:r>
          </a:p>
          <a:p>
            <a:pPr indent="-342900" lvl="0" marL="457200" rtl="0">
              <a:spcBef>
                <a:spcPts val="0"/>
              </a:spcBef>
              <a:buClr>
                <a:srgbClr val="F3F3F3"/>
              </a:buClr>
              <a:buSzPct val="100000"/>
              <a:buFont typeface="Droid Sans"/>
              <a:buChar char="◈"/>
            </a:pPr>
            <a:r>
              <a:rPr lang="en" sz="1800"/>
              <a:t>Frodo and Sam are starting a forensic company specializing in Forensic Computer Analysis called Hobbytes Consulting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sper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