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2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1997075" y="1095856"/>
            <a:ext cx="6400799" cy="1102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b="1" sz="4800"/>
            </a:lvl1pPr>
            <a:lvl2pPr>
              <a:spcBef>
                <a:spcPts val="0"/>
              </a:spcBef>
              <a:buSzPct val="100000"/>
              <a:defRPr b="1" sz="4800"/>
            </a:lvl2pPr>
            <a:lvl3pPr>
              <a:spcBef>
                <a:spcPts val="0"/>
              </a:spcBef>
              <a:buSzPct val="100000"/>
              <a:defRPr b="1" sz="4800"/>
            </a:lvl3pPr>
            <a:lvl4pPr>
              <a:spcBef>
                <a:spcPts val="0"/>
              </a:spcBef>
              <a:buSzPct val="100000"/>
              <a:defRPr b="1" sz="4800"/>
            </a:lvl4pPr>
            <a:lvl5pPr>
              <a:spcBef>
                <a:spcPts val="0"/>
              </a:spcBef>
              <a:buSzPct val="100000"/>
              <a:defRPr b="1" sz="4800"/>
            </a:lvl5pPr>
            <a:lvl6pPr>
              <a:spcBef>
                <a:spcPts val="0"/>
              </a:spcBef>
              <a:buSzPct val="100000"/>
              <a:defRPr b="1" sz="4800"/>
            </a:lvl6pPr>
            <a:lvl7pPr>
              <a:spcBef>
                <a:spcPts val="0"/>
              </a:spcBef>
              <a:buSzPct val="100000"/>
              <a:defRPr b="1" sz="4800"/>
            </a:lvl7pPr>
            <a:lvl8pPr>
              <a:spcBef>
                <a:spcPts val="0"/>
              </a:spcBef>
              <a:buSzPct val="100000"/>
              <a:defRPr b="1" sz="4800"/>
            </a:lvl8pPr>
            <a:lvl9pPr>
              <a:spcBef>
                <a:spcPts val="0"/>
              </a:spcBef>
              <a:buSzPct val="100000"/>
              <a:defRPr b="1"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997075" y="2251802"/>
            <a:ext cx="6400799" cy="87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" name="Shape 16"/>
          <p:cNvSpPr/>
          <p:nvPr/>
        </p:nvSpPr>
        <p:spPr>
          <a:xfrm>
            <a:off x="0" y="0"/>
            <a:ext cx="3135299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75" y="0"/>
            <a:ext cx="635000" cy="6096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175" y="1916906"/>
            <a:ext cx="635000" cy="611981"/>
          </a:xfrm>
          <a:custGeom>
            <a:pathLst>
              <a:path extrusionOk="0" h="514" w="400">
                <a:moveTo>
                  <a:pt x="400" y="0"/>
                </a:moveTo>
                <a:lnTo>
                  <a:pt x="0" y="0"/>
                </a:lnTo>
                <a:lnTo>
                  <a:pt x="0" y="514"/>
                </a:lnTo>
                <a:lnTo>
                  <a:pt x="2" y="514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3175" y="1307306"/>
            <a:ext cx="635000" cy="6096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52400" y="1307306"/>
            <a:ext cx="1317625" cy="6096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52400" y="3226593"/>
            <a:ext cx="1317625" cy="609600"/>
          </a:xfrm>
          <a:custGeom>
            <a:pathLst>
              <a:path extrusionOk="0" h="512" w="830">
                <a:moveTo>
                  <a:pt x="830" y="0"/>
                </a:moveTo>
                <a:lnTo>
                  <a:pt x="398" y="0"/>
                </a:ln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52400" y="2614612"/>
            <a:ext cx="1317625" cy="611981"/>
          </a:xfrm>
          <a:custGeom>
            <a:pathLst>
              <a:path extrusionOk="0" h="514" w="830">
                <a:moveTo>
                  <a:pt x="432" y="0"/>
                </a:moveTo>
                <a:lnTo>
                  <a:pt x="0" y="0"/>
                </a:lnTo>
                <a:lnTo>
                  <a:pt x="398" y="514"/>
                </a:lnTo>
                <a:lnTo>
                  <a:pt x="830" y="514"/>
                </a:lnTo>
                <a:lnTo>
                  <a:pt x="432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984250" y="2614612"/>
            <a:ext cx="1322387" cy="611981"/>
          </a:xfrm>
          <a:custGeom>
            <a:pathLst>
              <a:path extrusionOk="0" h="514" w="833">
                <a:moveTo>
                  <a:pt x="399" y="514"/>
                </a:moveTo>
                <a:lnTo>
                  <a:pt x="833" y="514"/>
                </a:lnTo>
                <a:lnTo>
                  <a:pt x="435" y="0"/>
                </a:lnTo>
                <a:lnTo>
                  <a:pt x="0" y="0"/>
                </a:lnTo>
                <a:lnTo>
                  <a:pt x="399" y="514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3175" y="2614612"/>
            <a:ext cx="635000" cy="611981"/>
          </a:xfrm>
          <a:custGeom>
            <a:pathLst>
              <a:path extrusionOk="0" h="514" w="40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984250" y="4533900"/>
            <a:ext cx="1322387" cy="609600"/>
          </a:xfrm>
          <a:custGeom>
            <a:pathLst>
              <a:path extrusionOk="0" h="512" w="833">
                <a:moveTo>
                  <a:pt x="399" y="0"/>
                </a:moveTo>
                <a:lnTo>
                  <a:pt x="0" y="512"/>
                </a:ln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984250" y="3924300"/>
            <a:ext cx="1322387" cy="609600"/>
          </a:xfrm>
          <a:custGeom>
            <a:pathLst>
              <a:path extrusionOk="0" h="512" w="833">
                <a:moveTo>
                  <a:pt x="435" y="0"/>
                </a:moveTo>
                <a:lnTo>
                  <a:pt x="0" y="0"/>
                </a:lnTo>
                <a:lnTo>
                  <a:pt x="399" y="512"/>
                </a:lnTo>
                <a:lnTo>
                  <a:pt x="833" y="512"/>
                </a:lnTo>
                <a:lnTo>
                  <a:pt x="435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820863" y="3924300"/>
            <a:ext cx="1317625" cy="609600"/>
          </a:xfrm>
          <a:custGeom>
            <a:pathLst>
              <a:path extrusionOk="0" h="512" w="830">
                <a:moveTo>
                  <a:pt x="434" y="0"/>
                </a:moveTo>
                <a:lnTo>
                  <a:pt x="0" y="0"/>
                </a:lnTo>
                <a:lnTo>
                  <a:pt x="398" y="512"/>
                </a:lnTo>
                <a:lnTo>
                  <a:pt x="830" y="512"/>
                </a:lnTo>
                <a:lnTo>
                  <a:pt x="434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3175" y="609600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152400" y="1916906"/>
            <a:ext cx="1317625" cy="611981"/>
          </a:xfrm>
          <a:custGeom>
            <a:pathLst>
              <a:path extrusionOk="0" h="514" w="830">
                <a:moveTo>
                  <a:pt x="0" y="514"/>
                </a:moveTo>
                <a:lnTo>
                  <a:pt x="432" y="514"/>
                </a:lnTo>
                <a:lnTo>
                  <a:pt x="830" y="0"/>
                </a:lnTo>
                <a:lnTo>
                  <a:pt x="398" y="0"/>
                </a:lnTo>
                <a:lnTo>
                  <a:pt x="0" y="514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984250" y="3226593"/>
            <a:ext cx="1322387" cy="609600"/>
          </a:xfrm>
          <a:custGeom>
            <a:pathLst>
              <a:path extrusionOk="0" h="512" w="833">
                <a:moveTo>
                  <a:pt x="0" y="512"/>
                </a:move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lnTo>
                  <a:pt x="0" y="512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3175" y="3226593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1820863" y="4533900"/>
            <a:ext cx="1317625" cy="6096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4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152400" y="4533900"/>
            <a:ext cx="1317625" cy="6096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3175" y="4533900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175" y="3924300"/>
            <a:ext cx="635000" cy="6096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52400" y="3924300"/>
            <a:ext cx="1317625" cy="6096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397875" y="2017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8397875" y="612225"/>
            <a:ext cx="746125" cy="607183"/>
          </a:xfrm>
          <a:custGeom>
            <a:pathLst>
              <a:path extrusionOk="0" h="602" w="47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648200" y="1200150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6" name="Shape 56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/>
          <p:nvPr/>
        </p:nvSpPr>
        <p:spPr>
          <a:xfrm>
            <a:off x="3175" y="2614612"/>
            <a:ext cx="635000" cy="611981"/>
          </a:xfrm>
          <a:custGeom>
            <a:pathLst>
              <a:path extrusionOk="0" h="514" w="40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3175" y="3226593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52400" y="4533900"/>
            <a:ext cx="1317625" cy="6096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152400" y="3924300"/>
            <a:ext cx="1317625" cy="6096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1574800" y="3320653"/>
            <a:ext cx="5486399" cy="51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74" name="Shape 74"/>
          <p:cNvSpPr/>
          <p:nvPr/>
        </p:nvSpPr>
        <p:spPr>
          <a:xfrm>
            <a:off x="3175" y="2614612"/>
            <a:ext cx="635000" cy="611981"/>
          </a:xfrm>
          <a:custGeom>
            <a:pathLst>
              <a:path extrusionOk="0" h="514" w="40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3175" y="3226593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52400" y="4533900"/>
            <a:ext cx="1317625" cy="6096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152400" y="3924300"/>
            <a:ext cx="1317625" cy="6096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3200">
                <a:solidFill>
                  <a:schemeClr val="lt1"/>
                </a:solidFill>
              </a:defRPr>
            </a:lvl1pPr>
            <a:lvl2pPr>
              <a:spcBef>
                <a:spcPts val="560"/>
              </a:spcBef>
              <a:buClr>
                <a:schemeClr val="lt1"/>
              </a:buClr>
              <a:buSzPct val="100000"/>
              <a:defRPr sz="28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4pPr>
            <a:lvl5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5pPr>
            <a:lvl6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6pPr>
            <a:lvl7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7pPr>
            <a:lvl8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8pPr>
            <a:lvl9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/>
          <p:nvPr/>
        </p:nvSpPr>
        <p:spPr>
          <a:xfrm>
            <a:off x="0" y="0"/>
            <a:ext cx="3135299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/>
          <p:nvPr/>
        </p:nvSpPr>
        <p:spPr>
          <a:xfrm>
            <a:off x="3175" y="4533900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x="3175" y="3924300"/>
            <a:ext cx="635000" cy="6096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8397875" y="2017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8397875" y="612225"/>
            <a:ext cx="746125" cy="607183"/>
          </a:xfrm>
          <a:custGeom>
            <a:pathLst>
              <a:path extrusionOk="0" h="602" w="47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6.png"/><Relationship Id="rId3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7.png"/><Relationship Id="rId3" Type="http://schemas.openxmlformats.org/officeDocument/2006/relationships/image" Target="../media/image09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hyperlink" Target="http://www.firewall.cx/cisco-technical-knowledgebase/cisco-routers/812-cisco-router-dhcp-config.html" TargetMode="Externa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1997075" y="1114931"/>
            <a:ext cx="6400799" cy="110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Day 2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1997075" y="2251802"/>
            <a:ext cx="6400799" cy="87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Group Pi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ctrTitle"/>
          </p:nvPr>
        </p:nvSpPr>
        <p:spPr>
          <a:xfrm>
            <a:off x="1997075" y="1114931"/>
            <a:ext cx="6400799" cy="110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Packet Tracer</a:t>
            </a:r>
          </a:p>
        </p:txBody>
      </p:sp>
      <p:sp>
        <p:nvSpPr>
          <p:cNvPr id="141" name="Shape 141"/>
          <p:cNvSpPr txBox="1"/>
          <p:nvPr>
            <p:ph idx="1" type="subTitle"/>
          </p:nvPr>
        </p:nvSpPr>
        <p:spPr>
          <a:xfrm>
            <a:off x="1997075" y="2251802"/>
            <a:ext cx="6400799" cy="87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Setting Up a basic Network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008800"/>
            <a:ext cx="3650699" cy="4044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marL="0" rtl="0">
              <a:spcBef>
                <a:spcPts val="0"/>
              </a:spcBef>
              <a:buNone/>
            </a:pPr>
            <a:r>
              <a:rPr lang="en" sz="2500">
                <a:solidFill>
                  <a:srgbClr val="000000"/>
                </a:solidFill>
              </a:rPr>
              <a:t>To set up a simple network you need to add two routers, two switches, and two PC’s in this or a similar formation.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0571" y="1"/>
            <a:ext cx="3563428" cy="50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Setting Up a basic Network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008800"/>
            <a:ext cx="6115799" cy="132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500">
                <a:solidFill>
                  <a:srgbClr val="000000"/>
                </a:solidFill>
              </a:rPr>
              <a:t>You add new components by clicking the category then clicking and dragging an item into the workspace.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225" y="2338400"/>
            <a:ext cx="5918773" cy="28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Setting Up a basic Network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202600" y="1063375"/>
            <a:ext cx="4794599" cy="413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500">
                <a:solidFill>
                  <a:srgbClr val="000000"/>
                </a:solidFill>
              </a:rPr>
              <a:t>After you have you need to connect everything. By using the same method drag cables out and click on a node. It will bring up a menus of ports to connect to. Choose a fast ethernet port, then repeat the process on another node to connect them.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251" y="123800"/>
            <a:ext cx="3931749" cy="501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0" y="3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Setting Up a basic Network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202600" y="1063375"/>
            <a:ext cx="3500400" cy="413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marL="0" rtl="0">
              <a:spcBef>
                <a:spcPts val="0"/>
              </a:spcBef>
              <a:buNone/>
            </a:pPr>
            <a:r>
              <a:rPr lang="en" sz="2500">
                <a:solidFill>
                  <a:srgbClr val="000000"/>
                </a:solidFill>
              </a:rPr>
              <a:t>Now you need to assign the computers IP’s. Double click to open a computer’s menu.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 sz="2500">
                <a:solidFill>
                  <a:srgbClr val="000000"/>
                </a:solidFill>
              </a:rPr>
              <a:t>Then click Desktop.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500">
                <a:solidFill>
                  <a:srgbClr val="000000"/>
                </a:solidFill>
              </a:rPr>
              <a:t>Then IP Configuration.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100" y="0"/>
            <a:ext cx="3797900" cy="301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1600" y="2241194"/>
            <a:ext cx="3640350" cy="290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0" y="3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Setting Up a basic Network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202600" y="1063375"/>
            <a:ext cx="3500400" cy="413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marL="0" rtl="0">
              <a:spcBef>
                <a:spcPts val="0"/>
              </a:spcBef>
              <a:buNone/>
            </a:pPr>
            <a:r>
              <a:rPr lang="en" sz="2500">
                <a:solidFill>
                  <a:srgbClr val="000000"/>
                </a:solidFill>
              </a:rPr>
              <a:t>Now you must enter a valid IP, Subnet Mask and Default Gateway.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500">
                <a:solidFill>
                  <a:srgbClr val="000000"/>
                </a:solidFill>
              </a:rPr>
              <a:t>Do this for both computers.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347" y="902772"/>
            <a:ext cx="4889650" cy="388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Shape 178"/>
          <p:cNvCxnSpPr/>
          <p:nvPr/>
        </p:nvCxnSpPr>
        <p:spPr>
          <a:xfrm>
            <a:off x="5073575" y="2117175"/>
            <a:ext cx="451499" cy="125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9" name="Shape 179"/>
          <p:cNvCxnSpPr/>
          <p:nvPr/>
        </p:nvCxnSpPr>
        <p:spPr>
          <a:xfrm flipH="1" rot="10800000">
            <a:off x="5219800" y="2339800"/>
            <a:ext cx="324299" cy="125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0" name="Shape 180"/>
          <p:cNvCxnSpPr/>
          <p:nvPr/>
        </p:nvCxnSpPr>
        <p:spPr>
          <a:xfrm>
            <a:off x="5353300" y="2543150"/>
            <a:ext cx="248099" cy="62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0" y="3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Setting Up a basic Network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202600" y="1063375"/>
            <a:ext cx="3500400" cy="413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500">
                <a:solidFill>
                  <a:srgbClr val="000000"/>
                </a:solidFill>
              </a:rPr>
              <a:t>Now open the router menu, and click on the CLI tab.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000" y="800695"/>
            <a:ext cx="5441000" cy="4342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0" y="3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Setting Up a basic Network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146325" y="725725"/>
            <a:ext cx="3500400" cy="413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marL="0" rtl="0">
              <a:spcBef>
                <a:spcPts val="0"/>
              </a:spcBef>
              <a:buNone/>
            </a:pPr>
            <a:r>
              <a:rPr lang="en" sz="2500">
                <a:solidFill>
                  <a:srgbClr val="000000"/>
                </a:solidFill>
              </a:rPr>
              <a:t>Type these into the interface: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-en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-conf t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 sz="2500">
                <a:solidFill>
                  <a:srgbClr val="000000"/>
                </a:solidFill>
              </a:rPr>
              <a:t>Each port must be configured so follow these commands for each port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 sz="2500">
                <a:solidFill>
                  <a:srgbClr val="000000"/>
                </a:solidFill>
              </a:rPr>
              <a:t>-int fa&lt;port&gt;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 sz="2500">
                <a:solidFill>
                  <a:srgbClr val="000000"/>
                </a:solidFill>
              </a:rPr>
              <a:t>-ip add &lt;ip&gt; &lt;subnet&gt;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</a:rPr>
              <a:t>-no shut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</a:rPr>
              <a:t>-exit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167" y="725725"/>
            <a:ext cx="5551832" cy="441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0" y="3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Setting Up a basic Network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0" y="725725"/>
            <a:ext cx="5008499" cy="167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500">
                <a:solidFill>
                  <a:srgbClr val="000000"/>
                </a:solidFill>
              </a:rPr>
              <a:t>Now test the network by bring up the computer desktop again. Click on the Command Prompt. Then type ‘ping &lt;address&gt;’, address being a IP on the network. A reply indicates functionality.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225" y="0"/>
            <a:ext cx="4262175" cy="338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500" y="1852751"/>
            <a:ext cx="4135499" cy="329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Setting Up DHCP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457200" y="1200150"/>
            <a:ext cx="55842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500">
                <a:solidFill>
                  <a:srgbClr val="000000"/>
                </a:solidFill>
              </a:rPr>
              <a:t>First setup the configuration like this by dragging and dropping the items you need from the menu below</a:t>
            </a: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0" l="0" r="66069" t="23330"/>
          <a:stretch/>
        </p:blipFill>
        <p:spPr>
          <a:xfrm>
            <a:off x="6041400" y="1200150"/>
            <a:ext cx="3102624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1997075" y="1114931"/>
            <a:ext cx="6400799" cy="110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Subnet Mask</a:t>
            </a: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1997075" y="2251802"/>
            <a:ext cx="6400799" cy="87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Setting Up DHCP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57200" y="1200150"/>
            <a:ext cx="5571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500">
                <a:solidFill>
                  <a:srgbClr val="000000"/>
                </a:solidFill>
              </a:rPr>
              <a:t>Next we need to add some hardware to the router so it can accept 3 inputs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7925" y="2192025"/>
            <a:ext cx="3626075" cy="29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57200" y="2284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Setting Up DHCP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457200" y="1200150"/>
            <a:ext cx="51078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500">
                <a:solidFill>
                  <a:srgbClr val="000000"/>
                </a:solidFill>
              </a:rPr>
              <a:t>Now we configure the server as a DHCP server. Set the IP of the server itself as static in the global settings and on FastEthernet0.</a:t>
            </a:r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b="25833" l="32957" r="32903" t="25833"/>
          <a:stretch/>
        </p:blipFill>
        <p:spPr>
          <a:xfrm>
            <a:off x="5565000" y="0"/>
            <a:ext cx="3121699" cy="2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 b="26329" l="33096" r="32971" t="25832"/>
          <a:stretch/>
        </p:blipFill>
        <p:spPr>
          <a:xfrm>
            <a:off x="5584050" y="2683025"/>
            <a:ext cx="3102647" cy="246047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7247950" y="1200150"/>
            <a:ext cx="451499" cy="133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7457600" y="3725725"/>
            <a:ext cx="171900" cy="24809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457200" y="1200150"/>
            <a:ext cx="56019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500">
                <a:solidFill>
                  <a:srgbClr val="000000"/>
                </a:solidFill>
              </a:rPr>
              <a:t>Use the command line interface to set the ips of the interfaces in the router</a:t>
            </a:r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 b="25833" l="32887" r="32972" t="25833"/>
          <a:stretch/>
        </p:blipFill>
        <p:spPr>
          <a:xfrm>
            <a:off x="5373425" y="2140875"/>
            <a:ext cx="3770572" cy="300262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>
            <p:ph idx="2"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Setting Up DHCP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457200" y="1200150"/>
            <a:ext cx="27360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</a:rPr>
              <a:t>Then we followed the directions from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http://www.firewall.cx/cisco-technical-knowledgebase/cisco-routers/812-cisco-router-dhcp-config.html</a:t>
            </a:r>
            <a:r>
              <a:rPr lang="en" sz="2000">
                <a:solidFill>
                  <a:srgbClr val="000000"/>
                </a:solidFill>
              </a:rPr>
              <a:t> to set up the router to forward the DHCP from the server</a:t>
            </a:r>
          </a:p>
        </p:txBody>
      </p:sp>
      <p:sp>
        <p:nvSpPr>
          <p:cNvPr id="241" name="Shape 241"/>
          <p:cNvSpPr txBox="1"/>
          <p:nvPr>
            <p:ph idx="2"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Setting Up DHCP</a:t>
            </a:r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4">
            <a:alphaModFix/>
          </a:blip>
          <a:srcRect b="0" l="8597" r="26319" t="13911"/>
          <a:stretch/>
        </p:blipFill>
        <p:spPr>
          <a:xfrm>
            <a:off x="3660448" y="1063375"/>
            <a:ext cx="5483553" cy="408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457200" y="1160750"/>
            <a:ext cx="55065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500">
                <a:solidFill>
                  <a:srgbClr val="000000"/>
                </a:solidFill>
              </a:rPr>
              <a:t>Then set the ip configuration of each pc to DHCP.</a:t>
            </a:r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 b="25603" l="32864" r="32795" t="25598"/>
          <a:stretch/>
        </p:blipFill>
        <p:spPr>
          <a:xfrm>
            <a:off x="4952964" y="1793675"/>
            <a:ext cx="4191033" cy="334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/>
          <p:nvPr>
            <p:ph idx="2"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Setting Up DHCP</a:t>
            </a:r>
          </a:p>
        </p:txBody>
      </p:sp>
      <p:sp>
        <p:nvSpPr>
          <p:cNvPr id="251" name="Shape 251"/>
          <p:cNvSpPr/>
          <p:nvPr/>
        </p:nvSpPr>
        <p:spPr>
          <a:xfrm>
            <a:off x="4564950" y="2447750"/>
            <a:ext cx="578400" cy="38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457200" y="1200150"/>
            <a:ext cx="5591699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500">
                <a:solidFill>
                  <a:srgbClr val="000000"/>
                </a:solidFill>
              </a:rPr>
              <a:t>And finally go to command prompt in a pc and type “ipconfig” and it should return the ip address it was given.</a:t>
            </a: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 b="25846" l="32862" r="33289" t="26014"/>
          <a:stretch/>
        </p:blipFill>
        <p:spPr>
          <a:xfrm>
            <a:off x="5286400" y="2057399"/>
            <a:ext cx="3857601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/>
          <p:nvPr>
            <p:ph idx="2"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Setting Up DHCP</a:t>
            </a:r>
          </a:p>
        </p:txBody>
      </p:sp>
      <p:cxnSp>
        <p:nvCxnSpPr>
          <p:cNvPr id="260" name="Shape 260"/>
          <p:cNvCxnSpPr/>
          <p:nvPr/>
        </p:nvCxnSpPr>
        <p:spPr>
          <a:xfrm>
            <a:off x="5472950" y="3307975"/>
            <a:ext cx="1949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x="7409325" y="3220500"/>
            <a:ext cx="0" cy="9419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5479675" y="3213900"/>
            <a:ext cx="0" cy="10079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3" name="Shape 263"/>
          <p:cNvCxnSpPr/>
          <p:nvPr/>
        </p:nvCxnSpPr>
        <p:spPr>
          <a:xfrm>
            <a:off x="5472950" y="3213850"/>
            <a:ext cx="1936500" cy="659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Resources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Help From: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Resources on team server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Team Leaders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http://www.firewall.cx/cisco-technical-knowledgebase/cisco-routers/812-cisco-router-dhcp-config.html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Subnet Mask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To find the network number and broadcast number first convert the IP into binary. (Ignore the number after the slash for now)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45720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192.168.2.42 / 24</a:t>
            </a:r>
          </a:p>
          <a:p>
            <a:pPr indent="457200" rtl="0"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457200" rtl="0"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     </a:t>
            </a:r>
            <a:r>
              <a:rPr lang="en" sz="600">
                <a:solidFill>
                  <a:srgbClr val="000000"/>
                </a:solidFill>
              </a:rPr>
              <a:t>  </a:t>
            </a:r>
            <a:r>
              <a:rPr lang="en">
                <a:solidFill>
                  <a:srgbClr val="000000"/>
                </a:solidFill>
              </a:rPr>
              <a:t>192    </a:t>
            </a:r>
            <a:r>
              <a:rPr lang="en" sz="600">
                <a:solidFill>
                  <a:srgbClr val="000000"/>
                </a:solidFill>
              </a:rPr>
              <a:t>   </a:t>
            </a:r>
            <a:r>
              <a:rPr lang="en">
                <a:solidFill>
                  <a:srgbClr val="000000"/>
                </a:solidFill>
              </a:rPr>
              <a:t>.      168  </a:t>
            </a:r>
            <a:r>
              <a:rPr lang="en" sz="600">
                <a:solidFill>
                  <a:srgbClr val="000000"/>
                </a:solidFill>
              </a:rPr>
              <a:t>          </a:t>
            </a:r>
            <a:r>
              <a:rPr lang="en">
                <a:solidFill>
                  <a:srgbClr val="000000"/>
                </a:solidFill>
              </a:rPr>
              <a:t>.     </a:t>
            </a:r>
            <a:r>
              <a:rPr lang="en" sz="600">
                <a:solidFill>
                  <a:srgbClr val="000000"/>
                </a:solidFill>
              </a:rPr>
              <a:t>    </a:t>
            </a:r>
            <a:r>
              <a:rPr lang="en">
                <a:solidFill>
                  <a:srgbClr val="000000"/>
                </a:solidFill>
              </a:rPr>
              <a:t>2      </a:t>
            </a:r>
            <a:r>
              <a:rPr lang="en" sz="700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.      42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11000000.10101000.0000010.00011000</a:t>
            </a:r>
          </a:p>
          <a:p>
            <a:pPr indent="457200" rtl="0">
              <a:spcBef>
                <a:spcPts val="0"/>
              </a:spcBef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  <a:p>
            <a:pPr indent="457200" rtl="0">
              <a:spcBef>
                <a:spcPts val="0"/>
              </a:spcBef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  <a:p>
            <a:pPr indent="0" marL="0">
              <a:spcBef>
                <a:spcPts val="0"/>
              </a:spcBef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Subnet Mask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00150"/>
            <a:ext cx="8405699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Then count over the amount of bits specified by the number following the slash.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45720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192.168.2.42 / </a:t>
            </a:r>
            <a:r>
              <a:rPr lang="en">
                <a:solidFill>
                  <a:srgbClr val="FF0000"/>
                </a:solidFill>
              </a:rPr>
              <a:t>24</a:t>
            </a:r>
          </a:p>
          <a:p>
            <a:pPr indent="457200" marL="0" rtl="0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 sz="1200">
                <a:solidFill>
                  <a:srgbClr val="FF0000"/>
                </a:solidFill>
              </a:rPr>
              <a:t> 1   </a:t>
            </a:r>
            <a:r>
              <a:rPr lang="en" sz="600">
                <a:solidFill>
                  <a:srgbClr val="FF0000"/>
                </a:solidFill>
              </a:rPr>
              <a:t> </a:t>
            </a:r>
            <a:r>
              <a:rPr lang="en" sz="1200">
                <a:solidFill>
                  <a:srgbClr val="FF0000"/>
                </a:solidFill>
              </a:rPr>
              <a:t>2  </a:t>
            </a:r>
            <a:r>
              <a:rPr lang="en" sz="600">
                <a:solidFill>
                  <a:srgbClr val="FF0000"/>
                </a:solidFill>
              </a:rPr>
              <a:t>  </a:t>
            </a:r>
            <a:r>
              <a:rPr lang="en" sz="1200">
                <a:solidFill>
                  <a:srgbClr val="FF0000"/>
                </a:solidFill>
              </a:rPr>
              <a:t>3  </a:t>
            </a:r>
            <a:r>
              <a:rPr lang="en" sz="600">
                <a:solidFill>
                  <a:srgbClr val="FF0000"/>
                </a:solidFill>
              </a:rPr>
              <a:t>  </a:t>
            </a:r>
            <a:r>
              <a:rPr lang="en" sz="1200">
                <a:solidFill>
                  <a:srgbClr val="FF0000"/>
                </a:solidFill>
              </a:rPr>
              <a:t>4</a:t>
            </a:r>
            <a:r>
              <a:rPr lang="en" sz="600">
                <a:solidFill>
                  <a:srgbClr val="FF0000"/>
                </a:solidFill>
              </a:rPr>
              <a:t>       </a:t>
            </a:r>
            <a:r>
              <a:rPr lang="en" sz="1200">
                <a:solidFill>
                  <a:srgbClr val="FF0000"/>
                </a:solidFill>
              </a:rPr>
              <a:t>5</a:t>
            </a:r>
            <a:r>
              <a:rPr lang="en" sz="600">
                <a:solidFill>
                  <a:srgbClr val="FF0000"/>
                </a:solidFill>
              </a:rPr>
              <a:t>      </a:t>
            </a:r>
            <a:r>
              <a:rPr lang="en" sz="1200">
                <a:solidFill>
                  <a:srgbClr val="FF0000"/>
                </a:solidFill>
              </a:rPr>
              <a:t>6</a:t>
            </a:r>
            <a:r>
              <a:rPr lang="en" sz="600">
                <a:solidFill>
                  <a:srgbClr val="FF0000"/>
                </a:solidFill>
              </a:rPr>
              <a:t>       </a:t>
            </a:r>
            <a:r>
              <a:rPr lang="en" sz="1200">
                <a:solidFill>
                  <a:srgbClr val="FF0000"/>
                </a:solidFill>
              </a:rPr>
              <a:t>7</a:t>
            </a:r>
            <a:r>
              <a:rPr lang="en" sz="600">
                <a:solidFill>
                  <a:srgbClr val="FF0000"/>
                </a:solidFill>
              </a:rPr>
              <a:t>       </a:t>
            </a:r>
            <a:r>
              <a:rPr lang="en" sz="1200">
                <a:solidFill>
                  <a:srgbClr val="FF0000"/>
                </a:solidFill>
              </a:rPr>
              <a:t>8     </a:t>
            </a:r>
            <a:r>
              <a:rPr lang="en" sz="600">
                <a:solidFill>
                  <a:srgbClr val="FF0000"/>
                </a:solidFill>
              </a:rPr>
              <a:t>   </a:t>
            </a:r>
            <a:r>
              <a:rPr lang="en" sz="1200">
                <a:solidFill>
                  <a:srgbClr val="FF0000"/>
                </a:solidFill>
              </a:rPr>
              <a:t>9</a:t>
            </a:r>
            <a:r>
              <a:rPr lang="en" sz="600">
                <a:solidFill>
                  <a:srgbClr val="FF0000"/>
                </a:solidFill>
              </a:rPr>
              <a:t>   </a:t>
            </a:r>
            <a:r>
              <a:rPr lang="en" sz="1200">
                <a:solidFill>
                  <a:srgbClr val="FF0000"/>
                </a:solidFill>
              </a:rPr>
              <a:t>10</a:t>
            </a:r>
            <a:r>
              <a:rPr lang="en" sz="600">
                <a:solidFill>
                  <a:srgbClr val="FF0000"/>
                </a:solidFill>
              </a:rPr>
              <a:t>   </a:t>
            </a:r>
            <a:r>
              <a:rPr lang="en" sz="1200">
                <a:solidFill>
                  <a:srgbClr val="FF0000"/>
                </a:solidFill>
              </a:rPr>
              <a:t>11</a:t>
            </a:r>
            <a:r>
              <a:rPr lang="en" sz="600">
                <a:solidFill>
                  <a:srgbClr val="FF0000"/>
                </a:solidFill>
              </a:rPr>
              <a:t>   </a:t>
            </a:r>
            <a:r>
              <a:rPr lang="en" sz="1200">
                <a:solidFill>
                  <a:srgbClr val="FF0000"/>
                </a:solidFill>
              </a:rPr>
              <a:t>12</a:t>
            </a:r>
            <a:r>
              <a:rPr lang="en" sz="600">
                <a:solidFill>
                  <a:srgbClr val="FF0000"/>
                </a:solidFill>
              </a:rPr>
              <a:t>   </a:t>
            </a:r>
            <a:r>
              <a:rPr lang="en" sz="1200">
                <a:solidFill>
                  <a:srgbClr val="FF0000"/>
                </a:solidFill>
              </a:rPr>
              <a:t>13 </a:t>
            </a:r>
            <a:r>
              <a:rPr lang="en" sz="600">
                <a:solidFill>
                  <a:srgbClr val="FF0000"/>
                </a:solidFill>
              </a:rPr>
              <a:t> </a:t>
            </a:r>
            <a:r>
              <a:rPr lang="en" sz="1200">
                <a:solidFill>
                  <a:srgbClr val="FF0000"/>
                </a:solidFill>
              </a:rPr>
              <a:t>14</a:t>
            </a:r>
            <a:r>
              <a:rPr lang="en" sz="600">
                <a:solidFill>
                  <a:srgbClr val="FF0000"/>
                </a:solidFill>
              </a:rPr>
              <a:t>  </a:t>
            </a:r>
            <a:r>
              <a:rPr lang="en" sz="1200">
                <a:solidFill>
                  <a:srgbClr val="FF0000"/>
                </a:solidFill>
              </a:rPr>
              <a:t>15</a:t>
            </a:r>
            <a:r>
              <a:rPr lang="en" sz="600">
                <a:solidFill>
                  <a:srgbClr val="FF0000"/>
                </a:solidFill>
              </a:rPr>
              <a:t>   </a:t>
            </a:r>
            <a:r>
              <a:rPr lang="en" sz="1200">
                <a:solidFill>
                  <a:srgbClr val="FF0000"/>
                </a:solidFill>
              </a:rPr>
              <a:t>16</a:t>
            </a:r>
            <a:r>
              <a:rPr lang="en" sz="600">
                <a:solidFill>
                  <a:srgbClr val="FF0000"/>
                </a:solidFill>
              </a:rPr>
              <a:t>       </a:t>
            </a:r>
            <a:r>
              <a:rPr lang="en" sz="1200">
                <a:solidFill>
                  <a:srgbClr val="FF0000"/>
                </a:solidFill>
              </a:rPr>
              <a:t>17</a:t>
            </a:r>
            <a:r>
              <a:rPr lang="en" sz="600">
                <a:solidFill>
                  <a:srgbClr val="FF0000"/>
                </a:solidFill>
              </a:rPr>
              <a:t>   </a:t>
            </a:r>
            <a:r>
              <a:rPr lang="en" sz="1200">
                <a:solidFill>
                  <a:srgbClr val="FF0000"/>
                </a:solidFill>
              </a:rPr>
              <a:t>18</a:t>
            </a:r>
            <a:r>
              <a:rPr lang="en" sz="600">
                <a:solidFill>
                  <a:srgbClr val="FF0000"/>
                </a:solidFill>
              </a:rPr>
              <a:t>   </a:t>
            </a:r>
            <a:r>
              <a:rPr lang="en" sz="1200">
                <a:solidFill>
                  <a:srgbClr val="FF0000"/>
                </a:solidFill>
              </a:rPr>
              <a:t>19</a:t>
            </a:r>
            <a:r>
              <a:rPr lang="en" sz="600">
                <a:solidFill>
                  <a:srgbClr val="FF0000"/>
                </a:solidFill>
              </a:rPr>
              <a:t>   </a:t>
            </a:r>
            <a:r>
              <a:rPr lang="en" sz="1200">
                <a:solidFill>
                  <a:srgbClr val="FF0000"/>
                </a:solidFill>
              </a:rPr>
              <a:t>20</a:t>
            </a:r>
            <a:r>
              <a:rPr lang="en" sz="600">
                <a:solidFill>
                  <a:srgbClr val="FF0000"/>
                </a:solidFill>
              </a:rPr>
              <a:t>    </a:t>
            </a:r>
            <a:r>
              <a:rPr lang="en" sz="1200">
                <a:solidFill>
                  <a:srgbClr val="FF0000"/>
                </a:solidFill>
              </a:rPr>
              <a:t>21</a:t>
            </a:r>
            <a:r>
              <a:rPr lang="en" sz="600">
                <a:solidFill>
                  <a:srgbClr val="FF0000"/>
                </a:solidFill>
              </a:rPr>
              <a:t>  </a:t>
            </a:r>
            <a:r>
              <a:rPr lang="en" sz="1200">
                <a:solidFill>
                  <a:srgbClr val="FF0000"/>
                </a:solidFill>
              </a:rPr>
              <a:t>22</a:t>
            </a:r>
            <a:r>
              <a:rPr lang="en" sz="600">
                <a:solidFill>
                  <a:srgbClr val="FF0000"/>
                </a:solidFill>
              </a:rPr>
              <a:t>  </a:t>
            </a:r>
            <a:r>
              <a:rPr lang="en" sz="1200">
                <a:solidFill>
                  <a:srgbClr val="FF0000"/>
                </a:solidFill>
              </a:rPr>
              <a:t>23 24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11000000.10101000.00000010</a:t>
            </a:r>
            <a:r>
              <a:rPr lang="en">
                <a:solidFill>
                  <a:srgbClr val="FF0000"/>
                </a:solidFill>
              </a:rPr>
              <a:t>|</a:t>
            </a:r>
            <a:r>
              <a:rPr lang="en">
                <a:solidFill>
                  <a:srgbClr val="000000"/>
                </a:solidFill>
              </a:rPr>
              <a:t>.00011000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2500"/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25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Subnet Mask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200150"/>
            <a:ext cx="83928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Replace the rest of the numbers with X’s.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	</a:t>
            </a:r>
            <a:r>
              <a:rPr lang="en" sz="1200">
                <a:solidFill>
                  <a:srgbClr val="FF0000"/>
                </a:solidFill>
              </a:rPr>
              <a:t>  1   </a:t>
            </a:r>
            <a:r>
              <a:rPr lang="en" sz="600">
                <a:solidFill>
                  <a:srgbClr val="FF0000"/>
                </a:solidFill>
              </a:rPr>
              <a:t> </a:t>
            </a:r>
            <a:r>
              <a:rPr lang="en" sz="1200">
                <a:solidFill>
                  <a:srgbClr val="FF0000"/>
                </a:solidFill>
              </a:rPr>
              <a:t>2  </a:t>
            </a:r>
            <a:r>
              <a:rPr lang="en" sz="600">
                <a:solidFill>
                  <a:srgbClr val="FF0000"/>
                </a:solidFill>
              </a:rPr>
              <a:t>  </a:t>
            </a:r>
            <a:r>
              <a:rPr lang="en" sz="1200">
                <a:solidFill>
                  <a:srgbClr val="FF0000"/>
                </a:solidFill>
              </a:rPr>
              <a:t>3  </a:t>
            </a:r>
            <a:r>
              <a:rPr lang="en" sz="600">
                <a:solidFill>
                  <a:srgbClr val="FF0000"/>
                </a:solidFill>
              </a:rPr>
              <a:t>  </a:t>
            </a:r>
            <a:r>
              <a:rPr lang="en" sz="1200">
                <a:solidFill>
                  <a:srgbClr val="FF0000"/>
                </a:solidFill>
              </a:rPr>
              <a:t>4</a:t>
            </a:r>
            <a:r>
              <a:rPr lang="en" sz="600">
                <a:solidFill>
                  <a:srgbClr val="FF0000"/>
                </a:solidFill>
              </a:rPr>
              <a:t>       </a:t>
            </a:r>
            <a:r>
              <a:rPr lang="en" sz="1200">
                <a:solidFill>
                  <a:srgbClr val="FF0000"/>
                </a:solidFill>
              </a:rPr>
              <a:t>5</a:t>
            </a:r>
            <a:r>
              <a:rPr lang="en" sz="600">
                <a:solidFill>
                  <a:srgbClr val="FF0000"/>
                </a:solidFill>
              </a:rPr>
              <a:t>      </a:t>
            </a:r>
            <a:r>
              <a:rPr lang="en" sz="1200">
                <a:solidFill>
                  <a:srgbClr val="FF0000"/>
                </a:solidFill>
              </a:rPr>
              <a:t>6</a:t>
            </a:r>
            <a:r>
              <a:rPr lang="en" sz="600">
                <a:solidFill>
                  <a:srgbClr val="FF0000"/>
                </a:solidFill>
              </a:rPr>
              <a:t>       </a:t>
            </a:r>
            <a:r>
              <a:rPr lang="en" sz="1200">
                <a:solidFill>
                  <a:srgbClr val="FF0000"/>
                </a:solidFill>
              </a:rPr>
              <a:t>7</a:t>
            </a:r>
            <a:r>
              <a:rPr lang="en" sz="600">
                <a:solidFill>
                  <a:srgbClr val="FF0000"/>
                </a:solidFill>
              </a:rPr>
              <a:t>       </a:t>
            </a:r>
            <a:r>
              <a:rPr lang="en" sz="1200">
                <a:solidFill>
                  <a:srgbClr val="FF0000"/>
                </a:solidFill>
              </a:rPr>
              <a:t>8     </a:t>
            </a:r>
            <a:r>
              <a:rPr lang="en" sz="600">
                <a:solidFill>
                  <a:srgbClr val="FF0000"/>
                </a:solidFill>
              </a:rPr>
              <a:t>   </a:t>
            </a:r>
            <a:r>
              <a:rPr lang="en" sz="1200">
                <a:solidFill>
                  <a:srgbClr val="FF0000"/>
                </a:solidFill>
              </a:rPr>
              <a:t>9</a:t>
            </a:r>
            <a:r>
              <a:rPr lang="en" sz="600">
                <a:solidFill>
                  <a:srgbClr val="FF0000"/>
                </a:solidFill>
              </a:rPr>
              <a:t>   </a:t>
            </a:r>
            <a:r>
              <a:rPr lang="en" sz="1200">
                <a:solidFill>
                  <a:srgbClr val="FF0000"/>
                </a:solidFill>
              </a:rPr>
              <a:t>10</a:t>
            </a:r>
            <a:r>
              <a:rPr lang="en" sz="600">
                <a:solidFill>
                  <a:srgbClr val="FF0000"/>
                </a:solidFill>
              </a:rPr>
              <a:t>   </a:t>
            </a:r>
            <a:r>
              <a:rPr lang="en" sz="1200">
                <a:solidFill>
                  <a:srgbClr val="FF0000"/>
                </a:solidFill>
              </a:rPr>
              <a:t>11</a:t>
            </a:r>
            <a:r>
              <a:rPr lang="en" sz="600">
                <a:solidFill>
                  <a:srgbClr val="FF0000"/>
                </a:solidFill>
              </a:rPr>
              <a:t>   </a:t>
            </a:r>
            <a:r>
              <a:rPr lang="en" sz="1200">
                <a:solidFill>
                  <a:srgbClr val="FF0000"/>
                </a:solidFill>
              </a:rPr>
              <a:t>12</a:t>
            </a:r>
            <a:r>
              <a:rPr lang="en" sz="600">
                <a:solidFill>
                  <a:srgbClr val="FF0000"/>
                </a:solidFill>
              </a:rPr>
              <a:t>   </a:t>
            </a:r>
            <a:r>
              <a:rPr lang="en" sz="1200">
                <a:solidFill>
                  <a:srgbClr val="FF0000"/>
                </a:solidFill>
              </a:rPr>
              <a:t>13 </a:t>
            </a:r>
            <a:r>
              <a:rPr lang="en" sz="600">
                <a:solidFill>
                  <a:srgbClr val="FF0000"/>
                </a:solidFill>
              </a:rPr>
              <a:t> </a:t>
            </a:r>
            <a:r>
              <a:rPr lang="en" sz="1200">
                <a:solidFill>
                  <a:srgbClr val="FF0000"/>
                </a:solidFill>
              </a:rPr>
              <a:t>14</a:t>
            </a:r>
            <a:r>
              <a:rPr lang="en" sz="600">
                <a:solidFill>
                  <a:srgbClr val="FF0000"/>
                </a:solidFill>
              </a:rPr>
              <a:t>  </a:t>
            </a:r>
            <a:r>
              <a:rPr lang="en" sz="1200">
                <a:solidFill>
                  <a:srgbClr val="FF0000"/>
                </a:solidFill>
              </a:rPr>
              <a:t>15</a:t>
            </a:r>
            <a:r>
              <a:rPr lang="en" sz="600">
                <a:solidFill>
                  <a:srgbClr val="FF0000"/>
                </a:solidFill>
              </a:rPr>
              <a:t>   </a:t>
            </a:r>
            <a:r>
              <a:rPr lang="en" sz="1200">
                <a:solidFill>
                  <a:srgbClr val="FF0000"/>
                </a:solidFill>
              </a:rPr>
              <a:t>16</a:t>
            </a:r>
            <a:r>
              <a:rPr lang="en" sz="600">
                <a:solidFill>
                  <a:srgbClr val="FF0000"/>
                </a:solidFill>
              </a:rPr>
              <a:t>       </a:t>
            </a:r>
            <a:r>
              <a:rPr lang="en" sz="1200">
                <a:solidFill>
                  <a:srgbClr val="FF0000"/>
                </a:solidFill>
              </a:rPr>
              <a:t>17</a:t>
            </a:r>
            <a:r>
              <a:rPr lang="en" sz="600">
                <a:solidFill>
                  <a:srgbClr val="FF0000"/>
                </a:solidFill>
              </a:rPr>
              <a:t>   </a:t>
            </a:r>
            <a:r>
              <a:rPr lang="en" sz="1200">
                <a:solidFill>
                  <a:srgbClr val="FF0000"/>
                </a:solidFill>
              </a:rPr>
              <a:t>18</a:t>
            </a:r>
            <a:r>
              <a:rPr lang="en" sz="600">
                <a:solidFill>
                  <a:srgbClr val="FF0000"/>
                </a:solidFill>
              </a:rPr>
              <a:t>   </a:t>
            </a:r>
            <a:r>
              <a:rPr lang="en" sz="1200">
                <a:solidFill>
                  <a:srgbClr val="FF0000"/>
                </a:solidFill>
              </a:rPr>
              <a:t>19</a:t>
            </a:r>
            <a:r>
              <a:rPr lang="en" sz="600">
                <a:solidFill>
                  <a:srgbClr val="FF0000"/>
                </a:solidFill>
              </a:rPr>
              <a:t>   </a:t>
            </a:r>
            <a:r>
              <a:rPr lang="en" sz="1200">
                <a:solidFill>
                  <a:srgbClr val="FF0000"/>
                </a:solidFill>
              </a:rPr>
              <a:t>20</a:t>
            </a:r>
            <a:r>
              <a:rPr lang="en" sz="600">
                <a:solidFill>
                  <a:srgbClr val="FF0000"/>
                </a:solidFill>
              </a:rPr>
              <a:t>    </a:t>
            </a:r>
            <a:r>
              <a:rPr lang="en" sz="1200">
                <a:solidFill>
                  <a:srgbClr val="FF0000"/>
                </a:solidFill>
              </a:rPr>
              <a:t>21</a:t>
            </a:r>
            <a:r>
              <a:rPr lang="en" sz="600">
                <a:solidFill>
                  <a:srgbClr val="FF0000"/>
                </a:solidFill>
              </a:rPr>
              <a:t>  </a:t>
            </a:r>
            <a:r>
              <a:rPr lang="en" sz="1200">
                <a:solidFill>
                  <a:srgbClr val="FF0000"/>
                </a:solidFill>
              </a:rPr>
              <a:t>22</a:t>
            </a:r>
            <a:r>
              <a:rPr lang="en" sz="600">
                <a:solidFill>
                  <a:srgbClr val="FF0000"/>
                </a:solidFill>
              </a:rPr>
              <a:t>  </a:t>
            </a:r>
            <a:r>
              <a:rPr lang="en" sz="1200">
                <a:solidFill>
                  <a:srgbClr val="FF0000"/>
                </a:solidFill>
              </a:rPr>
              <a:t>23 24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11000000.10101000.00000010</a:t>
            </a:r>
            <a:r>
              <a:rPr lang="en">
                <a:solidFill>
                  <a:srgbClr val="FF0000"/>
                </a:solidFill>
              </a:rPr>
              <a:t>|</a:t>
            </a:r>
            <a:r>
              <a:rPr lang="en">
                <a:solidFill>
                  <a:schemeClr val="dk1"/>
                </a:solidFill>
              </a:rPr>
              <a:t>.00011000</a:t>
            </a:r>
          </a:p>
          <a:p>
            <a:pPr indent="45720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11000000.10101000.00000010</a:t>
            </a:r>
            <a:r>
              <a:rPr lang="en">
                <a:solidFill>
                  <a:srgbClr val="FF0000"/>
                </a:solidFill>
              </a:rPr>
              <a:t>|</a:t>
            </a:r>
            <a:r>
              <a:rPr lang="en">
                <a:solidFill>
                  <a:srgbClr val="000000"/>
                </a:solidFill>
              </a:rPr>
              <a:t>.</a:t>
            </a:r>
            <a:r>
              <a:rPr lang="en" sz="2600">
                <a:solidFill>
                  <a:srgbClr val="FF0000"/>
                </a:solidFill>
              </a:rPr>
              <a:t>XXXXXXXX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2500"/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25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Subnet Mask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200150"/>
            <a:ext cx="83928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To find the network number replace all the X’s with zeros and convert back to decimal.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45720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11000000.10101000.00000010</a:t>
            </a:r>
            <a:r>
              <a:rPr lang="en">
                <a:solidFill>
                  <a:srgbClr val="FF0000"/>
                </a:solidFill>
              </a:rPr>
              <a:t>|</a:t>
            </a:r>
            <a:r>
              <a:rPr lang="en">
                <a:solidFill>
                  <a:srgbClr val="000000"/>
                </a:solidFill>
              </a:rPr>
              <a:t>.</a:t>
            </a:r>
            <a:r>
              <a:rPr lang="en" sz="2500">
                <a:solidFill>
                  <a:srgbClr val="FF0000"/>
                </a:solidFill>
              </a:rPr>
              <a:t>XXXXXXXX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FF0000"/>
              </a:solidFill>
            </a:endParaRPr>
          </a:p>
          <a:p>
            <a:pPr indent="45720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11000000.10101000.00000010.00000000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     </a:t>
            </a:r>
            <a:r>
              <a:rPr lang="en" sz="600">
                <a:solidFill>
                  <a:schemeClr val="dk1"/>
                </a:solidFill>
              </a:rPr>
              <a:t>  </a:t>
            </a:r>
            <a:r>
              <a:rPr lang="en">
                <a:solidFill>
                  <a:schemeClr val="dk1"/>
                </a:solidFill>
              </a:rPr>
              <a:t>192    </a:t>
            </a:r>
            <a:r>
              <a:rPr lang="en" sz="600">
                <a:solidFill>
                  <a:schemeClr val="dk1"/>
                </a:solidFill>
              </a:rPr>
              <a:t>   </a:t>
            </a:r>
            <a:r>
              <a:rPr lang="en">
                <a:solidFill>
                  <a:schemeClr val="dk1"/>
                </a:solidFill>
              </a:rPr>
              <a:t>.      168  </a:t>
            </a:r>
            <a:r>
              <a:rPr lang="en" sz="600">
                <a:solidFill>
                  <a:schemeClr val="dk1"/>
                </a:solidFill>
              </a:rPr>
              <a:t>          </a:t>
            </a:r>
            <a:r>
              <a:rPr lang="en">
                <a:solidFill>
                  <a:schemeClr val="dk1"/>
                </a:solidFill>
              </a:rPr>
              <a:t>.     </a:t>
            </a:r>
            <a:r>
              <a:rPr lang="en" sz="600">
                <a:solidFill>
                  <a:schemeClr val="dk1"/>
                </a:solidFill>
              </a:rPr>
              <a:t>    </a:t>
            </a:r>
            <a:r>
              <a:rPr lang="en">
                <a:solidFill>
                  <a:schemeClr val="dk1"/>
                </a:solidFill>
              </a:rPr>
              <a:t>2      </a:t>
            </a:r>
            <a:r>
              <a:rPr lang="en" sz="700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.      42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Network Number: 192.168.2.0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Subnet Mask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200150"/>
            <a:ext cx="83928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To find the broadcast number replace all the X’s with ones and convert back to decimal.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45720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11000000.10101000.00000010</a:t>
            </a:r>
            <a:r>
              <a:rPr lang="en">
                <a:solidFill>
                  <a:srgbClr val="FF0000"/>
                </a:solidFill>
              </a:rPr>
              <a:t>|</a:t>
            </a:r>
            <a:r>
              <a:rPr lang="en">
                <a:solidFill>
                  <a:srgbClr val="000000"/>
                </a:solidFill>
              </a:rPr>
              <a:t>.</a:t>
            </a:r>
            <a:r>
              <a:rPr lang="en" sz="2500">
                <a:solidFill>
                  <a:srgbClr val="FF0000"/>
                </a:solidFill>
              </a:rPr>
              <a:t>XXXXXXXX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FF0000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11000000.10101000.00000010.111111111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     </a:t>
            </a:r>
            <a:r>
              <a:rPr lang="en" sz="600">
                <a:solidFill>
                  <a:schemeClr val="dk1"/>
                </a:solidFill>
              </a:rPr>
              <a:t>  </a:t>
            </a:r>
            <a:r>
              <a:rPr lang="en">
                <a:solidFill>
                  <a:schemeClr val="dk1"/>
                </a:solidFill>
              </a:rPr>
              <a:t>192    </a:t>
            </a:r>
            <a:r>
              <a:rPr lang="en" sz="600">
                <a:solidFill>
                  <a:schemeClr val="dk1"/>
                </a:solidFill>
              </a:rPr>
              <a:t>   </a:t>
            </a:r>
            <a:r>
              <a:rPr lang="en">
                <a:solidFill>
                  <a:schemeClr val="dk1"/>
                </a:solidFill>
              </a:rPr>
              <a:t>.      168  </a:t>
            </a:r>
            <a:r>
              <a:rPr lang="en" sz="600">
                <a:solidFill>
                  <a:schemeClr val="dk1"/>
                </a:solidFill>
              </a:rPr>
              <a:t>          </a:t>
            </a:r>
            <a:r>
              <a:rPr lang="en">
                <a:solidFill>
                  <a:schemeClr val="dk1"/>
                </a:solidFill>
              </a:rPr>
              <a:t>.     </a:t>
            </a:r>
            <a:r>
              <a:rPr lang="en" sz="600">
                <a:solidFill>
                  <a:schemeClr val="dk1"/>
                </a:solidFill>
              </a:rPr>
              <a:t>    </a:t>
            </a:r>
            <a:r>
              <a:rPr lang="en">
                <a:solidFill>
                  <a:schemeClr val="dk1"/>
                </a:solidFill>
              </a:rPr>
              <a:t>2      </a:t>
            </a:r>
            <a:r>
              <a:rPr lang="en" sz="700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.      255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Broadcast Number: 192.168.2.255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Subnet Mask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008800"/>
            <a:ext cx="8392800" cy="4044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To find the amount of viable IP’s take 2 and raise it to the power of 32 minus the net mask number and subtract two.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r>
              <a:rPr lang="en">
                <a:solidFill>
                  <a:schemeClr val="dk1"/>
                </a:solidFill>
              </a:rPr>
              <a:t>192.168.2.42 / 24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2^(32-24) = 2^8 = 256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256 - 2 = 254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Viable IP’s: 254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Subnet Mask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008800"/>
            <a:ext cx="8392800" cy="4044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mar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The IP range is between the network number and the broadcast number(non-inclusive).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</a:p>
          <a:p>
            <a:pPr indent="457200" mar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Network Number: </a:t>
            </a:r>
            <a:r>
              <a:rPr lang="en">
                <a:solidFill>
                  <a:schemeClr val="dk1"/>
                </a:solidFill>
              </a:rPr>
              <a:t>192.168.2.0</a:t>
            </a:r>
          </a:p>
          <a:p>
            <a:pPr indent="457200" marL="0" rtl="0"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0" mar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Broadcast Number: </a:t>
            </a:r>
            <a:r>
              <a:rPr lang="en">
                <a:solidFill>
                  <a:schemeClr val="dk1"/>
                </a:solidFill>
              </a:rPr>
              <a:t>192.168.2.255</a:t>
            </a:r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0" mar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Viable IP’s: </a:t>
            </a:r>
            <a:r>
              <a:rPr lang="en">
                <a:solidFill>
                  <a:schemeClr val="dk1"/>
                </a:solidFill>
              </a:rPr>
              <a:t>254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teps">
  <a:themeElements>
    <a:clrScheme name="Custom 46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D80C"/>
      </a:accent1>
      <a:accent2>
        <a:srgbClr val="CD108C"/>
      </a:accent2>
      <a:accent3>
        <a:srgbClr val="0990DB"/>
      </a:accent3>
      <a:accent4>
        <a:srgbClr val="AAAAAA"/>
      </a:accent4>
      <a:accent5>
        <a:srgbClr val="C3F180"/>
      </a:accent5>
      <a:accent6>
        <a:srgbClr val="FF986D"/>
      </a:accent6>
      <a:hlink>
        <a:srgbClr val="ABABAB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