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20" r:id="rId2"/>
    <p:sldId id="321" r:id="rId3"/>
    <p:sldId id="260" r:id="rId4"/>
    <p:sldId id="262" r:id="rId5"/>
    <p:sldId id="257" r:id="rId6"/>
    <p:sldId id="261" r:id="rId7"/>
    <p:sldId id="313" r:id="rId8"/>
    <p:sldId id="263" r:id="rId9"/>
    <p:sldId id="264" r:id="rId10"/>
    <p:sldId id="265" r:id="rId11"/>
    <p:sldId id="266" r:id="rId12"/>
    <p:sldId id="267" r:id="rId13"/>
    <p:sldId id="291" r:id="rId14"/>
    <p:sldId id="292" r:id="rId15"/>
    <p:sldId id="297" r:id="rId16"/>
    <p:sldId id="298" r:id="rId17"/>
    <p:sldId id="294" r:id="rId18"/>
    <p:sldId id="295" r:id="rId19"/>
    <p:sldId id="302" r:id="rId20"/>
    <p:sldId id="303" r:id="rId21"/>
    <p:sldId id="300" r:id="rId22"/>
    <p:sldId id="314" r:id="rId23"/>
    <p:sldId id="312" r:id="rId24"/>
    <p:sldId id="315" r:id="rId25"/>
    <p:sldId id="316" r:id="rId26"/>
    <p:sldId id="317" r:id="rId27"/>
    <p:sldId id="318" r:id="rId28"/>
    <p:sldId id="31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967F-949F-B841-8141-5A70DBDC63F9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68A4C-6A29-F04E-9F52-5E93D0FB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Harvard free under $40k.  Admissions believes there aren’t any </a:t>
            </a:r>
            <a:r>
              <a:rPr lang="en-US" dirty="0" err="1" smtClean="0"/>
              <a:t>unrecruited</a:t>
            </a:r>
            <a:r>
              <a:rPr lang="en-US" dirty="0" smtClean="0"/>
              <a:t> high-achieving</a:t>
            </a:r>
            <a:r>
              <a:rPr lang="en-US" baseline="0" dirty="0" smtClean="0"/>
              <a:t> poor students.  This is the why?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 questions.  Normed on thousands</a:t>
            </a:r>
            <a:r>
              <a:rPr lang="en-US" baseline="0" dirty="0" smtClean="0"/>
              <a:t> of people in several different countries.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score out of 60, convert to percentile,</a:t>
            </a:r>
            <a:r>
              <a:rPr lang="en-US" baseline="0" dirty="0" smtClean="0"/>
              <a:t> convert percentile to IQ.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8A4C-6A29-F04E-9F52-5E93D0FBC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5101-E4F6-9D46-8F27-F0622C2BD32B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81B8-B470-354B-8702-5E9263BD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rest/publ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Ph.D. in Psychology</a:t>
            </a:r>
          </a:p>
          <a:p>
            <a:pPr lvl="1"/>
            <a:r>
              <a:rPr lang="en-US" sz="2000" i="1" dirty="0" smtClean="0"/>
              <a:t>Acquisition of Social Network Graphs</a:t>
            </a:r>
          </a:p>
          <a:p>
            <a:pPr lvl="1"/>
            <a:r>
              <a:rPr lang="en-US" sz="2000" dirty="0" smtClean="0"/>
              <a:t>UCSD</a:t>
            </a:r>
          </a:p>
          <a:p>
            <a:r>
              <a:rPr lang="en-US" sz="2400" dirty="0" smtClean="0"/>
              <a:t>B.S. in Computer Science</a:t>
            </a:r>
          </a:p>
          <a:p>
            <a:pPr lvl="1"/>
            <a:r>
              <a:rPr lang="en-US" sz="2000" dirty="0" smtClean="0"/>
              <a:t>Wash U</a:t>
            </a:r>
          </a:p>
          <a:p>
            <a:r>
              <a:rPr lang="en-US" sz="2400" dirty="0" smtClean="0"/>
              <a:t>Web development company</a:t>
            </a:r>
          </a:p>
          <a:p>
            <a:r>
              <a:rPr lang="en-US" sz="2400" dirty="0" smtClean="0"/>
              <a:t>Won the San Diego Entrepreneur Weekend Challenge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090672" cy="4120896"/>
          </a:xfrm>
        </p:spPr>
      </p:pic>
    </p:spTree>
    <p:extLst>
      <p:ext uri="{BB962C8B-B14F-4D97-AF65-F5344CB8AC3E}">
        <p14:creationId xmlns:p14="http://schemas.microsoft.com/office/powerpoint/2010/main" val="7664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5" y="44748"/>
            <a:ext cx="7140771" cy="67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75673" y="4229996"/>
            <a:ext cx="112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M = 93</a:t>
            </a:r>
          </a:p>
          <a:p>
            <a:pPr algn="r"/>
            <a:r>
              <a:rPr lang="en-US" sz="2400" dirty="0" smtClean="0"/>
              <a:t>SD = 14</a:t>
            </a:r>
            <a:endParaRPr lang="en-US" sz="2400" dirty="0"/>
          </a:p>
        </p:txBody>
      </p:sp>
      <p:pic>
        <p:nvPicPr>
          <p:cNvPr id="2" name="Picture 1" descr="twitterIQ_739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41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Predictive Features from Twitter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429" y="1417638"/>
            <a:ext cx="289053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Writing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Unique Words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Word Length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Spelling Errors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 Words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Entropy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Sentence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2737" y="1419970"/>
            <a:ext cx="21210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Reading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Unique Words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Word Length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Spelling Errors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Grammar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7051" y="2469815"/>
            <a:ext cx="2031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Network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Betweenness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Transitivity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Brokerage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Follows who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4" y="4285697"/>
            <a:ext cx="342914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Twitter Usage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Tweet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Friends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Favorites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Twitter Age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Hashtags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URLs, Mentions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2737" y="4316002"/>
            <a:ext cx="249299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Influence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Follower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/>
              <a:t>Retweeted</a:t>
            </a:r>
            <a:r>
              <a:rPr lang="en-US" sz="2200" dirty="0" smtClean="0"/>
              <a:t>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/>
              <a:t>Favorited</a:t>
            </a:r>
            <a:r>
              <a:rPr lang="en-US" sz="2200" dirty="0" smtClean="0"/>
              <a:t>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Mentioned Count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Listed Count</a:t>
            </a:r>
          </a:p>
        </p:txBody>
      </p:sp>
    </p:spTree>
    <p:extLst>
      <p:ext uri="{BB962C8B-B14F-4D97-AF65-F5344CB8AC3E}">
        <p14:creationId xmlns:p14="http://schemas.microsoft.com/office/powerpoint/2010/main" val="23581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5 at 8.02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" y="0"/>
            <a:ext cx="755527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2917" y="188932"/>
            <a:ext cx="1287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r = 0.05 </a:t>
            </a:r>
          </a:p>
        </p:txBody>
      </p:sp>
    </p:spTree>
    <p:extLst>
      <p:ext uri="{BB962C8B-B14F-4D97-AF65-F5344CB8AC3E}">
        <p14:creationId xmlns:p14="http://schemas.microsoft.com/office/powerpoint/2010/main" val="292158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4627" y="188932"/>
            <a:ext cx="1825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 = 0.09 </a:t>
            </a:r>
          </a:p>
          <a:p>
            <a:pPr algn="r"/>
            <a:r>
              <a:rPr lang="en-US" sz="2800" dirty="0" smtClean="0"/>
              <a:t>* </a:t>
            </a:r>
            <a:endParaRPr lang="en-US" sz="2800" dirty="0"/>
          </a:p>
        </p:txBody>
      </p:sp>
      <p:pic>
        <p:nvPicPr>
          <p:cNvPr id="3" name="Picture 2" descr="Screen Shot 2013-07-15 at 8.05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" y="0"/>
            <a:ext cx="7527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625" y="188932"/>
            <a:ext cx="161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 = 0.03 </a:t>
            </a:r>
          </a:p>
          <a:p>
            <a:pPr algn="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2" name="Picture 1" descr="Screen Shot 2013-07-15 at 10.1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" y="0"/>
            <a:ext cx="7530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5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2917" y="188932"/>
            <a:ext cx="1287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r = 0.05 </a:t>
            </a:r>
          </a:p>
          <a:p>
            <a:pPr algn="r"/>
            <a:r>
              <a:rPr lang="en-US" sz="2800" dirty="0" smtClean="0"/>
              <a:t>*</a:t>
            </a:r>
            <a:endParaRPr lang="en-US" sz="2800" dirty="0"/>
          </a:p>
        </p:txBody>
      </p:sp>
      <p:pic>
        <p:nvPicPr>
          <p:cNvPr id="3" name="Picture 2" descr="Screen Shot 2013-07-15 at 10.1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" y="0"/>
            <a:ext cx="752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625" y="188932"/>
            <a:ext cx="161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 = -0.09 </a:t>
            </a:r>
          </a:p>
          <a:p>
            <a:pPr algn="r"/>
            <a:r>
              <a:rPr lang="en-US" sz="2800" dirty="0" smtClean="0"/>
              <a:t>* </a:t>
            </a:r>
            <a:endParaRPr lang="en-US" sz="2800" dirty="0"/>
          </a:p>
        </p:txBody>
      </p:sp>
      <p:pic>
        <p:nvPicPr>
          <p:cNvPr id="3" name="Picture 2" descr="Screen Shot 2013-07-15 at 9.5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" y="0"/>
            <a:ext cx="7527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8327" y="188932"/>
            <a:ext cx="1402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r = -0.11 </a:t>
            </a:r>
          </a:p>
          <a:p>
            <a:pPr algn="r"/>
            <a:r>
              <a:rPr lang="en-US" sz="2800" dirty="0" smtClean="0"/>
              <a:t>*</a:t>
            </a:r>
            <a:endParaRPr lang="en-US" sz="2800" dirty="0"/>
          </a:p>
        </p:txBody>
      </p:sp>
      <p:pic>
        <p:nvPicPr>
          <p:cNvPr id="2" name="Picture 1" descr="Screen Shot 2013-07-15 at 10.03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" y="0"/>
            <a:ext cx="756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7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625" y="188932"/>
            <a:ext cx="161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 = 0.09 </a:t>
            </a:r>
          </a:p>
          <a:p>
            <a:pPr algn="r"/>
            <a:r>
              <a:rPr lang="en-US" sz="2800" dirty="0" smtClean="0"/>
              <a:t>* </a:t>
            </a:r>
            <a:endParaRPr lang="en-US" sz="2800" dirty="0"/>
          </a:p>
        </p:txBody>
      </p:sp>
      <p:pic>
        <p:nvPicPr>
          <p:cNvPr id="2" name="Picture 1" descr="Screen Shot 2013-07-15 at 11.2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" y="0"/>
            <a:ext cx="7527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09685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625" y="188932"/>
            <a:ext cx="161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 = 0.10 </a:t>
            </a:r>
          </a:p>
          <a:p>
            <a:pPr algn="r"/>
            <a:r>
              <a:rPr lang="en-US" sz="2800" dirty="0" smtClean="0"/>
              <a:t>* </a:t>
            </a:r>
            <a:endParaRPr lang="en-US" sz="2800" dirty="0"/>
          </a:p>
        </p:txBody>
      </p:sp>
      <p:pic>
        <p:nvPicPr>
          <p:cNvPr id="3" name="Picture 2" descr="Screen Shot 2013-07-15 at 11.26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" y="0"/>
            <a:ext cx="7585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5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 Lever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Friends’ tweet data is consistently more predictive of IQ than one’s own tweet data.</a:t>
            </a:r>
          </a:p>
          <a:p>
            <a:endParaRPr lang="en-US" dirty="0"/>
          </a:p>
          <a:p>
            <a:r>
              <a:rPr lang="en-US" dirty="0" smtClean="0"/>
              <a:t>Is this simply a matter of more data allowing better inference?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Would the effect hold up if friends’ data was sampled down to the same N as own data?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4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91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Random Forest Regression</a:t>
            </a:r>
            <a:br>
              <a:rPr lang="en-US" sz="3200" dirty="0" smtClean="0"/>
            </a:br>
            <a:r>
              <a:rPr lang="en-US" sz="3200" dirty="0" smtClean="0"/>
              <a:t> 5-Fold X-Validate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29280" y="4844698"/>
            <a:ext cx="161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r = 0.23 </a:t>
            </a:r>
          </a:p>
          <a:p>
            <a:pPr algn="r"/>
            <a:r>
              <a:rPr lang="en-US" sz="2000" dirty="0" smtClean="0"/>
              <a:t>RMSE = 13.50 </a:t>
            </a:r>
            <a:endParaRPr lang="en-US" sz="2000" dirty="0"/>
          </a:p>
        </p:txBody>
      </p:sp>
      <p:pic>
        <p:nvPicPr>
          <p:cNvPr id="2" name="Picture 1" descr="Screen Shot 2013-05-28 at 11.13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07" y="1323816"/>
            <a:ext cx="6097586" cy="5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+ SAT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million 19-year-olds</a:t>
            </a:r>
          </a:p>
          <a:p>
            <a:r>
              <a:rPr lang="en-US" dirty="0" smtClean="0"/>
              <a:t>3 million identify which college or university they attend</a:t>
            </a:r>
          </a:p>
          <a:p>
            <a:r>
              <a:rPr lang="en-US" dirty="0" smtClean="0"/>
              <a:t>SAT data from IPEDS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“Local Warming”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3" y="1727888"/>
            <a:ext cx="7357934" cy="4523767"/>
          </a:xfrm>
        </p:spPr>
      </p:pic>
    </p:spTree>
    <p:extLst>
      <p:ext uri="{BB962C8B-B14F-4D97-AF65-F5344CB8AC3E}">
        <p14:creationId xmlns:p14="http://schemas.microsoft.com/office/powerpoint/2010/main" val="383559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“Local Warming” Effect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97" y="1307322"/>
            <a:ext cx="6329606" cy="5560262"/>
          </a:xfrm>
        </p:spPr>
      </p:pic>
    </p:spTree>
    <p:extLst>
      <p:ext uri="{BB962C8B-B14F-4D97-AF65-F5344CB8AC3E}">
        <p14:creationId xmlns:p14="http://schemas.microsoft.com/office/powerpoint/2010/main" val="322306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“Local Warming”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Correlate time-series data for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Precipitation</a:t>
            </a:r>
          </a:p>
          <a:p>
            <a:pPr lvl="1"/>
            <a:r>
              <a:rPr lang="en-US" dirty="0" smtClean="0"/>
              <a:t>Twitter discussion of climate change</a:t>
            </a:r>
          </a:p>
          <a:p>
            <a:pPr lvl="1"/>
            <a:endParaRPr lang="en-US" dirty="0"/>
          </a:p>
          <a:p>
            <a:r>
              <a:rPr lang="en-US" dirty="0" smtClean="0"/>
              <a:t>Hypothesis:</a:t>
            </a:r>
          </a:p>
          <a:p>
            <a:pPr lvl="1"/>
            <a:r>
              <a:rPr lang="en-US" dirty="0" smtClean="0"/>
              <a:t>People will be less likely to deny climate change and more likely to support environmental legislation when they personally experience extreme weather.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071934"/>
            <a:ext cx="78740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Tap into the global conversation</a:t>
            </a:r>
          </a:p>
          <a:p>
            <a:r>
              <a:rPr lang="en-US" dirty="0" smtClean="0"/>
              <a:t>Use the Twitter API to collect tweets</a:t>
            </a:r>
          </a:p>
          <a:p>
            <a:pPr lvl="1"/>
            <a:r>
              <a:rPr lang="en-US" dirty="0" smtClean="0"/>
              <a:t>Analyze positive and negative sentiment</a:t>
            </a:r>
          </a:p>
          <a:p>
            <a:pPr lvl="1"/>
            <a:r>
              <a:rPr lang="en-US" dirty="0" smtClean="0"/>
              <a:t>Plot activity over time, location</a:t>
            </a:r>
          </a:p>
          <a:p>
            <a:pPr lvl="1"/>
            <a:r>
              <a:rPr lang="en-US" dirty="0" smtClean="0"/>
              <a:t>Test your own hypotheses</a:t>
            </a:r>
          </a:p>
        </p:txBody>
      </p:sp>
    </p:spTree>
    <p:extLst>
      <p:ext uri="{BB962C8B-B14F-4D97-AF65-F5344CB8AC3E}">
        <p14:creationId xmlns:p14="http://schemas.microsoft.com/office/powerpoint/2010/main" val="72878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Sentiment Analysis on a Topic of Your </a:t>
            </a:r>
            <a:r>
              <a:rPr lang="en-US" dirty="0" smtClean="0"/>
              <a:t>Choice</a:t>
            </a:r>
          </a:p>
          <a:p>
            <a:pPr lvl="1"/>
            <a:r>
              <a:rPr lang="en-US" dirty="0"/>
              <a:t>Sign up for or log in to your Twitter account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a hashtag that is interesting to you</a:t>
            </a:r>
          </a:p>
          <a:p>
            <a:pPr lvl="1"/>
            <a:r>
              <a:rPr lang="en-US" dirty="0"/>
              <a:t>Browse through some tweets</a:t>
            </a:r>
          </a:p>
          <a:p>
            <a:pPr lvl="1"/>
            <a:r>
              <a:rPr lang="en-US" dirty="0"/>
              <a:t>Now log in to the Twitter developer website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dev.twitter.com/rest/public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Create a Twitter application</a:t>
            </a:r>
          </a:p>
          <a:p>
            <a:pPr lvl="1"/>
            <a:r>
              <a:rPr lang="en-US" dirty="0"/>
              <a:t>Get the API tokens for your application</a:t>
            </a:r>
          </a:p>
          <a:p>
            <a:pPr lvl="1"/>
            <a:r>
              <a:rPr lang="en-US" dirty="0"/>
              <a:t>Download </a:t>
            </a:r>
            <a:r>
              <a:rPr lang="en-US" dirty="0" smtClean="0"/>
              <a:t>a twitter </a:t>
            </a:r>
            <a:r>
              <a:rPr lang="en-US" dirty="0"/>
              <a:t>library for </a:t>
            </a:r>
            <a:r>
              <a:rPr lang="en-US" dirty="0" smtClean="0"/>
              <a:t>Python (examples: </a:t>
            </a:r>
            <a:r>
              <a:rPr lang="en-US" dirty="0" err="1" smtClean="0"/>
              <a:t>twython</a:t>
            </a:r>
            <a:r>
              <a:rPr lang="en-US" dirty="0" smtClean="0"/>
              <a:t> or </a:t>
            </a:r>
            <a:r>
              <a:rPr lang="en-US" dirty="0" err="1" smtClean="0"/>
              <a:t>tweepy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the Twitter API documentation, find the endpoint that allows you to perform a hashtag search</a:t>
            </a:r>
          </a:p>
          <a:p>
            <a:pPr lvl="1"/>
            <a:r>
              <a:rPr lang="en-US" dirty="0"/>
              <a:t>Use the API to perform a search and view the results</a:t>
            </a:r>
          </a:p>
          <a:p>
            <a:pPr lvl="1"/>
            <a:r>
              <a:rPr lang="en-US" dirty="0"/>
              <a:t>Download the positive and negative sentiment word dictionaries</a:t>
            </a:r>
          </a:p>
          <a:p>
            <a:pPr lvl="1"/>
            <a:r>
              <a:rPr lang="en-US" dirty="0"/>
              <a:t>Count the positive words and negative words in your set of tweets</a:t>
            </a:r>
          </a:p>
          <a:p>
            <a:pPr lvl="1"/>
            <a:r>
              <a:rPr lang="en-US" dirty="0"/>
              <a:t>Plot positivity and negativity over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6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Estimating Cognitive Ability with Social Media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J. Jones</a:t>
            </a:r>
          </a:p>
          <a:p>
            <a:r>
              <a:rPr lang="en-US" sz="2800" smtClean="0"/>
              <a:t>7/15/2015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6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5-23 at 6.5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1" y="120091"/>
            <a:ext cx="5391150" cy="2705100"/>
          </a:xfrm>
          <a:prstGeom prst="rect">
            <a:avLst/>
          </a:prstGeom>
        </p:spPr>
      </p:pic>
      <p:pic>
        <p:nvPicPr>
          <p:cNvPr id="3" name="Picture 2" descr="Screen Shot 2013-05-23 at 7.0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01" y="5954970"/>
            <a:ext cx="6610350" cy="533400"/>
          </a:xfrm>
          <a:prstGeom prst="rect">
            <a:avLst/>
          </a:prstGeom>
        </p:spPr>
      </p:pic>
      <p:pic>
        <p:nvPicPr>
          <p:cNvPr id="4" name="Picture 3" descr="Screen Shot 2013-05-23 at 6.59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3" y="4870027"/>
            <a:ext cx="3517900" cy="381000"/>
          </a:xfrm>
          <a:prstGeom prst="rect">
            <a:avLst/>
          </a:prstGeom>
        </p:spPr>
      </p:pic>
      <p:pic>
        <p:nvPicPr>
          <p:cNvPr id="6" name="Picture 5" descr="Screen Shot 2013-05-23 at 6.58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03" y="3128088"/>
            <a:ext cx="3378200" cy="381000"/>
          </a:xfrm>
          <a:prstGeom prst="rect">
            <a:avLst/>
          </a:prstGeom>
        </p:spPr>
      </p:pic>
      <p:pic>
        <p:nvPicPr>
          <p:cNvPr id="7" name="Picture 6" descr="Screen Shot 2013-05-23 at 7.03.1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26" y="3864747"/>
            <a:ext cx="76771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t_head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" y="4257133"/>
            <a:ext cx="5997195" cy="2236659"/>
          </a:xfrm>
          <a:prstGeom prst="rect">
            <a:avLst/>
          </a:prstGeom>
        </p:spPr>
      </p:pic>
      <p:pic>
        <p:nvPicPr>
          <p:cNvPr id="5" name="Picture 4" descr="selective_schoo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6377"/>
            <a:ext cx="9069689" cy="3639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8016" y="3808679"/>
            <a:ext cx="217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Brookings Institution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23 at 6.3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600"/>
            <a:ext cx="79121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 Lever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Friends’ data is more predictive than users’ own data</a:t>
            </a:r>
          </a:p>
          <a:p>
            <a:pPr lvl="1"/>
            <a:r>
              <a:rPr lang="en-US" dirty="0" err="1" smtClean="0"/>
              <a:t>Ruths</a:t>
            </a:r>
            <a:r>
              <a:rPr lang="en-US" dirty="0" smtClean="0"/>
              <a:t> ideology</a:t>
            </a:r>
          </a:p>
          <a:p>
            <a:pPr lvl="1"/>
            <a:r>
              <a:rPr lang="en-US" dirty="0" smtClean="0"/>
              <a:t>Fowler flu and </a:t>
            </a:r>
            <a:r>
              <a:rPr lang="en-US" dirty="0" err="1" smtClean="0"/>
              <a:t>hashtags</a:t>
            </a:r>
            <a:endParaRPr lang="en-US" dirty="0" smtClean="0"/>
          </a:p>
          <a:p>
            <a:pPr lvl="1"/>
            <a:r>
              <a:rPr lang="en-US" dirty="0" err="1" smtClean="0"/>
              <a:t>Vazire</a:t>
            </a:r>
            <a:r>
              <a:rPr lang="en-US" dirty="0" smtClean="0"/>
              <a:t> self vs. others’ judgments of personality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800" i="1" dirty="0">
                <a:solidFill>
                  <a:srgbClr val="7F7F7F"/>
                </a:solidFill>
              </a:rPr>
              <a:t>Give me a place to stand and with a lever I will move the whole world</a:t>
            </a:r>
            <a:r>
              <a:rPr lang="en-US" sz="2800" i="1" dirty="0" smtClean="0">
                <a:solidFill>
                  <a:srgbClr val="7F7F7F"/>
                </a:solidFill>
              </a:rPr>
              <a:t>.</a:t>
            </a:r>
            <a:r>
              <a:rPr lang="en-US" sz="2800" dirty="0" smtClean="0">
                <a:solidFill>
                  <a:srgbClr val="7F7F7F"/>
                </a:solidFill>
              </a:rPr>
              <a:t>  -Archimedes</a:t>
            </a:r>
          </a:p>
        </p:txBody>
      </p:sp>
    </p:spTree>
    <p:extLst>
      <p:ext uri="{BB962C8B-B14F-4D97-AF65-F5344CB8AC3E}">
        <p14:creationId xmlns:p14="http://schemas.microsoft.com/office/powerpoint/2010/main" val="122070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Cognitive Ability with Social Media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Administer test of cognitive ability to Twitter users.</a:t>
            </a:r>
          </a:p>
          <a:p>
            <a:pPr marL="914400" lvl="1" indent="-514350"/>
            <a:r>
              <a:rPr lang="en-US" dirty="0" smtClean="0"/>
              <a:t>Raven’s Progressive 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features predictive of cognitive ability with Twitter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Relate features to test outcomes.  Fit models and </a:t>
            </a:r>
            <a:r>
              <a:rPr lang="en-US" dirty="0"/>
              <a:t>evaluate.</a:t>
            </a:r>
          </a:p>
        </p:txBody>
      </p:sp>
    </p:spTree>
    <p:extLst>
      <p:ext uri="{BB962C8B-B14F-4D97-AF65-F5344CB8AC3E}">
        <p14:creationId xmlns:p14="http://schemas.microsoft.com/office/powerpoint/2010/main" val="19686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Raven’s 1 here</a:t>
            </a:r>
            <a:endParaRPr lang="en-US" dirty="0"/>
          </a:p>
        </p:txBody>
      </p:sp>
      <p:pic>
        <p:nvPicPr>
          <p:cNvPr id="4" name="Picture 3" descr="Screen Shot 2013-05-28 at 11.24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6663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22740</TotalTime>
  <Words>576</Words>
  <Application>Microsoft Office PowerPoint</Application>
  <PresentationFormat>On-screen Show (4:3)</PresentationFormat>
  <Paragraphs>131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Estimating Cognitive Ability with Social Media Data</vt:lpstr>
      <vt:lpstr>PowerPoint Presentation</vt:lpstr>
      <vt:lpstr>PowerPoint Presentation</vt:lpstr>
      <vt:lpstr>PowerPoint Presentation</vt:lpstr>
      <vt:lpstr>Friendship Lever</vt:lpstr>
      <vt:lpstr>Estimating Cognitive Ability with Social Media Data</vt:lpstr>
      <vt:lpstr>Raven’s 1 here</vt:lpstr>
      <vt:lpstr>PowerPoint Presentation</vt:lpstr>
      <vt:lpstr>PowerPoint Presentation</vt:lpstr>
      <vt:lpstr>Predictive Features from Twitter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Friendship Lever</vt:lpstr>
      <vt:lpstr>Random Forest Regression  5-Fold X-Validate</vt:lpstr>
      <vt:lpstr>Facebook + SAT Scores</vt:lpstr>
      <vt:lpstr>The “Local Warming” Effect</vt:lpstr>
      <vt:lpstr>The “Local Warming” Effect</vt:lpstr>
      <vt:lpstr>The “Local Warming” Effect</vt:lpstr>
      <vt:lpstr>Twitter Project</vt:lpstr>
      <vt:lpstr>Twitter Project Details</vt:lpstr>
    </vt:vector>
  </TitlesOfParts>
  <Company>facebook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 Jones</cp:lastModifiedBy>
  <cp:revision>85</cp:revision>
  <dcterms:created xsi:type="dcterms:W3CDTF">2013-05-13T19:06:50Z</dcterms:created>
  <dcterms:modified xsi:type="dcterms:W3CDTF">2015-07-15T16:33:11Z</dcterms:modified>
</cp:coreProperties>
</file>