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p:scale>
          <a:sx n="118" d="100"/>
          <a:sy n="118" d="100"/>
        </p:scale>
        <p:origin x="-66" y="-390"/>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28"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9D1070-BEDC-42A4-AAFB-8F85D17E0DE1}" type="datetimeFigureOut">
              <a:rPr lang="en-GB" smtClean="0"/>
              <a:t>28/10/2015</a:t>
            </a:fld>
            <a:endParaRPr lang="en-GB"/>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76C129D-883D-442B-92C8-7BF9A9E6E1DE}" type="slidenum">
              <a:rPr lang="en-GB" smtClean="0"/>
              <a:t>‹#›</a:t>
            </a:fld>
            <a:endParaRPr lang="en-GB"/>
          </a:p>
        </p:txBody>
      </p:sp>
    </p:spTree>
    <p:extLst>
      <p:ext uri="{BB962C8B-B14F-4D97-AF65-F5344CB8AC3E}">
        <p14:creationId xmlns:p14="http://schemas.microsoft.com/office/powerpoint/2010/main" val="25497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a:t>
            </a:fld>
            <a:endParaRPr lang="en-GB"/>
          </a:p>
        </p:txBody>
      </p:sp>
    </p:spTree>
    <p:extLst>
      <p:ext uri="{BB962C8B-B14F-4D97-AF65-F5344CB8AC3E}">
        <p14:creationId xmlns:p14="http://schemas.microsoft.com/office/powerpoint/2010/main" val="351547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Illustrate the lines in the </a:t>
            </a:r>
            <a:r>
              <a:rPr lang="en-GB" dirty="0" err="1" smtClean="0"/>
              <a:t>FactoryInstaller.cs</a:t>
            </a:r>
            <a:r>
              <a:rPr lang="en-GB" dirty="0" smtClean="0"/>
              <a:t> which allow us to create typed factories. Illustrate that we will need to name each component.</a:t>
            </a:r>
          </a:p>
          <a:p>
            <a:pPr marL="232943" indent="-232943">
              <a:buFont typeface="+mj-lt"/>
              <a:buAutoNum type="arabicPeriod"/>
            </a:pPr>
            <a:r>
              <a:rPr lang="en-GB" dirty="0" smtClean="0"/>
              <a:t>Talk about how we only need to register an interface for the factory (no implementation is needed)</a:t>
            </a:r>
          </a:p>
          <a:p>
            <a:pPr marL="232943" indent="-232943">
              <a:buFont typeface="+mj-lt"/>
              <a:buAutoNum type="arabicPeriod"/>
            </a:pPr>
            <a:r>
              <a:rPr lang="en-GB" dirty="0" smtClean="0"/>
              <a:t>The named instance is then prefixed by Get…… and Windsor automatically resolves the correct one for us.</a:t>
            </a:r>
          </a:p>
          <a:p>
            <a:pPr marL="232943" indent="-232943">
              <a:buFont typeface="+mj-lt"/>
              <a:buAutoNum type="arabicPeriod"/>
            </a:pPr>
            <a:r>
              <a:rPr lang="en-GB" dirty="0" smtClean="0"/>
              <a:t>Show that if we change the method on the interface we get a </a:t>
            </a:r>
            <a:r>
              <a:rPr lang="en-GB" dirty="0" err="1" smtClean="0"/>
              <a:t>Koenigsegg</a:t>
            </a:r>
            <a:r>
              <a:rPr lang="en-GB" dirty="0" smtClean="0"/>
              <a:t> instead.</a:t>
            </a:r>
          </a:p>
          <a:p>
            <a:endParaRPr lang="en-GB" dirty="0" smtClean="0"/>
          </a:p>
          <a:p>
            <a:r>
              <a:rPr lang="en-GB" dirty="0"/>
              <a:t>public interface </a:t>
            </a:r>
            <a:r>
              <a:rPr lang="en-GB" dirty="0" err="1"/>
              <a:t>IInsaneCarFactory</a:t>
            </a:r>
            <a:endParaRPr lang="en-GB" dirty="0"/>
          </a:p>
          <a:p>
            <a:r>
              <a:rPr lang="en-GB" dirty="0"/>
              <a:t>    {</a:t>
            </a:r>
          </a:p>
          <a:p>
            <a:r>
              <a:rPr lang="en-GB" dirty="0"/>
              <a:t>        </a:t>
            </a:r>
            <a:r>
              <a:rPr lang="en-GB" dirty="0" err="1"/>
              <a:t>IInsaneCar</a:t>
            </a:r>
            <a:r>
              <a:rPr lang="en-GB" dirty="0"/>
              <a:t> </a:t>
            </a:r>
            <a:r>
              <a:rPr lang="en-GB" dirty="0" err="1"/>
              <a:t>GetBugatti</a:t>
            </a:r>
            <a:r>
              <a:rPr lang="en-GB" dirty="0"/>
              <a:t>();</a:t>
            </a:r>
          </a:p>
          <a:p>
            <a:r>
              <a:rPr lang="en-GB" dirty="0"/>
              <a:t>        </a:t>
            </a:r>
            <a:r>
              <a:rPr lang="en-GB" dirty="0" err="1"/>
              <a:t>IInsaneCar</a:t>
            </a:r>
            <a:r>
              <a:rPr lang="en-GB" dirty="0"/>
              <a:t> </a:t>
            </a:r>
            <a:r>
              <a:rPr lang="en-GB" dirty="0" err="1"/>
              <a:t>GetKoenigsegg</a:t>
            </a:r>
            <a:r>
              <a:rPr lang="en-GB" dirty="0"/>
              <a:t>();</a:t>
            </a:r>
          </a:p>
          <a:p>
            <a:r>
              <a:rPr lang="en-GB" dirty="0"/>
              <a:t>    </a:t>
            </a:r>
            <a:r>
              <a:rPr lang="en-GB" dirty="0" smtClean="0"/>
              <a:t>}</a:t>
            </a:r>
          </a:p>
          <a:p>
            <a:endParaRPr lang="en-GB" dirty="0"/>
          </a:p>
          <a:p>
            <a:r>
              <a:rPr lang="en-GB" dirty="0" smtClean="0"/>
              <a:t>In </a:t>
            </a:r>
            <a:r>
              <a:rPr lang="en-GB" dirty="0" err="1" smtClean="0"/>
              <a:t>Processor.cs</a:t>
            </a:r>
            <a:endParaRPr lang="en-GB" dirty="0" smtClean="0"/>
          </a:p>
          <a:p>
            <a:endParaRPr lang="en-GB" dirty="0"/>
          </a:p>
          <a:p>
            <a:r>
              <a:rPr lang="en-US" dirty="0"/>
              <a:t>// Show that we can get a specific car from the factory</a:t>
            </a:r>
          </a:p>
          <a:p>
            <a:r>
              <a:rPr lang="en-GB" dirty="0"/>
              <a:t>            var </a:t>
            </a:r>
            <a:r>
              <a:rPr lang="en-GB" dirty="0" err="1"/>
              <a:t>insaneCar</a:t>
            </a:r>
            <a:r>
              <a:rPr lang="en-GB" dirty="0"/>
              <a:t> = _</a:t>
            </a:r>
            <a:r>
              <a:rPr lang="en-GB" dirty="0" err="1"/>
              <a:t>insaneCarFactory.GetBugatti</a:t>
            </a:r>
            <a:r>
              <a:rPr lang="en-GB" dirty="0"/>
              <a:t>();</a:t>
            </a:r>
          </a:p>
          <a:p>
            <a:r>
              <a:rPr lang="en-GB" dirty="0"/>
              <a:t>            </a:t>
            </a:r>
            <a:r>
              <a:rPr lang="en-GB" dirty="0" err="1"/>
              <a:t>insaneCar.FloorItRidiculously</a:t>
            </a:r>
            <a:r>
              <a:rPr lang="en-GB" dirty="0"/>
              <a:t>();</a:t>
            </a:r>
            <a:endParaRPr lang="en-GB" dirty="0" smtClean="0"/>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10</a:t>
            </a:fld>
            <a:endParaRPr lang="en-GB"/>
          </a:p>
        </p:txBody>
      </p:sp>
    </p:spTree>
    <p:extLst>
      <p:ext uri="{BB962C8B-B14F-4D97-AF65-F5344CB8AC3E}">
        <p14:creationId xmlns:p14="http://schemas.microsoft.com/office/powerpoint/2010/main" val="18785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how each type always has an interface</a:t>
            </a:r>
          </a:p>
          <a:p>
            <a:pPr marL="232943" indent="-232943">
              <a:buFont typeface="+mj-lt"/>
              <a:buAutoNum type="arabicPeriod"/>
            </a:pPr>
            <a:r>
              <a:rPr lang="en-GB" dirty="0" smtClean="0"/>
              <a:t>Illustrate that we have injected (inversion of control on the types)</a:t>
            </a:r>
          </a:p>
          <a:p>
            <a:pPr marL="232943" indent="-232943">
              <a:buFont typeface="+mj-lt"/>
              <a:buAutoNum type="arabicPeriod"/>
            </a:pPr>
            <a:r>
              <a:rPr lang="en-GB" dirty="0" smtClean="0"/>
              <a:t>Each class only does one thing and one thing only</a:t>
            </a:r>
          </a:p>
          <a:p>
            <a:pPr marL="232943" indent="-232943">
              <a:buFont typeface="+mj-lt"/>
              <a:buAutoNum type="arabicPeriod"/>
            </a:pPr>
            <a:r>
              <a:rPr lang="en-GB" dirty="0" smtClean="0"/>
              <a:t>Open closed principle based on interfaces i.e if you want to extend, add another method to the interface so it doesn’t break existing features.</a:t>
            </a:r>
          </a:p>
          <a:p>
            <a:pPr marL="232943" indent="-232943">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11</a:t>
            </a:fld>
            <a:endParaRPr lang="en-GB"/>
          </a:p>
        </p:txBody>
      </p:sp>
    </p:spTree>
    <p:extLst>
      <p:ext uri="{BB962C8B-B14F-4D97-AF65-F5344CB8AC3E}">
        <p14:creationId xmlns:p14="http://schemas.microsoft.com/office/powerpoint/2010/main" val="108315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 test project and explain you need </a:t>
            </a:r>
            <a:r>
              <a:rPr lang="en-GB" dirty="0" err="1" smtClean="0"/>
              <a:t>Nunit</a:t>
            </a:r>
            <a:r>
              <a:rPr lang="en-GB" dirty="0" smtClean="0"/>
              <a:t>, MOQ or Rhino Mocks and TestDriven.NET or </a:t>
            </a:r>
            <a:r>
              <a:rPr lang="en-GB" dirty="0" err="1"/>
              <a:t>R</a:t>
            </a:r>
            <a:r>
              <a:rPr lang="en-GB" dirty="0" err="1" smtClean="0"/>
              <a:t>esharper</a:t>
            </a:r>
            <a:r>
              <a:rPr lang="en-GB" dirty="0" smtClean="0"/>
              <a:t> to run the tests.</a:t>
            </a:r>
          </a:p>
          <a:p>
            <a:pPr marL="232943" indent="-232943">
              <a:buFont typeface="+mj-lt"/>
              <a:buAutoNum type="arabicPeriod"/>
            </a:pPr>
            <a:r>
              <a:rPr lang="en-GB" dirty="0" smtClean="0"/>
              <a:t>Add extra code to break the tests and run all tests again and then fix the tests too.</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12</a:t>
            </a:fld>
            <a:endParaRPr lang="en-GB"/>
          </a:p>
        </p:txBody>
      </p:sp>
    </p:spTree>
    <p:extLst>
      <p:ext uri="{BB962C8B-B14F-4D97-AF65-F5344CB8AC3E}">
        <p14:creationId xmlns:p14="http://schemas.microsoft.com/office/powerpoint/2010/main" val="279758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6C129D-883D-442B-92C8-7BF9A9E6E1DE}" type="slidenum">
              <a:rPr lang="en-GB" smtClean="0"/>
              <a:t>13</a:t>
            </a:fld>
            <a:endParaRPr lang="en-GB"/>
          </a:p>
        </p:txBody>
      </p:sp>
    </p:spTree>
    <p:extLst>
      <p:ext uri="{BB962C8B-B14F-4D97-AF65-F5344CB8AC3E}">
        <p14:creationId xmlns:p14="http://schemas.microsoft.com/office/powerpoint/2010/main" val="48659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2</a:t>
            </a:fld>
            <a:endParaRPr lang="en-GB"/>
          </a:p>
        </p:txBody>
      </p:sp>
    </p:spTree>
    <p:extLst>
      <p:ext uri="{BB962C8B-B14F-4D97-AF65-F5344CB8AC3E}">
        <p14:creationId xmlns:p14="http://schemas.microsoft.com/office/powerpoint/2010/main" val="40875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3</a:t>
            </a:fld>
            <a:endParaRPr lang="en-GB"/>
          </a:p>
        </p:txBody>
      </p:sp>
    </p:spTree>
    <p:extLst>
      <p:ext uri="{BB962C8B-B14F-4D97-AF65-F5344CB8AC3E}">
        <p14:creationId xmlns:p14="http://schemas.microsoft.com/office/powerpoint/2010/main" val="3515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for this slide:</a:t>
            </a:r>
          </a:p>
          <a:p>
            <a:endParaRPr lang="en-GB" dirty="0"/>
          </a:p>
          <a:p>
            <a:pPr marL="232943" indent="-232943">
              <a:buAutoNum type="arabicPeriod"/>
            </a:pPr>
            <a:r>
              <a:rPr lang="en-GB" dirty="0" smtClean="0"/>
              <a:t>Show them how to get the container via NUGET using either the context menu or the package manager.</a:t>
            </a:r>
          </a:p>
          <a:p>
            <a:pPr marL="232943" indent="-232943">
              <a:buAutoNum type="arabicPeriod"/>
            </a:pPr>
            <a:r>
              <a:rPr lang="en-GB" dirty="0" smtClean="0"/>
              <a:t>Show them how to create the container in code</a:t>
            </a:r>
          </a:p>
          <a:p>
            <a:pPr marL="232943" indent="-232943">
              <a:buAutoNum type="arabicPeriod"/>
            </a:pPr>
            <a:r>
              <a:rPr lang="en-GB" dirty="0" smtClean="0"/>
              <a:t>Illustrate that the best practice is to create a class which implements IWindsorInstaller, and instantiate that from either a bootstrapper class or in this case the program.cs</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4</a:t>
            </a:fld>
            <a:endParaRPr lang="en-GB"/>
          </a:p>
        </p:txBody>
      </p:sp>
    </p:spTree>
    <p:extLst>
      <p:ext uri="{BB962C8B-B14F-4D97-AF65-F5344CB8AC3E}">
        <p14:creationId xmlns:p14="http://schemas.microsoft.com/office/powerpoint/2010/main" val="352917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comply with good application design as demonstrated by SOLID principles, we always register a component with its interface.</a:t>
            </a:r>
          </a:p>
          <a:p>
            <a:endParaRPr lang="en-GB" dirty="0"/>
          </a:p>
          <a:p>
            <a:pPr marL="232943" indent="-232943">
              <a:buFont typeface="+mj-lt"/>
              <a:buAutoNum type="arabicPeriod"/>
            </a:pPr>
            <a:r>
              <a:rPr lang="en-GB" dirty="0" smtClean="0"/>
              <a:t>Show that when we register types in the container debugger we can see that the service and implementation is there in the collection.</a:t>
            </a:r>
          </a:p>
          <a:p>
            <a:pPr marL="232943" indent="-232943">
              <a:buFont typeface="+mj-lt"/>
              <a:buAutoNum type="arabicPeriod"/>
            </a:pPr>
            <a:r>
              <a:rPr lang="en-GB" dirty="0" smtClean="0"/>
              <a:t>Show them the console output of all the components.</a:t>
            </a:r>
          </a:p>
          <a:p>
            <a:pPr marL="232943" indent="-232943">
              <a:buFont typeface="+mj-lt"/>
              <a:buAutoNum type="arabicPeriod"/>
            </a:pPr>
            <a:r>
              <a:rPr lang="en-GB" dirty="0" smtClean="0"/>
              <a:t>Show them the code they can write to prove this.</a:t>
            </a:r>
          </a:p>
          <a:p>
            <a:pPr marL="232943" indent="-232943">
              <a:buFont typeface="+mj-lt"/>
              <a:buAutoNum type="arabicPeriod"/>
            </a:pPr>
            <a:endParaRPr lang="en-GB" dirty="0"/>
          </a:p>
          <a:p>
            <a:r>
              <a:rPr lang="en-US" dirty="0"/>
              <a:t>private static void </a:t>
            </a:r>
            <a:r>
              <a:rPr lang="en-US" dirty="0" err="1"/>
              <a:t>WriteAllContainerObjects</a:t>
            </a:r>
            <a:r>
              <a:rPr lang="en-US" dirty="0"/>
              <a:t>(</a:t>
            </a:r>
            <a:r>
              <a:rPr lang="en-US" dirty="0" err="1"/>
              <a:t>WindsorContainer</a:t>
            </a:r>
            <a:r>
              <a:rPr lang="en-US" dirty="0"/>
              <a:t> container)</a:t>
            </a:r>
          </a:p>
          <a:p>
            <a:r>
              <a:rPr lang="en-GB" dirty="0"/>
              <a:t>        {</a:t>
            </a:r>
          </a:p>
          <a:p>
            <a:r>
              <a:rPr lang="en-US" dirty="0"/>
              <a:t>            foreach (var handler in </a:t>
            </a:r>
            <a:r>
              <a:rPr lang="en-US" dirty="0" err="1"/>
              <a:t>container.Kernel.GetAssignableHandlers</a:t>
            </a:r>
            <a:r>
              <a:rPr lang="en-US" dirty="0"/>
              <a:t>(</a:t>
            </a:r>
            <a:r>
              <a:rPr lang="en-US" dirty="0" err="1"/>
              <a:t>typeof</a:t>
            </a:r>
            <a:r>
              <a:rPr lang="en-US" dirty="0"/>
              <a:t>(object)))</a:t>
            </a:r>
          </a:p>
          <a:p>
            <a:r>
              <a:rPr lang="en-GB" dirty="0"/>
              <a:t>            {</a:t>
            </a:r>
          </a:p>
          <a:p>
            <a:r>
              <a:rPr lang="en-GB" dirty="0"/>
              <a:t>                Console.WriteLine("{0} {1}",</a:t>
            </a:r>
          </a:p>
          <a:p>
            <a:r>
              <a:rPr lang="en-GB" dirty="0"/>
              <a:t>                   </a:t>
            </a:r>
            <a:r>
              <a:rPr lang="en-GB" dirty="0" err="1"/>
              <a:t>handler.ComponentModel.Name</a:t>
            </a:r>
            <a:r>
              <a:rPr lang="en-GB" dirty="0"/>
              <a:t>,</a:t>
            </a:r>
          </a:p>
          <a:p>
            <a:r>
              <a:rPr lang="en-GB" dirty="0"/>
              <a:t>                   </a:t>
            </a:r>
            <a:r>
              <a:rPr lang="en-GB" dirty="0" err="1"/>
              <a:t>handler.ComponentModel.Implementation</a:t>
            </a:r>
            <a:r>
              <a:rPr lang="en-GB" dirty="0"/>
              <a:t>);</a:t>
            </a:r>
          </a:p>
          <a:p>
            <a:r>
              <a:rPr lang="en-GB" dirty="0"/>
              <a:t>                Console.WriteLine();</a:t>
            </a:r>
          </a:p>
          <a:p>
            <a:r>
              <a:rPr lang="en-GB" dirty="0"/>
              <a:t>            }</a:t>
            </a:r>
          </a:p>
          <a:p>
            <a:endParaRPr lang="en-GB" dirty="0"/>
          </a:p>
          <a:p>
            <a:r>
              <a:rPr lang="en-GB" dirty="0"/>
              <a:t>           </a:t>
            </a:r>
          </a:p>
          <a:p>
            <a:r>
              <a:rPr lang="en-GB" dirty="0"/>
              <a:t>        }</a:t>
            </a:r>
          </a:p>
        </p:txBody>
      </p:sp>
      <p:sp>
        <p:nvSpPr>
          <p:cNvPr id="4" name="Slide Number Placeholder 3"/>
          <p:cNvSpPr>
            <a:spLocks noGrp="1"/>
          </p:cNvSpPr>
          <p:nvPr>
            <p:ph type="sldNum" sz="quarter" idx="10"/>
          </p:nvPr>
        </p:nvSpPr>
        <p:spPr/>
        <p:txBody>
          <a:bodyPr/>
          <a:lstStyle/>
          <a:p>
            <a:fld id="{F76C129D-883D-442B-92C8-7BF9A9E6E1DE}" type="slidenum">
              <a:rPr lang="en-GB" smtClean="0"/>
              <a:t>5</a:t>
            </a:fld>
            <a:endParaRPr lang="en-GB"/>
          </a:p>
        </p:txBody>
      </p:sp>
    </p:spTree>
    <p:extLst>
      <p:ext uri="{BB962C8B-B14F-4D97-AF65-F5344CB8AC3E}">
        <p14:creationId xmlns:p14="http://schemas.microsoft.com/office/powerpoint/2010/main" val="240345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look at all the installer classes for a demonstration of how this is done.</a:t>
            </a:r>
          </a:p>
          <a:p>
            <a:endParaRPr lang="en-GB" dirty="0"/>
          </a:p>
          <a:p>
            <a:pPr marL="232943" indent="-232943">
              <a:buFont typeface="+mj-lt"/>
              <a:buAutoNum type="arabicPeriod"/>
            </a:pPr>
            <a:r>
              <a:rPr lang="en-GB" dirty="0" err="1" smtClean="0"/>
              <a:t>ClassesInstaller.cs</a:t>
            </a:r>
            <a:endParaRPr lang="en-GB" dirty="0" smtClean="0"/>
          </a:p>
          <a:p>
            <a:pPr marL="232943" indent="-232943">
              <a:buFont typeface="+mj-lt"/>
              <a:buAutoNum type="arabicPeriod"/>
            </a:pPr>
            <a:r>
              <a:rPr lang="en-GB" dirty="0" err="1" smtClean="0"/>
              <a:t>ServicesInstaller.cs</a:t>
            </a:r>
            <a:endParaRPr lang="en-GB" dirty="0" smtClean="0"/>
          </a:p>
          <a:p>
            <a:pPr marL="232943" indent="-232943">
              <a:buFont typeface="+mj-lt"/>
              <a:buAutoNum type="arabicPeriod"/>
            </a:pPr>
            <a:r>
              <a:rPr lang="en-GB" dirty="0" err="1" smtClean="0"/>
              <a:t>FactoryInstaller.cs</a:t>
            </a:r>
            <a:endParaRPr lang="en-GB" dirty="0" smtClean="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6</a:t>
            </a:fld>
            <a:endParaRPr lang="en-GB"/>
          </a:p>
        </p:txBody>
      </p:sp>
    </p:spTree>
    <p:extLst>
      <p:ext uri="{BB962C8B-B14F-4D97-AF65-F5344CB8AC3E}">
        <p14:creationId xmlns:p14="http://schemas.microsoft.com/office/powerpoint/2010/main" val="3282959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so long as types are registered, including their interfaces as parameters in the constructor will act the same as calling Resolve&lt;T&gt; on the type.</a:t>
            </a:r>
          </a:p>
          <a:p>
            <a:endParaRPr lang="en-GB" dirty="0"/>
          </a:p>
          <a:p>
            <a:r>
              <a:rPr lang="en-GB" dirty="0" smtClean="0"/>
              <a:t>Remove one of the registrations so that we can see the application throw an error when it cannot find one of the types to resolve.</a:t>
            </a:r>
          </a:p>
          <a:p>
            <a:endParaRPr lang="en-GB" dirty="0"/>
          </a:p>
          <a:p>
            <a:pPr marL="232943" indent="-232943">
              <a:buFont typeface="+mj-lt"/>
              <a:buAutoNum type="arabicPeriod"/>
            </a:pPr>
            <a:r>
              <a:rPr lang="en-GB" dirty="0" smtClean="0"/>
              <a:t>Remove </a:t>
            </a:r>
            <a:r>
              <a:rPr lang="en-GB" dirty="0"/>
              <a:t>I</a:t>
            </a:r>
            <a:r>
              <a:rPr lang="en-GB" dirty="0" smtClean="0"/>
              <a:t>bike registration.</a:t>
            </a:r>
          </a:p>
          <a:p>
            <a:pPr marL="232943" indent="-232943">
              <a:buFont typeface="+mj-lt"/>
              <a:buAutoNum type="arabicPeriod"/>
            </a:pPr>
            <a:r>
              <a:rPr lang="en-GB" dirty="0" smtClean="0"/>
              <a:t>Show them the exception.</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7</a:t>
            </a:fld>
            <a:endParaRPr lang="en-GB"/>
          </a:p>
        </p:txBody>
      </p:sp>
    </p:spTree>
    <p:extLst>
      <p:ext uri="{BB962C8B-B14F-4D97-AF65-F5344CB8AC3E}">
        <p14:creationId xmlns:p14="http://schemas.microsoft.com/office/powerpoint/2010/main" val="209674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if two interface implementations are registered, the first one or the one which has </a:t>
            </a:r>
            <a:r>
              <a:rPr lang="en-GB" dirty="0" err="1" smtClean="0"/>
              <a:t>IsDefault</a:t>
            </a:r>
            <a:r>
              <a:rPr lang="en-GB" dirty="0" smtClean="0"/>
              <a:t>() specified is the one which will be resolved.</a:t>
            </a:r>
          </a:p>
          <a:p>
            <a:endParaRPr lang="en-GB" dirty="0"/>
          </a:p>
          <a:p>
            <a:r>
              <a:rPr lang="en-GB" dirty="0" smtClean="0"/>
              <a:t>Create the two interfaces and add the </a:t>
            </a:r>
            <a:r>
              <a:rPr lang="en-GB" dirty="0" err="1" smtClean="0"/>
              <a:t>IsDefault</a:t>
            </a:r>
            <a:r>
              <a:rPr lang="en-GB" dirty="0" smtClean="0"/>
              <a:t>() configuration to one of them. So for the two </a:t>
            </a:r>
            <a:r>
              <a:rPr lang="en-GB" dirty="0" err="1" smtClean="0"/>
              <a:t>Icar</a:t>
            </a:r>
            <a:r>
              <a:rPr lang="en-GB" dirty="0" smtClean="0"/>
              <a:t> interfaces show that the Porsche one will always resolve unless </a:t>
            </a:r>
            <a:r>
              <a:rPr lang="en-GB" dirty="0" err="1" smtClean="0"/>
              <a:t>IsDefault</a:t>
            </a:r>
            <a:r>
              <a:rPr lang="en-GB" dirty="0" smtClean="0"/>
              <a:t> is specified on the Mercedes.</a:t>
            </a:r>
          </a:p>
          <a:p>
            <a:endParaRPr lang="en-GB" dirty="0" smtClean="0"/>
          </a:p>
          <a:p>
            <a:r>
              <a:rPr lang="en-GB" dirty="0" smtClean="0"/>
              <a:t>Add this.</a:t>
            </a:r>
            <a:endParaRPr lang="en-GB" dirty="0"/>
          </a:p>
          <a:p>
            <a:r>
              <a:rPr lang="en-GB" dirty="0" err="1"/>
              <a:t>container.Register</a:t>
            </a:r>
            <a:r>
              <a:rPr lang="en-GB" dirty="0"/>
              <a:t>(</a:t>
            </a:r>
            <a:r>
              <a:rPr lang="en-GB" dirty="0" err="1"/>
              <a:t>Component.For</a:t>
            </a:r>
            <a:r>
              <a:rPr lang="en-GB" dirty="0"/>
              <a:t>&lt;ICar&gt;().</a:t>
            </a:r>
            <a:r>
              <a:rPr lang="en-GB" dirty="0" err="1"/>
              <a:t>ImplementedBy</a:t>
            </a:r>
            <a:r>
              <a:rPr lang="en-GB" dirty="0"/>
              <a:t>&lt;Mercedes</a:t>
            </a:r>
            <a:r>
              <a:rPr lang="en-GB" dirty="0" smtClean="0"/>
              <a:t>&gt;()).</a:t>
            </a:r>
            <a:r>
              <a:rPr lang="en-GB" dirty="0" err="1" smtClean="0"/>
              <a:t>IsDefault</a:t>
            </a:r>
            <a:r>
              <a:rPr lang="en-GB" dirty="0" smtClean="0"/>
              <a:t>()</a:t>
            </a:r>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8</a:t>
            </a:fld>
            <a:endParaRPr lang="en-GB"/>
          </a:p>
        </p:txBody>
      </p:sp>
    </p:spTree>
    <p:extLst>
      <p:ext uri="{BB962C8B-B14F-4D97-AF65-F5344CB8AC3E}">
        <p14:creationId xmlns:p14="http://schemas.microsoft.com/office/powerpoint/2010/main" val="206436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GB" dirty="0" smtClean="0"/>
              <a:t>Show them that the Inline dependency has been set</a:t>
            </a:r>
          </a:p>
          <a:p>
            <a:endParaRPr lang="en-GB" dirty="0"/>
          </a:p>
          <a:p>
            <a:r>
              <a:rPr lang="en-US" dirty="0"/>
              <a:t>const string </a:t>
            </a:r>
            <a:r>
              <a:rPr lang="en-US" dirty="0" err="1"/>
              <a:t>logDirectory</a:t>
            </a:r>
            <a:r>
              <a:rPr lang="en-US" dirty="0"/>
              <a:t> = @"some directory";</a:t>
            </a:r>
          </a:p>
          <a:p>
            <a:endParaRPr lang="en-GB" dirty="0"/>
          </a:p>
          <a:p>
            <a:r>
              <a:rPr lang="en-GB" dirty="0"/>
              <a:t>            </a:t>
            </a:r>
            <a:r>
              <a:rPr lang="en-GB" dirty="0" err="1"/>
              <a:t>container.Register</a:t>
            </a:r>
            <a:r>
              <a:rPr lang="en-GB" dirty="0"/>
              <a:t>(</a:t>
            </a:r>
          </a:p>
          <a:p>
            <a:r>
              <a:rPr lang="en-GB" dirty="0"/>
              <a:t>                </a:t>
            </a:r>
            <a:r>
              <a:rPr lang="en-GB" dirty="0" err="1"/>
              <a:t>Component.For</a:t>
            </a:r>
            <a:r>
              <a:rPr lang="en-GB" dirty="0"/>
              <a:t>&lt;</a:t>
            </a:r>
            <a:r>
              <a:rPr lang="en-GB" dirty="0" err="1"/>
              <a:t>ILogService</a:t>
            </a:r>
            <a:r>
              <a:rPr lang="en-GB" dirty="0"/>
              <a:t>&gt;().</a:t>
            </a:r>
            <a:r>
              <a:rPr lang="en-GB" dirty="0" err="1"/>
              <a:t>ImplementedBy</a:t>
            </a:r>
            <a:r>
              <a:rPr lang="en-GB" dirty="0"/>
              <a:t>&lt;</a:t>
            </a:r>
            <a:r>
              <a:rPr lang="en-GB" dirty="0" err="1"/>
              <a:t>LogService</a:t>
            </a:r>
            <a:r>
              <a:rPr lang="en-GB" dirty="0"/>
              <a:t>&gt;()</a:t>
            </a:r>
          </a:p>
          <a:p>
            <a:r>
              <a:rPr lang="en-GB" dirty="0"/>
              <a:t>                    .</a:t>
            </a:r>
            <a:r>
              <a:rPr lang="en-GB" dirty="0" err="1"/>
              <a:t>DependsOn</a:t>
            </a:r>
            <a:r>
              <a:rPr lang="en-GB" dirty="0"/>
              <a:t>(</a:t>
            </a:r>
            <a:r>
              <a:rPr lang="en-GB" dirty="0" err="1"/>
              <a:t>Dependency.OnValue</a:t>
            </a:r>
            <a:r>
              <a:rPr lang="en-GB" dirty="0"/>
              <a:t>("</a:t>
            </a:r>
            <a:r>
              <a:rPr lang="en-GB" dirty="0" err="1"/>
              <a:t>LogDirectory</a:t>
            </a:r>
            <a:r>
              <a:rPr lang="en-GB" dirty="0"/>
              <a:t>", </a:t>
            </a:r>
            <a:r>
              <a:rPr lang="en-GB" dirty="0" err="1"/>
              <a:t>logDirectory</a:t>
            </a:r>
            <a:r>
              <a:rPr lang="en-GB" dirty="0" smtClean="0"/>
              <a:t>))</a:t>
            </a:r>
          </a:p>
          <a:p>
            <a:endParaRPr lang="en-GB" dirty="0" smtClean="0"/>
          </a:p>
          <a:p>
            <a:r>
              <a:rPr lang="en-GB" dirty="0" smtClean="0"/>
              <a:t>Show them the debugged code where this property is set.</a:t>
            </a:r>
          </a:p>
          <a:p>
            <a:endParaRPr lang="en-GB" dirty="0"/>
          </a:p>
          <a:p>
            <a:endParaRPr lang="en-GB" dirty="0"/>
          </a:p>
        </p:txBody>
      </p:sp>
      <p:sp>
        <p:nvSpPr>
          <p:cNvPr id="4" name="Slide Number Placeholder 3"/>
          <p:cNvSpPr>
            <a:spLocks noGrp="1"/>
          </p:cNvSpPr>
          <p:nvPr>
            <p:ph type="sldNum" sz="quarter" idx="10"/>
          </p:nvPr>
        </p:nvSpPr>
        <p:spPr/>
        <p:txBody>
          <a:bodyPr/>
          <a:lstStyle/>
          <a:p>
            <a:fld id="{F76C129D-883D-442B-92C8-7BF9A9E6E1DE}" type="slidenum">
              <a:rPr lang="en-GB" smtClean="0"/>
              <a:t>9</a:t>
            </a:fld>
            <a:endParaRPr lang="en-GB"/>
          </a:p>
        </p:txBody>
      </p:sp>
    </p:spTree>
    <p:extLst>
      <p:ext uri="{BB962C8B-B14F-4D97-AF65-F5344CB8AC3E}">
        <p14:creationId xmlns:p14="http://schemas.microsoft.com/office/powerpoint/2010/main" val="74102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astleproject/Windsor/tree/master/docs"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jscanlon77/dependency-injection"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hyperlink" Target="https://wts-svn.wellsfargo.com/wcrdr-fiit-sonar/branches/SONAR_IMPORT_IOC_BRAN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Castle Windsor 3.3</a:t>
            </a:r>
            <a:endParaRPr lang="en-GB" dirty="0"/>
          </a:p>
        </p:txBody>
      </p:sp>
      <p:sp>
        <p:nvSpPr>
          <p:cNvPr id="3" name="Subtitle 2"/>
          <p:cNvSpPr>
            <a:spLocks noGrp="1"/>
          </p:cNvSpPr>
          <p:nvPr>
            <p:ph type="subTitle" idx="1"/>
          </p:nvPr>
        </p:nvSpPr>
        <p:spPr/>
        <p:txBody>
          <a:bodyPr/>
          <a:lstStyle/>
          <a:p>
            <a:r>
              <a:rPr lang="en-GB" dirty="0" smtClean="0"/>
              <a:t>Inversion of control (IOC) container</a:t>
            </a:r>
            <a:endParaRPr lang="en-GB" dirty="0"/>
          </a:p>
        </p:txBody>
      </p:sp>
    </p:spTree>
    <p:extLst>
      <p:ext uri="{BB962C8B-B14F-4D97-AF65-F5344CB8AC3E}">
        <p14:creationId xmlns:p14="http://schemas.microsoft.com/office/powerpoint/2010/main" val="4175349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Lots of other ways and features!</a:t>
            </a:r>
            <a:endParaRPr lang="en-GB" dirty="0"/>
          </a:p>
        </p:txBody>
      </p:sp>
      <p:sp>
        <p:nvSpPr>
          <p:cNvPr id="3" name="Text Placeholder 2"/>
          <p:cNvSpPr>
            <a:spLocks noGrp="1"/>
          </p:cNvSpPr>
          <p:nvPr>
            <p:ph type="body" sz="half" idx="2"/>
          </p:nvPr>
        </p:nvSpPr>
        <p:spPr>
          <a:xfrm>
            <a:off x="1179230" y="3172078"/>
            <a:ext cx="8825659" cy="2362200"/>
          </a:xfrm>
        </p:spPr>
        <p:txBody>
          <a:bodyPr/>
          <a:lstStyle/>
          <a:p>
            <a:r>
              <a:rPr lang="en-GB" dirty="0" smtClean="0"/>
              <a:t>There are many other registration features(I recommend a glance at the Castle Windsor site to look at different ways to register dependencies, properties, factories etc. </a:t>
            </a:r>
            <a:r>
              <a:rPr lang="en-GB" dirty="0"/>
              <a:t>– (</a:t>
            </a:r>
            <a:r>
              <a:rPr lang="en-GB" dirty="0">
                <a:hlinkClick r:id="rId3"/>
              </a:rPr>
              <a:t>https://</a:t>
            </a:r>
            <a:r>
              <a:rPr lang="en-GB" dirty="0" smtClean="0">
                <a:hlinkClick r:id="rId3"/>
              </a:rPr>
              <a:t>github.com/castleproject/Windsor/tree/master/docs</a:t>
            </a:r>
            <a:r>
              <a:rPr lang="en-GB" dirty="0" smtClean="0"/>
              <a:t>)</a:t>
            </a:r>
          </a:p>
          <a:p>
            <a:r>
              <a:rPr lang="en-GB" b="1" dirty="0" smtClean="0"/>
              <a:t>Demo: Typed Factories</a:t>
            </a:r>
            <a:endParaRPr lang="en-GB" b="1" dirty="0"/>
          </a:p>
        </p:txBody>
      </p:sp>
    </p:spTree>
    <p:extLst>
      <p:ext uri="{BB962C8B-B14F-4D97-AF65-F5344CB8AC3E}">
        <p14:creationId xmlns:p14="http://schemas.microsoft.com/office/powerpoint/2010/main" val="2670414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012179"/>
          </a:xfrm>
        </p:spPr>
        <p:txBody>
          <a:bodyPr/>
          <a:lstStyle/>
          <a:p>
            <a:r>
              <a:rPr lang="en-GB" dirty="0" smtClean="0"/>
              <a:t>SOLID application design</a:t>
            </a:r>
            <a:endParaRPr lang="en-GB" dirty="0"/>
          </a:p>
        </p:txBody>
      </p:sp>
      <p:sp>
        <p:nvSpPr>
          <p:cNvPr id="3" name="Text Placeholder 2"/>
          <p:cNvSpPr>
            <a:spLocks noGrp="1"/>
          </p:cNvSpPr>
          <p:nvPr>
            <p:ph type="body" sz="half" idx="2"/>
          </p:nvPr>
        </p:nvSpPr>
        <p:spPr>
          <a:xfrm>
            <a:off x="1110926" y="2532056"/>
            <a:ext cx="9138115" cy="2362200"/>
          </a:xfrm>
        </p:spPr>
        <p:txBody>
          <a:bodyPr>
            <a:normAutofit fontScale="70000" lnSpcReduction="20000"/>
          </a:bodyPr>
          <a:lstStyle/>
          <a:p>
            <a:pPr marL="285750" indent="-285750">
              <a:buFont typeface="Arial" panose="020B0604020202020204" pitchFamily="34" charset="0"/>
              <a:buChar char="•"/>
            </a:pPr>
            <a:r>
              <a:rPr lang="en-GB" dirty="0" smtClean="0"/>
              <a:t>We have just adhered to four facets of SOLID application design (cit. Bob C Martin) without really creating any patterns as such!</a:t>
            </a:r>
          </a:p>
          <a:p>
            <a:pPr lvl="1"/>
            <a:endParaRPr lang="en-GB" dirty="0" smtClean="0"/>
          </a:p>
          <a:p>
            <a:pPr marL="742950" lvl="1" indent="-285750">
              <a:buFont typeface="Arial" panose="020B0604020202020204" pitchFamily="34" charset="0"/>
              <a:buChar char="•"/>
            </a:pPr>
            <a:r>
              <a:rPr lang="en-GB" dirty="0" smtClean="0"/>
              <a:t>Single Responsibility Principle (each class does one thing and one thing only) </a:t>
            </a:r>
          </a:p>
          <a:p>
            <a:pPr marL="742950" lvl="1" indent="-285750">
              <a:buFont typeface="Arial" panose="020B0604020202020204" pitchFamily="34" charset="0"/>
              <a:buChar char="•"/>
            </a:pPr>
            <a:r>
              <a:rPr lang="en-GB" dirty="0" smtClean="0"/>
              <a:t>Open/Closed Principle (open for extension, closed for modification) – we can provide abstractions using abstract classes or interfaces which must be implemented i.e new classes created with the same interface. </a:t>
            </a:r>
          </a:p>
          <a:p>
            <a:pPr marL="742950" lvl="1" indent="-285750">
              <a:buFont typeface="Arial" panose="020B0604020202020204" pitchFamily="34" charset="0"/>
              <a:buChar char="•"/>
            </a:pPr>
            <a:r>
              <a:rPr lang="en-GB" dirty="0" smtClean="0"/>
              <a:t>Liskov substitution principle (or design by contract) – all objects can be replaceable with their subtypes without altering the correctness of the program.</a:t>
            </a:r>
          </a:p>
          <a:p>
            <a:pPr marL="742950" lvl="1" indent="-285750">
              <a:buFont typeface="Arial" panose="020B0604020202020204" pitchFamily="34" charset="0"/>
              <a:buChar char="•"/>
            </a:pPr>
            <a:r>
              <a:rPr lang="en-GB" dirty="0" smtClean="0"/>
              <a:t>Interface segregation – (well all of our classes are tied to interfaces!)</a:t>
            </a:r>
          </a:p>
          <a:p>
            <a:pPr marL="742950" lvl="1" indent="-285750">
              <a:buFont typeface="Arial" panose="020B0604020202020204" pitchFamily="34" charset="0"/>
              <a:buChar char="•"/>
            </a:pPr>
            <a:r>
              <a:rPr lang="en-GB" dirty="0" smtClean="0"/>
              <a:t>Dependency Inversion – (Any IOC container provides this)</a:t>
            </a:r>
          </a:p>
          <a:p>
            <a:pPr marL="742950" lvl="1" indent="-285750">
              <a:buFont typeface="Arial" panose="020B0604020202020204" pitchFamily="34" charset="0"/>
              <a:buChar char="•"/>
            </a:pPr>
            <a:endParaRPr lang="en-GB" dirty="0" smtClean="0"/>
          </a:p>
          <a:p>
            <a:pPr lvl="1"/>
            <a:r>
              <a:rPr lang="en-GB" b="1" dirty="0" smtClean="0"/>
              <a:t>Demo: Show how we have adhered to the four ticked facets</a:t>
            </a:r>
            <a:endParaRPr lang="en-GB" b="1" dirty="0"/>
          </a:p>
        </p:txBody>
      </p:sp>
    </p:spTree>
    <p:extLst>
      <p:ext uri="{BB962C8B-B14F-4D97-AF65-F5344CB8AC3E}">
        <p14:creationId xmlns:p14="http://schemas.microsoft.com/office/powerpoint/2010/main" val="1368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Inversion of Control – Testing Software</a:t>
            </a:r>
            <a:endParaRPr lang="en-GB" dirty="0"/>
          </a:p>
        </p:txBody>
      </p:sp>
      <p:sp>
        <p:nvSpPr>
          <p:cNvPr id="3" name="Text Placeholder 2"/>
          <p:cNvSpPr>
            <a:spLocks noGrp="1"/>
          </p:cNvSpPr>
          <p:nvPr>
            <p:ph type="body" sz="half" idx="2"/>
          </p:nvPr>
        </p:nvSpPr>
        <p:spPr/>
        <p:txBody>
          <a:bodyPr>
            <a:normAutofit fontScale="92500" lnSpcReduction="20000"/>
          </a:bodyPr>
          <a:lstStyle/>
          <a:p>
            <a:r>
              <a:rPr lang="en-GB" dirty="0" smtClean="0"/>
              <a:t>Using an IOC container such as Castle Windsor allows a developer to test the software in isolation. So each dependency can be tested on its own.</a:t>
            </a:r>
          </a:p>
          <a:p>
            <a:r>
              <a:rPr lang="en-GB" dirty="0" smtClean="0"/>
              <a:t>The advantages of this are that bugs (so long as they are covered by tests) are picked up early, the existing features are a lot more difficult to break and there are existing patterns for testing extended features in the future.</a:t>
            </a:r>
          </a:p>
          <a:p>
            <a:endParaRPr lang="en-GB" dirty="0"/>
          </a:p>
          <a:p>
            <a:r>
              <a:rPr lang="en-GB" b="1" dirty="0" smtClean="0"/>
              <a:t>Demo: Show and tell on simple unit testing in isolation.</a:t>
            </a:r>
            <a:r>
              <a:rPr lang="en-GB" dirty="0" smtClean="0"/>
              <a:t> </a:t>
            </a:r>
          </a:p>
          <a:p>
            <a:r>
              <a:rPr lang="en-GB" b="1" dirty="0" smtClean="0"/>
              <a:t>Demo: Adding features to the app and breaking and fixing the tests.</a:t>
            </a:r>
            <a:endParaRPr lang="en-GB" b="1" dirty="0"/>
          </a:p>
        </p:txBody>
      </p:sp>
    </p:spTree>
    <p:extLst>
      <p:ext uri="{BB962C8B-B14F-4D97-AF65-F5344CB8AC3E}">
        <p14:creationId xmlns:p14="http://schemas.microsoft.com/office/powerpoint/2010/main" val="2711069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Questions/Comments</a:t>
            </a:r>
            <a:endParaRPr lang="en-GB" dirty="0"/>
          </a:p>
        </p:txBody>
      </p:sp>
      <p:sp>
        <p:nvSpPr>
          <p:cNvPr id="3" name="Text Placeholder 2"/>
          <p:cNvSpPr>
            <a:spLocks noGrp="1"/>
          </p:cNvSpPr>
          <p:nvPr>
            <p:ph type="body" sz="half" idx="2"/>
          </p:nvPr>
        </p:nvSpPr>
        <p:spPr>
          <a:xfrm>
            <a:off x="1235874" y="2565175"/>
            <a:ext cx="8825659" cy="2362200"/>
          </a:xfrm>
        </p:spPr>
        <p:txBody>
          <a:bodyPr>
            <a:normAutofit/>
          </a:bodyPr>
          <a:lstStyle/>
          <a:p>
            <a:r>
              <a:rPr lang="en-GB" dirty="0" smtClean="0"/>
              <a:t>The slides and the example code can be found in this location</a:t>
            </a:r>
          </a:p>
          <a:p>
            <a:r>
              <a:rPr lang="en-GB" dirty="0" smtClean="0">
                <a:hlinkClick r:id="rId3"/>
              </a:rPr>
              <a:t>https://github/jscanlon77/dependency-injection</a:t>
            </a:r>
            <a:endParaRPr lang="en-GB" dirty="0" smtClean="0"/>
          </a:p>
          <a:p>
            <a:endParaRPr lang="en-GB" dirty="0"/>
          </a:p>
          <a:p>
            <a:r>
              <a:rPr lang="en-GB" dirty="0" smtClean="0"/>
              <a:t>And the Sonar Importer with the IOC container implemented with (291 tests around the functionality can be found here)</a:t>
            </a:r>
          </a:p>
          <a:p>
            <a:r>
              <a:rPr lang="en-GB" sz="1200" dirty="0" smtClean="0">
                <a:hlinkClick r:id="rId4"/>
              </a:rPr>
              <a:t>https</a:t>
            </a:r>
            <a:r>
              <a:rPr lang="en-GB" sz="1200" dirty="0">
                <a:hlinkClick r:id="rId4"/>
              </a:rPr>
              <a:t>://</a:t>
            </a:r>
            <a:r>
              <a:rPr lang="en-GB" sz="1200" dirty="0" smtClean="0">
                <a:hlinkClick r:id="rId4"/>
              </a:rPr>
              <a:t>wts-svn.wellsfargo.com/wcrdr-fiit-sonar/branches/SONAR_IMPORT_IOC_BRANCH/</a:t>
            </a:r>
            <a:endParaRPr lang="en-GB" sz="1200" dirty="0" smtClean="0"/>
          </a:p>
          <a:p>
            <a:endParaRPr lang="en-GB" dirty="0"/>
          </a:p>
        </p:txBody>
      </p:sp>
    </p:spTree>
    <p:extLst>
      <p:ext uri="{BB962C8B-B14F-4D97-AF65-F5344CB8AC3E}">
        <p14:creationId xmlns:p14="http://schemas.microsoft.com/office/powerpoint/2010/main" val="4820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74019"/>
          </a:xfrm>
        </p:spPr>
        <p:txBody>
          <a:bodyPr/>
          <a:lstStyle/>
          <a:p>
            <a:r>
              <a:rPr lang="en-GB" dirty="0" smtClean="0"/>
              <a:t>What is inversion of control?</a:t>
            </a:r>
            <a:endParaRPr lang="en-GB" dirty="0"/>
          </a:p>
        </p:txBody>
      </p:sp>
      <p:sp>
        <p:nvSpPr>
          <p:cNvPr id="4" name="TextBox 3"/>
          <p:cNvSpPr txBox="1"/>
          <p:nvPr/>
        </p:nvSpPr>
        <p:spPr>
          <a:xfrm>
            <a:off x="1221898" y="2380090"/>
            <a:ext cx="10225876" cy="646331"/>
          </a:xfrm>
          <a:prstGeom prst="rect">
            <a:avLst/>
          </a:prstGeom>
          <a:noFill/>
        </p:spPr>
        <p:txBody>
          <a:bodyPr wrap="none" rtlCol="0">
            <a:spAutoFit/>
          </a:bodyPr>
          <a:lstStyle/>
          <a:p>
            <a:r>
              <a:rPr lang="en-GB" b="1" dirty="0" smtClean="0"/>
              <a:t>Inversion of control is the passing of the responsibility of creating dependencies </a:t>
            </a:r>
          </a:p>
          <a:p>
            <a:r>
              <a:rPr lang="en-GB" b="1" dirty="0" smtClean="0"/>
              <a:t>to an external ‘container’. This ‘container’ is used to register all our types or dependencies.</a:t>
            </a:r>
            <a:endParaRPr lang="en-GB"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390" y="3132966"/>
            <a:ext cx="88296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671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with this? Why can’t I just new up objects?</a:t>
            </a:r>
            <a:endParaRPr lang="en-GB" dirty="0"/>
          </a:p>
        </p:txBody>
      </p:sp>
      <p:sp>
        <p:nvSpPr>
          <p:cNvPr id="3" name="Text Placeholder 2"/>
          <p:cNvSpPr>
            <a:spLocks noGrp="1"/>
          </p:cNvSpPr>
          <p:nvPr>
            <p:ph type="body" sz="half" idx="2"/>
          </p:nvPr>
        </p:nvSpPr>
        <p:spPr>
          <a:xfrm>
            <a:off x="1154954" y="3228722"/>
            <a:ext cx="8825659" cy="2362200"/>
          </a:xfrm>
        </p:spPr>
        <p:txBody>
          <a:bodyPr>
            <a:normAutofit fontScale="77500" lnSpcReduction="20000"/>
          </a:bodyPr>
          <a:lstStyle/>
          <a:p>
            <a:r>
              <a:rPr lang="en-GB" dirty="0" smtClean="0"/>
              <a:t>Inversion of control, or the mechanism to achieve this (dependency injection) promotes loose coupling between objects. This leads to better application design. </a:t>
            </a:r>
          </a:p>
          <a:p>
            <a:r>
              <a:rPr lang="en-GB" dirty="0" smtClean="0"/>
              <a:t>Previously to test a feature in an application, the developer would have had to almost recreate the conditions and data for the test to be valid.  In modern application programming parlance, this is referred to as an integration test. </a:t>
            </a:r>
          </a:p>
          <a:p>
            <a:r>
              <a:rPr lang="en-GB" dirty="0" smtClean="0"/>
              <a:t>Using Castle Windsor (or for that matter any other container like Unity, Autofac, Structure Map etc.), we can easily isolate key pieces of functionality so that they adhere to SOLID principles and are easily testable as well as making the software more robust by encouraging better application design.</a:t>
            </a:r>
          </a:p>
          <a:p>
            <a:r>
              <a:rPr lang="en-GB" dirty="0" smtClean="0"/>
              <a:t>The final advantage of using an IOC (inversion of control) container is to control the lifetime and disposal of objects.</a:t>
            </a:r>
            <a:endParaRPr lang="en-GB" dirty="0"/>
          </a:p>
        </p:txBody>
      </p:sp>
    </p:spTree>
    <p:extLst>
      <p:ext uri="{BB962C8B-B14F-4D97-AF65-F5344CB8AC3E}">
        <p14:creationId xmlns:p14="http://schemas.microsoft.com/office/powerpoint/2010/main" val="10897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479" y="1180763"/>
            <a:ext cx="8825659" cy="688497"/>
          </a:xfrm>
        </p:spPr>
        <p:txBody>
          <a:bodyPr/>
          <a:lstStyle/>
          <a:p>
            <a:r>
              <a:rPr lang="en-GB" dirty="0" smtClean="0"/>
              <a:t>An architectural idea</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88" y="2152144"/>
            <a:ext cx="87058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441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39350"/>
          </a:xfrm>
        </p:spPr>
        <p:txBody>
          <a:bodyPr/>
          <a:lstStyle/>
          <a:p>
            <a:r>
              <a:rPr lang="en-GB" sz="3600" dirty="0" smtClean="0"/>
              <a:t>The dependency tree (from Processor)</a:t>
            </a:r>
            <a:endParaRPr lang="en-GB" sz="3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511" y="2422933"/>
            <a:ext cx="94678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563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8296"/>
          </a:xfrm>
        </p:spPr>
        <p:txBody>
          <a:bodyPr/>
          <a:lstStyle/>
          <a:p>
            <a:r>
              <a:rPr lang="en-GB" dirty="0" smtClean="0"/>
              <a:t>Ways to register components</a:t>
            </a:r>
            <a:endParaRPr lang="en-GB" dirty="0"/>
          </a:p>
        </p:txBody>
      </p:sp>
      <p:sp>
        <p:nvSpPr>
          <p:cNvPr id="3" name="Text Placeholder 2"/>
          <p:cNvSpPr>
            <a:spLocks noGrp="1"/>
          </p:cNvSpPr>
          <p:nvPr>
            <p:ph type="body" sz="half" idx="2"/>
          </p:nvPr>
        </p:nvSpPr>
        <p:spPr>
          <a:xfrm>
            <a:off x="1341071" y="2597543"/>
            <a:ext cx="8825659" cy="2362200"/>
          </a:xfrm>
        </p:spPr>
        <p:txBody>
          <a:bodyPr>
            <a:normAutofit fontScale="62500" lnSpcReduction="20000"/>
          </a:bodyPr>
          <a:lstStyle/>
          <a:p>
            <a:pPr marL="285750" indent="-285750">
              <a:buFont typeface="Arial" panose="020B0604020202020204" pitchFamily="34" charset="0"/>
              <a:buChar char="•"/>
            </a:pPr>
            <a:r>
              <a:rPr lang="en-GB" dirty="0" smtClean="0"/>
              <a:t>Configuration </a:t>
            </a:r>
            <a:r>
              <a:rPr lang="en-GB" dirty="0" smtClean="0"/>
              <a:t>Based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Normal Class and Interface Registration by Fluent </a:t>
            </a:r>
            <a:r>
              <a:rPr lang="en-GB" dirty="0" smtClean="0"/>
              <a:t>API – </a:t>
            </a:r>
            <a:r>
              <a:rPr lang="en-GB" b="1" dirty="0" smtClean="0"/>
              <a:t>Demo: Show the Fluent API</a:t>
            </a:r>
            <a:endParaRPr lang="en-GB" b="1" dirty="0" smtClean="0"/>
          </a:p>
          <a:p>
            <a:pPr marL="285750" indent="-285750">
              <a:buFont typeface="Arial" panose="020B0604020202020204" pitchFamily="34" charset="0"/>
              <a:buChar char="•"/>
            </a:pPr>
            <a:r>
              <a:rPr lang="en-GB" dirty="0" smtClean="0"/>
              <a:t>OnCreate</a:t>
            </a:r>
            <a:r>
              <a:rPr lang="en-GB" dirty="0"/>
              <a:t> </a:t>
            </a:r>
            <a:r>
              <a:rPr lang="en-GB" dirty="0" smtClean="0"/>
              <a:t>(Useful if something needs to exist before a feature is specifically implemented</a:t>
            </a:r>
            <a:r>
              <a:rPr lang="en-GB" dirty="0" smtClean="0"/>
              <a:t>) – </a:t>
            </a:r>
            <a:r>
              <a:rPr lang="en-GB" b="1" dirty="0" smtClean="0"/>
              <a:t>Demo: Show that this  is the first </a:t>
            </a:r>
          </a:p>
          <a:p>
            <a:r>
              <a:rPr lang="en-GB" b="1" dirty="0" smtClean="0"/>
              <a:t>	to be instantiated</a:t>
            </a:r>
            <a:endParaRPr lang="en-GB" b="1" dirty="0" smtClean="0"/>
          </a:p>
          <a:p>
            <a:pPr marL="285750" indent="-285750">
              <a:buFont typeface="Arial" panose="020B0604020202020204" pitchFamily="34" charset="0"/>
              <a:buChar char="•"/>
            </a:pPr>
            <a:r>
              <a:rPr lang="en-GB" dirty="0" smtClean="0"/>
              <a:t>Registering Generic </a:t>
            </a:r>
            <a:r>
              <a:rPr lang="en-GB" dirty="0" smtClean="0"/>
              <a:t>Types – </a:t>
            </a:r>
            <a:r>
              <a:rPr lang="en-GB" b="1" dirty="0" smtClean="0"/>
              <a:t>Demo: Show how to register a generic type</a:t>
            </a:r>
            <a:endParaRPr lang="en-GB" b="1" dirty="0" smtClean="0"/>
          </a:p>
          <a:p>
            <a:pPr marL="285750" indent="-285750">
              <a:buFont typeface="Arial" panose="020B0604020202020204" pitchFamily="34" charset="0"/>
              <a:buChar char="•"/>
            </a:pPr>
            <a:r>
              <a:rPr lang="en-GB" dirty="0" smtClean="0"/>
              <a:t>Registering named </a:t>
            </a:r>
            <a:r>
              <a:rPr lang="en-GB" dirty="0" smtClean="0"/>
              <a:t>instances – </a:t>
            </a:r>
            <a:r>
              <a:rPr lang="en-GB" b="1" dirty="0" smtClean="0"/>
              <a:t>Demo: Show how to register a generic type</a:t>
            </a:r>
            <a:endParaRPr lang="en-GB" b="1" dirty="0" smtClean="0"/>
          </a:p>
          <a:p>
            <a:pPr marL="285750" indent="-285750">
              <a:buFont typeface="Arial" panose="020B0604020202020204" pitchFamily="34" charset="0"/>
              <a:buChar char="•"/>
            </a:pPr>
            <a:r>
              <a:rPr lang="en-GB" dirty="0" smtClean="0"/>
              <a:t>Configuring lifetime of the </a:t>
            </a:r>
            <a:r>
              <a:rPr lang="en-GB" dirty="0" smtClean="0"/>
              <a:t>components – </a:t>
            </a:r>
            <a:r>
              <a:rPr lang="en-GB" b="1" dirty="0" smtClean="0"/>
              <a:t>Demo:</a:t>
            </a:r>
            <a:r>
              <a:rPr lang="en-GB" dirty="0" smtClean="0"/>
              <a:t> </a:t>
            </a:r>
            <a:r>
              <a:rPr lang="en-GB" b="1" dirty="0" smtClean="0"/>
              <a:t>Show how to configure lifetime of components</a:t>
            </a:r>
            <a:endParaRPr lang="en-GB" b="1" dirty="0" smtClean="0"/>
          </a:p>
          <a:p>
            <a:pPr marL="285750" indent="-285750">
              <a:buFont typeface="Arial" panose="020B0604020202020204" pitchFamily="34" charset="0"/>
              <a:buChar char="•"/>
            </a:pPr>
            <a:r>
              <a:rPr lang="en-GB" dirty="0" smtClean="0"/>
              <a:t>Typed Factory Interfaces (Smart runtime resolution</a:t>
            </a:r>
            <a:r>
              <a:rPr lang="en-GB" dirty="0" smtClean="0"/>
              <a:t>) </a:t>
            </a:r>
            <a:r>
              <a:rPr lang="en-GB" b="1" dirty="0" smtClean="0"/>
              <a:t>Demo</a:t>
            </a:r>
            <a:r>
              <a:rPr lang="en-GB" dirty="0" smtClean="0"/>
              <a:t>: </a:t>
            </a:r>
            <a:r>
              <a:rPr lang="en-GB" b="1" dirty="0" smtClean="0"/>
              <a:t>Show the typed factory implementation</a:t>
            </a:r>
            <a:endParaRPr lang="en-GB" b="1" dirty="0" smtClean="0"/>
          </a:p>
          <a:p>
            <a:endParaRPr lang="en-GB" dirty="0" smtClean="0"/>
          </a:p>
        </p:txBody>
      </p:sp>
    </p:spTree>
    <p:extLst>
      <p:ext uri="{BB962C8B-B14F-4D97-AF65-F5344CB8AC3E}">
        <p14:creationId xmlns:p14="http://schemas.microsoft.com/office/powerpoint/2010/main" val="388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Resolution</a:t>
            </a:r>
            <a:endParaRPr lang="en-GB" dirty="0"/>
          </a:p>
        </p:txBody>
      </p:sp>
      <p:sp>
        <p:nvSpPr>
          <p:cNvPr id="3" name="Text Placeholder 2"/>
          <p:cNvSpPr>
            <a:spLocks noGrp="1"/>
          </p:cNvSpPr>
          <p:nvPr>
            <p:ph type="body" sz="half" idx="2"/>
          </p:nvPr>
        </p:nvSpPr>
        <p:spPr>
          <a:xfrm>
            <a:off x="1138770" y="2411427"/>
            <a:ext cx="8825659" cy="2362200"/>
          </a:xfrm>
        </p:spPr>
        <p:txBody>
          <a:bodyPr>
            <a:normAutofit fontScale="92500" lnSpcReduction="10000"/>
          </a:bodyPr>
          <a:lstStyle/>
          <a:p>
            <a:r>
              <a:rPr lang="en-GB" dirty="0" smtClean="0"/>
              <a:t>To obtain the component dependency in a class we must call Resolve on the interface or </a:t>
            </a:r>
            <a:r>
              <a:rPr lang="en-GB" b="1" dirty="0" smtClean="0"/>
              <a:t>inject</a:t>
            </a:r>
            <a:r>
              <a:rPr lang="en-GB" dirty="0" smtClean="0"/>
              <a:t> the interface (via the constructor) into the class which wishes to use it. This concept of injection is what the </a:t>
            </a:r>
            <a:r>
              <a:rPr lang="en-GB" b="1" dirty="0" smtClean="0"/>
              <a:t>inversion of control </a:t>
            </a:r>
            <a:r>
              <a:rPr lang="en-GB" dirty="0" smtClean="0"/>
              <a:t>idea is built on.</a:t>
            </a:r>
          </a:p>
          <a:p>
            <a:r>
              <a:rPr lang="en-GB" dirty="0" smtClean="0"/>
              <a:t>When we resolve a dependency, all of the child objects that have dependencies are also resolved. (</a:t>
            </a:r>
            <a:r>
              <a:rPr lang="en-GB" b="1" dirty="0" smtClean="0"/>
              <a:t>So long as the components are registered in the correct order – or we have registered all interfaces from an assembly</a:t>
            </a:r>
            <a:r>
              <a:rPr lang="en-GB" dirty="0" smtClean="0"/>
              <a:t>!)</a:t>
            </a:r>
          </a:p>
          <a:p>
            <a:r>
              <a:rPr lang="en-GB" b="1" dirty="0" smtClean="0"/>
              <a:t>Demo: How to resolve a component by calling the Resolve&lt;T&gt; method or injection. </a:t>
            </a:r>
          </a:p>
        </p:txBody>
      </p:sp>
    </p:spTree>
    <p:extLst>
      <p:ext uri="{BB962C8B-B14F-4D97-AF65-F5344CB8AC3E}">
        <p14:creationId xmlns:p14="http://schemas.microsoft.com/office/powerpoint/2010/main" val="21648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Resolving a dependency</a:t>
            </a:r>
            <a:endParaRPr lang="en-GB" dirty="0"/>
          </a:p>
        </p:txBody>
      </p:sp>
      <p:sp>
        <p:nvSpPr>
          <p:cNvPr id="3" name="Text Placeholder 2"/>
          <p:cNvSpPr>
            <a:spLocks noGrp="1"/>
          </p:cNvSpPr>
          <p:nvPr>
            <p:ph type="body" sz="half" idx="2"/>
          </p:nvPr>
        </p:nvSpPr>
        <p:spPr>
          <a:xfrm>
            <a:off x="1219691" y="2435703"/>
            <a:ext cx="8825659" cy="2362200"/>
          </a:xfrm>
        </p:spPr>
        <p:txBody>
          <a:bodyPr/>
          <a:lstStyle/>
          <a:p>
            <a:r>
              <a:rPr lang="en-GB" dirty="0" smtClean="0"/>
              <a:t>We have demonstrated the ease of registration when we have one interface and one implementation to use.</a:t>
            </a:r>
          </a:p>
          <a:p>
            <a:r>
              <a:rPr lang="en-GB" dirty="0" smtClean="0"/>
              <a:t>So what if we have two components both implementing the same interface?</a:t>
            </a:r>
          </a:p>
          <a:p>
            <a:r>
              <a:rPr lang="en-GB" b="1" dirty="0" smtClean="0"/>
              <a:t>Demo: Show what happens when we try to do this</a:t>
            </a:r>
            <a:endParaRPr lang="en-GB" b="1" dirty="0"/>
          </a:p>
        </p:txBody>
      </p:sp>
    </p:spTree>
    <p:extLst>
      <p:ext uri="{BB962C8B-B14F-4D97-AF65-F5344CB8AC3E}">
        <p14:creationId xmlns:p14="http://schemas.microsoft.com/office/powerpoint/2010/main" val="1571190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Inline dependencies</a:t>
            </a:r>
            <a:endParaRPr lang="en-GB" dirty="0"/>
          </a:p>
        </p:txBody>
      </p:sp>
      <p:sp>
        <p:nvSpPr>
          <p:cNvPr id="3" name="Text Placeholder 2"/>
          <p:cNvSpPr>
            <a:spLocks noGrp="1"/>
          </p:cNvSpPr>
          <p:nvPr>
            <p:ph type="body" sz="half" idx="2"/>
          </p:nvPr>
        </p:nvSpPr>
        <p:spPr/>
        <p:txBody>
          <a:bodyPr/>
          <a:lstStyle/>
          <a:p>
            <a:r>
              <a:rPr lang="en-GB" dirty="0" smtClean="0"/>
              <a:t>Most IOC containers also provide support for inline dependencies.</a:t>
            </a:r>
          </a:p>
          <a:p>
            <a:r>
              <a:rPr lang="en-GB" dirty="0" smtClean="0"/>
              <a:t>Lets say that there is a property we have to set on a class before setting it up</a:t>
            </a:r>
          </a:p>
          <a:p>
            <a:r>
              <a:rPr lang="en-GB" dirty="0" smtClean="0"/>
              <a:t>A prime candidate for that might be log4net. i.e we want to tell it where to log the file when we create the dependency</a:t>
            </a:r>
          </a:p>
          <a:p>
            <a:endParaRPr lang="en-GB" dirty="0"/>
          </a:p>
          <a:p>
            <a:r>
              <a:rPr lang="en-GB" b="1" dirty="0" smtClean="0"/>
              <a:t>Demo: Show inline dependencies</a:t>
            </a:r>
            <a:endParaRPr lang="en-GB" b="1" dirty="0"/>
          </a:p>
        </p:txBody>
      </p:sp>
    </p:spTree>
    <p:extLst>
      <p:ext uri="{BB962C8B-B14F-4D97-AF65-F5344CB8AC3E}">
        <p14:creationId xmlns:p14="http://schemas.microsoft.com/office/powerpoint/2010/main" val="2808532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7862</TotalTime>
  <Words>1404</Words>
  <Application>Microsoft Office PowerPoint</Application>
  <PresentationFormat>Custom</PresentationFormat>
  <Paragraphs>145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Castle Windsor 3.3</vt:lpstr>
      <vt:lpstr>What is inversion of control?</vt:lpstr>
      <vt:lpstr>Why bother with this? Why can’t I just new up objects?</vt:lpstr>
      <vt:lpstr>An architectural idea</vt:lpstr>
      <vt:lpstr>The dependency tree (from Processor)</vt:lpstr>
      <vt:lpstr>Ways to register components</vt:lpstr>
      <vt:lpstr>Component Resolution</vt:lpstr>
      <vt:lpstr>Resolving a dependency</vt:lpstr>
      <vt:lpstr>Inline dependencies</vt:lpstr>
      <vt:lpstr>Lots of other ways and features!</vt:lpstr>
      <vt:lpstr>SOLID application design</vt:lpstr>
      <vt:lpstr>Inversion of Control – Testing Software</vt:lpstr>
      <vt:lpstr>Questions/Comments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Castle Windsor 3.3</dc:title>
  <dc:creator>James Scanlon</dc:creator>
  <cp:lastModifiedBy>James Scanlon | ECM</cp:lastModifiedBy>
  <cp:revision>56</cp:revision>
  <cp:lastPrinted>2015-10-13T13:15:35Z</cp:lastPrinted>
  <dcterms:created xsi:type="dcterms:W3CDTF">2015-10-05T17:18:46Z</dcterms:created>
  <dcterms:modified xsi:type="dcterms:W3CDTF">2015-10-28T16:38:53Z</dcterms:modified>
</cp:coreProperties>
</file>