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60" r:id="rId5"/>
    <p:sldId id="258" r:id="rId6"/>
    <p:sldId id="259" r:id="rId7"/>
    <p:sldId id="261" r:id="rId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3" autoAdjust="0"/>
    <p:restoredTop sz="94291" autoAdjust="0"/>
  </p:normalViewPr>
  <p:slideViewPr>
    <p:cSldViewPr snapToGrid="0">
      <p:cViewPr varScale="1">
        <p:scale>
          <a:sx n="68" d="100"/>
          <a:sy n="68" d="100"/>
        </p:scale>
        <p:origin x="8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6642D5-970D-6FD4-00B0-25FA1164EB8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5A5819A3-72AB-2AF9-D69C-E94F7C2B7C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6C11C3E3-0EFF-D646-E4E8-E64FE6A53495}"/>
              </a:ext>
            </a:extLst>
          </p:cNvPr>
          <p:cNvSpPr>
            <a:spLocks noGrp="1"/>
          </p:cNvSpPr>
          <p:nvPr>
            <p:ph type="dt" sz="half" idx="10"/>
          </p:nvPr>
        </p:nvSpPr>
        <p:spPr/>
        <p:txBody>
          <a:bodyPr/>
          <a:lstStyle/>
          <a:p>
            <a:fld id="{42CDEA09-EAA6-4186-9836-E621A89BFAA3}" type="datetimeFigureOut">
              <a:rPr lang="es-CO" smtClean="0"/>
              <a:t>16/02/2023</a:t>
            </a:fld>
            <a:endParaRPr lang="es-CO"/>
          </a:p>
        </p:txBody>
      </p:sp>
      <p:sp>
        <p:nvSpPr>
          <p:cNvPr id="5" name="Marcador de pie de página 4">
            <a:extLst>
              <a:ext uri="{FF2B5EF4-FFF2-40B4-BE49-F238E27FC236}">
                <a16:creationId xmlns:a16="http://schemas.microsoft.com/office/drawing/2014/main" id="{E98C6563-0C91-5059-D222-3DCA83982EC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720D53F-4335-CF81-6CB9-1C96B733E8CA}"/>
              </a:ext>
            </a:extLst>
          </p:cNvPr>
          <p:cNvSpPr>
            <a:spLocks noGrp="1"/>
          </p:cNvSpPr>
          <p:nvPr>
            <p:ph type="sldNum" sz="quarter" idx="12"/>
          </p:nvPr>
        </p:nvSpPr>
        <p:spPr/>
        <p:txBody>
          <a:bodyPr/>
          <a:lstStyle/>
          <a:p>
            <a:fld id="{29395745-F3F2-42F1-9BAE-E0ACBA87DCAB}" type="slidenum">
              <a:rPr lang="es-CO" smtClean="0"/>
              <a:t>‹Nº›</a:t>
            </a:fld>
            <a:endParaRPr lang="es-CO"/>
          </a:p>
        </p:txBody>
      </p:sp>
    </p:spTree>
    <p:extLst>
      <p:ext uri="{BB962C8B-B14F-4D97-AF65-F5344CB8AC3E}">
        <p14:creationId xmlns:p14="http://schemas.microsoft.com/office/powerpoint/2010/main" val="1141697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342C3D-0E8E-FCF3-7FA9-10DAAA1BEA7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6EE02AD5-E254-24D3-F668-0F373945CFF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F7FB3BD-5245-6C5A-2C0C-5B6516FBBA20}"/>
              </a:ext>
            </a:extLst>
          </p:cNvPr>
          <p:cNvSpPr>
            <a:spLocks noGrp="1"/>
          </p:cNvSpPr>
          <p:nvPr>
            <p:ph type="dt" sz="half" idx="10"/>
          </p:nvPr>
        </p:nvSpPr>
        <p:spPr/>
        <p:txBody>
          <a:bodyPr/>
          <a:lstStyle/>
          <a:p>
            <a:fld id="{42CDEA09-EAA6-4186-9836-E621A89BFAA3}" type="datetimeFigureOut">
              <a:rPr lang="es-CO" smtClean="0"/>
              <a:t>16/02/2023</a:t>
            </a:fld>
            <a:endParaRPr lang="es-CO"/>
          </a:p>
        </p:txBody>
      </p:sp>
      <p:sp>
        <p:nvSpPr>
          <p:cNvPr id="5" name="Marcador de pie de página 4">
            <a:extLst>
              <a:ext uri="{FF2B5EF4-FFF2-40B4-BE49-F238E27FC236}">
                <a16:creationId xmlns:a16="http://schemas.microsoft.com/office/drawing/2014/main" id="{1D9B37EE-910A-21D6-60A8-07B561F9052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9E09A69-8D9D-D8CB-CAB4-225DB463F81A}"/>
              </a:ext>
            </a:extLst>
          </p:cNvPr>
          <p:cNvSpPr>
            <a:spLocks noGrp="1"/>
          </p:cNvSpPr>
          <p:nvPr>
            <p:ph type="sldNum" sz="quarter" idx="12"/>
          </p:nvPr>
        </p:nvSpPr>
        <p:spPr/>
        <p:txBody>
          <a:bodyPr/>
          <a:lstStyle/>
          <a:p>
            <a:fld id="{29395745-F3F2-42F1-9BAE-E0ACBA87DCAB}" type="slidenum">
              <a:rPr lang="es-CO" smtClean="0"/>
              <a:t>‹Nº›</a:t>
            </a:fld>
            <a:endParaRPr lang="es-CO"/>
          </a:p>
        </p:txBody>
      </p:sp>
    </p:spTree>
    <p:extLst>
      <p:ext uri="{BB962C8B-B14F-4D97-AF65-F5344CB8AC3E}">
        <p14:creationId xmlns:p14="http://schemas.microsoft.com/office/powerpoint/2010/main" val="2551610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C558E87-FADB-455A-01ED-5322DA4DEACA}"/>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45EDC8A5-D837-E720-617D-75E29C72F2F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2EDA704-A058-87C6-136E-A10D74797846}"/>
              </a:ext>
            </a:extLst>
          </p:cNvPr>
          <p:cNvSpPr>
            <a:spLocks noGrp="1"/>
          </p:cNvSpPr>
          <p:nvPr>
            <p:ph type="dt" sz="half" idx="10"/>
          </p:nvPr>
        </p:nvSpPr>
        <p:spPr/>
        <p:txBody>
          <a:bodyPr/>
          <a:lstStyle/>
          <a:p>
            <a:fld id="{42CDEA09-EAA6-4186-9836-E621A89BFAA3}" type="datetimeFigureOut">
              <a:rPr lang="es-CO" smtClean="0"/>
              <a:t>16/02/2023</a:t>
            </a:fld>
            <a:endParaRPr lang="es-CO"/>
          </a:p>
        </p:txBody>
      </p:sp>
      <p:sp>
        <p:nvSpPr>
          <p:cNvPr id="5" name="Marcador de pie de página 4">
            <a:extLst>
              <a:ext uri="{FF2B5EF4-FFF2-40B4-BE49-F238E27FC236}">
                <a16:creationId xmlns:a16="http://schemas.microsoft.com/office/drawing/2014/main" id="{53292843-36F0-4E95-1001-352873A2A257}"/>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9289940-E8D0-052D-F663-15CD3E4235FB}"/>
              </a:ext>
            </a:extLst>
          </p:cNvPr>
          <p:cNvSpPr>
            <a:spLocks noGrp="1"/>
          </p:cNvSpPr>
          <p:nvPr>
            <p:ph type="sldNum" sz="quarter" idx="12"/>
          </p:nvPr>
        </p:nvSpPr>
        <p:spPr/>
        <p:txBody>
          <a:bodyPr/>
          <a:lstStyle/>
          <a:p>
            <a:fld id="{29395745-F3F2-42F1-9BAE-E0ACBA87DCAB}" type="slidenum">
              <a:rPr lang="es-CO" smtClean="0"/>
              <a:t>‹Nº›</a:t>
            </a:fld>
            <a:endParaRPr lang="es-CO"/>
          </a:p>
        </p:txBody>
      </p:sp>
    </p:spTree>
    <p:extLst>
      <p:ext uri="{BB962C8B-B14F-4D97-AF65-F5344CB8AC3E}">
        <p14:creationId xmlns:p14="http://schemas.microsoft.com/office/powerpoint/2010/main" val="2693043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028282-A5C8-5B5D-17CB-D2EB395B57E2}"/>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79D63A5-3528-C23D-2DDA-0DA36F1315C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27E483B-0DEC-08BE-A8CC-594298B06976}"/>
              </a:ext>
            </a:extLst>
          </p:cNvPr>
          <p:cNvSpPr>
            <a:spLocks noGrp="1"/>
          </p:cNvSpPr>
          <p:nvPr>
            <p:ph type="dt" sz="half" idx="10"/>
          </p:nvPr>
        </p:nvSpPr>
        <p:spPr/>
        <p:txBody>
          <a:bodyPr/>
          <a:lstStyle/>
          <a:p>
            <a:fld id="{42CDEA09-EAA6-4186-9836-E621A89BFAA3}" type="datetimeFigureOut">
              <a:rPr lang="es-CO" smtClean="0"/>
              <a:t>16/02/2023</a:t>
            </a:fld>
            <a:endParaRPr lang="es-CO"/>
          </a:p>
        </p:txBody>
      </p:sp>
      <p:sp>
        <p:nvSpPr>
          <p:cNvPr id="5" name="Marcador de pie de página 4">
            <a:extLst>
              <a:ext uri="{FF2B5EF4-FFF2-40B4-BE49-F238E27FC236}">
                <a16:creationId xmlns:a16="http://schemas.microsoft.com/office/drawing/2014/main" id="{BDD0C8FB-0D2E-EAE5-7832-EEC792BCEB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7077043-28EB-966A-F689-B1A6F69BF471}"/>
              </a:ext>
            </a:extLst>
          </p:cNvPr>
          <p:cNvSpPr>
            <a:spLocks noGrp="1"/>
          </p:cNvSpPr>
          <p:nvPr>
            <p:ph type="sldNum" sz="quarter" idx="12"/>
          </p:nvPr>
        </p:nvSpPr>
        <p:spPr/>
        <p:txBody>
          <a:bodyPr/>
          <a:lstStyle/>
          <a:p>
            <a:fld id="{29395745-F3F2-42F1-9BAE-E0ACBA87DCAB}" type="slidenum">
              <a:rPr lang="es-CO" smtClean="0"/>
              <a:t>‹Nº›</a:t>
            </a:fld>
            <a:endParaRPr lang="es-CO"/>
          </a:p>
        </p:txBody>
      </p:sp>
    </p:spTree>
    <p:extLst>
      <p:ext uri="{BB962C8B-B14F-4D97-AF65-F5344CB8AC3E}">
        <p14:creationId xmlns:p14="http://schemas.microsoft.com/office/powerpoint/2010/main" val="1699795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3B5E1F-3F0C-BDBE-1D11-24A416E41C8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02E4B1D-047F-3316-29A8-95C3630AE5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2F9C683-9C3D-0B44-3222-EDC5F8B00358}"/>
              </a:ext>
            </a:extLst>
          </p:cNvPr>
          <p:cNvSpPr>
            <a:spLocks noGrp="1"/>
          </p:cNvSpPr>
          <p:nvPr>
            <p:ph type="dt" sz="half" idx="10"/>
          </p:nvPr>
        </p:nvSpPr>
        <p:spPr/>
        <p:txBody>
          <a:bodyPr/>
          <a:lstStyle/>
          <a:p>
            <a:fld id="{42CDEA09-EAA6-4186-9836-E621A89BFAA3}" type="datetimeFigureOut">
              <a:rPr lang="es-CO" smtClean="0"/>
              <a:t>16/02/2023</a:t>
            </a:fld>
            <a:endParaRPr lang="es-CO"/>
          </a:p>
        </p:txBody>
      </p:sp>
      <p:sp>
        <p:nvSpPr>
          <p:cNvPr id="5" name="Marcador de pie de página 4">
            <a:extLst>
              <a:ext uri="{FF2B5EF4-FFF2-40B4-BE49-F238E27FC236}">
                <a16:creationId xmlns:a16="http://schemas.microsoft.com/office/drawing/2014/main" id="{7172CCFC-56D5-E83C-B841-C739BC6B513A}"/>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4E4FCE8-15D3-423C-6915-7AFD3234BFC0}"/>
              </a:ext>
            </a:extLst>
          </p:cNvPr>
          <p:cNvSpPr>
            <a:spLocks noGrp="1"/>
          </p:cNvSpPr>
          <p:nvPr>
            <p:ph type="sldNum" sz="quarter" idx="12"/>
          </p:nvPr>
        </p:nvSpPr>
        <p:spPr/>
        <p:txBody>
          <a:bodyPr/>
          <a:lstStyle/>
          <a:p>
            <a:fld id="{29395745-F3F2-42F1-9BAE-E0ACBA87DCAB}" type="slidenum">
              <a:rPr lang="es-CO" smtClean="0"/>
              <a:t>‹Nº›</a:t>
            </a:fld>
            <a:endParaRPr lang="es-CO"/>
          </a:p>
        </p:txBody>
      </p:sp>
    </p:spTree>
    <p:extLst>
      <p:ext uri="{BB962C8B-B14F-4D97-AF65-F5344CB8AC3E}">
        <p14:creationId xmlns:p14="http://schemas.microsoft.com/office/powerpoint/2010/main" val="2749228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3AEF24-1A87-39FB-F718-24A16DE2FE9B}"/>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CE9ABEC-6D47-17A8-111C-8BD4FB8D21D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7C9971DC-8E3D-CFAE-6B4D-FF2FED0A73E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79D4CEBD-9DE1-521F-587D-0EF935784BF0}"/>
              </a:ext>
            </a:extLst>
          </p:cNvPr>
          <p:cNvSpPr>
            <a:spLocks noGrp="1"/>
          </p:cNvSpPr>
          <p:nvPr>
            <p:ph type="dt" sz="half" idx="10"/>
          </p:nvPr>
        </p:nvSpPr>
        <p:spPr/>
        <p:txBody>
          <a:bodyPr/>
          <a:lstStyle/>
          <a:p>
            <a:fld id="{42CDEA09-EAA6-4186-9836-E621A89BFAA3}" type="datetimeFigureOut">
              <a:rPr lang="es-CO" smtClean="0"/>
              <a:t>16/02/2023</a:t>
            </a:fld>
            <a:endParaRPr lang="es-CO"/>
          </a:p>
        </p:txBody>
      </p:sp>
      <p:sp>
        <p:nvSpPr>
          <p:cNvPr id="6" name="Marcador de pie de página 5">
            <a:extLst>
              <a:ext uri="{FF2B5EF4-FFF2-40B4-BE49-F238E27FC236}">
                <a16:creationId xmlns:a16="http://schemas.microsoft.com/office/drawing/2014/main" id="{37DF0EA8-81FB-49A5-7181-07258361E6CB}"/>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C557FFD4-5B26-7376-FDFA-2782DFCEF5E9}"/>
              </a:ext>
            </a:extLst>
          </p:cNvPr>
          <p:cNvSpPr>
            <a:spLocks noGrp="1"/>
          </p:cNvSpPr>
          <p:nvPr>
            <p:ph type="sldNum" sz="quarter" idx="12"/>
          </p:nvPr>
        </p:nvSpPr>
        <p:spPr/>
        <p:txBody>
          <a:bodyPr/>
          <a:lstStyle/>
          <a:p>
            <a:fld id="{29395745-F3F2-42F1-9BAE-E0ACBA87DCAB}" type="slidenum">
              <a:rPr lang="es-CO" smtClean="0"/>
              <a:t>‹Nº›</a:t>
            </a:fld>
            <a:endParaRPr lang="es-CO"/>
          </a:p>
        </p:txBody>
      </p:sp>
    </p:spTree>
    <p:extLst>
      <p:ext uri="{BB962C8B-B14F-4D97-AF65-F5344CB8AC3E}">
        <p14:creationId xmlns:p14="http://schemas.microsoft.com/office/powerpoint/2010/main" val="1077163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844CCC-1C12-F8C7-E20A-4307D1BAEA8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80815B9-1176-1B96-DD85-2F857D7306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743DF2A-D37C-CA16-3531-25CE5C42487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8EE4F464-5299-3DD3-08BE-D0B2EFA45A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97C6788-7709-D4B0-79BD-38F719407AF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B128DB51-0BE0-00DC-D454-E445CD647D13}"/>
              </a:ext>
            </a:extLst>
          </p:cNvPr>
          <p:cNvSpPr>
            <a:spLocks noGrp="1"/>
          </p:cNvSpPr>
          <p:nvPr>
            <p:ph type="dt" sz="half" idx="10"/>
          </p:nvPr>
        </p:nvSpPr>
        <p:spPr/>
        <p:txBody>
          <a:bodyPr/>
          <a:lstStyle/>
          <a:p>
            <a:fld id="{42CDEA09-EAA6-4186-9836-E621A89BFAA3}" type="datetimeFigureOut">
              <a:rPr lang="es-CO" smtClean="0"/>
              <a:t>16/02/2023</a:t>
            </a:fld>
            <a:endParaRPr lang="es-CO"/>
          </a:p>
        </p:txBody>
      </p:sp>
      <p:sp>
        <p:nvSpPr>
          <p:cNvPr id="8" name="Marcador de pie de página 7">
            <a:extLst>
              <a:ext uri="{FF2B5EF4-FFF2-40B4-BE49-F238E27FC236}">
                <a16:creationId xmlns:a16="http://schemas.microsoft.com/office/drawing/2014/main" id="{B06A25C2-ACC8-48EC-A136-897664EDEDF9}"/>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DF4ED838-74C3-E912-F9EC-193979C40B22}"/>
              </a:ext>
            </a:extLst>
          </p:cNvPr>
          <p:cNvSpPr>
            <a:spLocks noGrp="1"/>
          </p:cNvSpPr>
          <p:nvPr>
            <p:ph type="sldNum" sz="quarter" idx="12"/>
          </p:nvPr>
        </p:nvSpPr>
        <p:spPr/>
        <p:txBody>
          <a:bodyPr/>
          <a:lstStyle/>
          <a:p>
            <a:fld id="{29395745-F3F2-42F1-9BAE-E0ACBA87DCAB}" type="slidenum">
              <a:rPr lang="es-CO" smtClean="0"/>
              <a:t>‹Nº›</a:t>
            </a:fld>
            <a:endParaRPr lang="es-CO"/>
          </a:p>
        </p:txBody>
      </p:sp>
    </p:spTree>
    <p:extLst>
      <p:ext uri="{BB962C8B-B14F-4D97-AF65-F5344CB8AC3E}">
        <p14:creationId xmlns:p14="http://schemas.microsoft.com/office/powerpoint/2010/main" val="4138060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097F2C-6707-67BB-6720-ED27D9A169DD}"/>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161D447E-3924-104A-62EC-1D08BF86573E}"/>
              </a:ext>
            </a:extLst>
          </p:cNvPr>
          <p:cNvSpPr>
            <a:spLocks noGrp="1"/>
          </p:cNvSpPr>
          <p:nvPr>
            <p:ph type="dt" sz="half" idx="10"/>
          </p:nvPr>
        </p:nvSpPr>
        <p:spPr/>
        <p:txBody>
          <a:bodyPr/>
          <a:lstStyle/>
          <a:p>
            <a:fld id="{42CDEA09-EAA6-4186-9836-E621A89BFAA3}" type="datetimeFigureOut">
              <a:rPr lang="es-CO" smtClean="0"/>
              <a:t>16/02/2023</a:t>
            </a:fld>
            <a:endParaRPr lang="es-CO"/>
          </a:p>
        </p:txBody>
      </p:sp>
      <p:sp>
        <p:nvSpPr>
          <p:cNvPr id="4" name="Marcador de pie de página 3">
            <a:extLst>
              <a:ext uri="{FF2B5EF4-FFF2-40B4-BE49-F238E27FC236}">
                <a16:creationId xmlns:a16="http://schemas.microsoft.com/office/drawing/2014/main" id="{9C2DA921-46C3-45BE-B949-3C58C12D4FA6}"/>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11AE8352-91E1-6252-1CCC-D39637A1455C}"/>
              </a:ext>
            </a:extLst>
          </p:cNvPr>
          <p:cNvSpPr>
            <a:spLocks noGrp="1"/>
          </p:cNvSpPr>
          <p:nvPr>
            <p:ph type="sldNum" sz="quarter" idx="12"/>
          </p:nvPr>
        </p:nvSpPr>
        <p:spPr/>
        <p:txBody>
          <a:bodyPr/>
          <a:lstStyle/>
          <a:p>
            <a:fld id="{29395745-F3F2-42F1-9BAE-E0ACBA87DCAB}" type="slidenum">
              <a:rPr lang="es-CO" smtClean="0"/>
              <a:t>‹Nº›</a:t>
            </a:fld>
            <a:endParaRPr lang="es-CO"/>
          </a:p>
        </p:txBody>
      </p:sp>
    </p:spTree>
    <p:extLst>
      <p:ext uri="{BB962C8B-B14F-4D97-AF65-F5344CB8AC3E}">
        <p14:creationId xmlns:p14="http://schemas.microsoft.com/office/powerpoint/2010/main" val="130961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1B97158-BAC6-E548-2862-BB6E0F6C0217}"/>
              </a:ext>
            </a:extLst>
          </p:cNvPr>
          <p:cNvSpPr>
            <a:spLocks noGrp="1"/>
          </p:cNvSpPr>
          <p:nvPr>
            <p:ph type="dt" sz="half" idx="10"/>
          </p:nvPr>
        </p:nvSpPr>
        <p:spPr/>
        <p:txBody>
          <a:bodyPr/>
          <a:lstStyle/>
          <a:p>
            <a:fld id="{42CDEA09-EAA6-4186-9836-E621A89BFAA3}" type="datetimeFigureOut">
              <a:rPr lang="es-CO" smtClean="0"/>
              <a:t>16/02/2023</a:t>
            </a:fld>
            <a:endParaRPr lang="es-CO"/>
          </a:p>
        </p:txBody>
      </p:sp>
      <p:sp>
        <p:nvSpPr>
          <p:cNvPr id="3" name="Marcador de pie de página 2">
            <a:extLst>
              <a:ext uri="{FF2B5EF4-FFF2-40B4-BE49-F238E27FC236}">
                <a16:creationId xmlns:a16="http://schemas.microsoft.com/office/drawing/2014/main" id="{52D107A3-C4CC-7EC5-1192-D7724B74190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E5F64CC-F534-1975-C8CB-B346AFE07EB6}"/>
              </a:ext>
            </a:extLst>
          </p:cNvPr>
          <p:cNvSpPr>
            <a:spLocks noGrp="1"/>
          </p:cNvSpPr>
          <p:nvPr>
            <p:ph type="sldNum" sz="quarter" idx="12"/>
          </p:nvPr>
        </p:nvSpPr>
        <p:spPr/>
        <p:txBody>
          <a:bodyPr/>
          <a:lstStyle/>
          <a:p>
            <a:fld id="{29395745-F3F2-42F1-9BAE-E0ACBA87DCAB}" type="slidenum">
              <a:rPr lang="es-CO" smtClean="0"/>
              <a:t>‹Nº›</a:t>
            </a:fld>
            <a:endParaRPr lang="es-CO"/>
          </a:p>
        </p:txBody>
      </p:sp>
    </p:spTree>
    <p:extLst>
      <p:ext uri="{BB962C8B-B14F-4D97-AF65-F5344CB8AC3E}">
        <p14:creationId xmlns:p14="http://schemas.microsoft.com/office/powerpoint/2010/main" val="1674931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2F2DBE-B4A2-53E6-B1BA-EC820664F10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F677120-1CEC-78C8-2A06-4DD15DA0E3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C758FF20-6B8B-CC44-5DDA-CABFA1F887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A476463-F9E5-55E8-9693-D55B7065BBF9}"/>
              </a:ext>
            </a:extLst>
          </p:cNvPr>
          <p:cNvSpPr>
            <a:spLocks noGrp="1"/>
          </p:cNvSpPr>
          <p:nvPr>
            <p:ph type="dt" sz="half" idx="10"/>
          </p:nvPr>
        </p:nvSpPr>
        <p:spPr/>
        <p:txBody>
          <a:bodyPr/>
          <a:lstStyle/>
          <a:p>
            <a:fld id="{42CDEA09-EAA6-4186-9836-E621A89BFAA3}" type="datetimeFigureOut">
              <a:rPr lang="es-CO" smtClean="0"/>
              <a:t>16/02/2023</a:t>
            </a:fld>
            <a:endParaRPr lang="es-CO"/>
          </a:p>
        </p:txBody>
      </p:sp>
      <p:sp>
        <p:nvSpPr>
          <p:cNvPr id="6" name="Marcador de pie de página 5">
            <a:extLst>
              <a:ext uri="{FF2B5EF4-FFF2-40B4-BE49-F238E27FC236}">
                <a16:creationId xmlns:a16="http://schemas.microsoft.com/office/drawing/2014/main" id="{3012A44D-8AB4-9D4A-7708-81176A8DED47}"/>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E8CBA9BD-C150-8B4A-BEFA-1BC1303C8B84}"/>
              </a:ext>
            </a:extLst>
          </p:cNvPr>
          <p:cNvSpPr>
            <a:spLocks noGrp="1"/>
          </p:cNvSpPr>
          <p:nvPr>
            <p:ph type="sldNum" sz="quarter" idx="12"/>
          </p:nvPr>
        </p:nvSpPr>
        <p:spPr/>
        <p:txBody>
          <a:bodyPr/>
          <a:lstStyle/>
          <a:p>
            <a:fld id="{29395745-F3F2-42F1-9BAE-E0ACBA87DCAB}" type="slidenum">
              <a:rPr lang="es-CO" smtClean="0"/>
              <a:t>‹Nº›</a:t>
            </a:fld>
            <a:endParaRPr lang="es-CO"/>
          </a:p>
        </p:txBody>
      </p:sp>
    </p:spTree>
    <p:extLst>
      <p:ext uri="{BB962C8B-B14F-4D97-AF65-F5344CB8AC3E}">
        <p14:creationId xmlns:p14="http://schemas.microsoft.com/office/powerpoint/2010/main" val="562435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1BDF84-7B62-849D-E3E3-20035978F5A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9D06DDCC-321D-2A25-9857-DD992F164E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F742266F-348A-410D-5D2F-4B88C91D93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AD9E780-D30F-C1C4-4D68-B2DF27403AFD}"/>
              </a:ext>
            </a:extLst>
          </p:cNvPr>
          <p:cNvSpPr>
            <a:spLocks noGrp="1"/>
          </p:cNvSpPr>
          <p:nvPr>
            <p:ph type="dt" sz="half" idx="10"/>
          </p:nvPr>
        </p:nvSpPr>
        <p:spPr/>
        <p:txBody>
          <a:bodyPr/>
          <a:lstStyle/>
          <a:p>
            <a:fld id="{42CDEA09-EAA6-4186-9836-E621A89BFAA3}" type="datetimeFigureOut">
              <a:rPr lang="es-CO" smtClean="0"/>
              <a:t>16/02/2023</a:t>
            </a:fld>
            <a:endParaRPr lang="es-CO"/>
          </a:p>
        </p:txBody>
      </p:sp>
      <p:sp>
        <p:nvSpPr>
          <p:cNvPr id="6" name="Marcador de pie de página 5">
            <a:extLst>
              <a:ext uri="{FF2B5EF4-FFF2-40B4-BE49-F238E27FC236}">
                <a16:creationId xmlns:a16="http://schemas.microsoft.com/office/drawing/2014/main" id="{0947A404-0688-41A1-834C-848818BC9A9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8A25A561-F979-2878-A4C7-6EE35E4518F7}"/>
              </a:ext>
            </a:extLst>
          </p:cNvPr>
          <p:cNvSpPr>
            <a:spLocks noGrp="1"/>
          </p:cNvSpPr>
          <p:nvPr>
            <p:ph type="sldNum" sz="quarter" idx="12"/>
          </p:nvPr>
        </p:nvSpPr>
        <p:spPr/>
        <p:txBody>
          <a:bodyPr/>
          <a:lstStyle/>
          <a:p>
            <a:fld id="{29395745-F3F2-42F1-9BAE-E0ACBA87DCAB}" type="slidenum">
              <a:rPr lang="es-CO" smtClean="0"/>
              <a:t>‹Nº›</a:t>
            </a:fld>
            <a:endParaRPr lang="es-CO"/>
          </a:p>
        </p:txBody>
      </p:sp>
    </p:spTree>
    <p:extLst>
      <p:ext uri="{BB962C8B-B14F-4D97-AF65-F5344CB8AC3E}">
        <p14:creationId xmlns:p14="http://schemas.microsoft.com/office/powerpoint/2010/main" val="1875461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E222EF2-24A3-6356-DF51-493C567808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CBC107E-C471-CED4-FE06-672DE94C26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67377FE-AA7C-ABE1-39C3-44CD2F0BDF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CDEA09-EAA6-4186-9836-E621A89BFAA3}" type="datetimeFigureOut">
              <a:rPr lang="es-CO" smtClean="0"/>
              <a:t>16/02/2023</a:t>
            </a:fld>
            <a:endParaRPr lang="es-CO"/>
          </a:p>
        </p:txBody>
      </p:sp>
      <p:sp>
        <p:nvSpPr>
          <p:cNvPr id="5" name="Marcador de pie de página 4">
            <a:extLst>
              <a:ext uri="{FF2B5EF4-FFF2-40B4-BE49-F238E27FC236}">
                <a16:creationId xmlns:a16="http://schemas.microsoft.com/office/drawing/2014/main" id="{F681F8AD-5E84-163D-966F-E66ACA5132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66764A51-4B1A-18A7-C500-DD1B083D79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395745-F3F2-42F1-9BAE-E0ACBA87DCAB}" type="slidenum">
              <a:rPr lang="es-CO" smtClean="0"/>
              <a:t>‹Nº›</a:t>
            </a:fld>
            <a:endParaRPr lang="es-CO"/>
          </a:p>
        </p:txBody>
      </p:sp>
    </p:spTree>
    <p:extLst>
      <p:ext uri="{BB962C8B-B14F-4D97-AF65-F5344CB8AC3E}">
        <p14:creationId xmlns:p14="http://schemas.microsoft.com/office/powerpoint/2010/main" val="725631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libro-net.bibliotecavirtual.unad.edu.co/es/ereader/unad/39415?page=27" TargetMode="External"/><Relationship Id="rId2" Type="http://schemas.openxmlformats.org/officeDocument/2006/relationships/hyperlink" Target="https://elibro-net.bibliotecavirtual.unad.edu.co/es/ereader/unad/41174?page=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97" name="CuadroTexto 96">
            <a:extLst>
              <a:ext uri="{FF2B5EF4-FFF2-40B4-BE49-F238E27FC236}">
                <a16:creationId xmlns:a16="http://schemas.microsoft.com/office/drawing/2014/main" id="{5786D1E9-EE34-5F32-4AC4-08E3B9413D72}"/>
              </a:ext>
            </a:extLst>
          </p:cNvPr>
          <p:cNvSpPr txBox="1"/>
          <p:nvPr/>
        </p:nvSpPr>
        <p:spPr>
          <a:xfrm>
            <a:off x="1620714" y="4135429"/>
            <a:ext cx="8950570" cy="2260042"/>
          </a:xfrm>
          <a:prstGeom prst="rect">
            <a:avLst/>
          </a:prstGeom>
          <a:noFill/>
        </p:spPr>
        <p:txBody>
          <a:bodyPr wrap="square">
            <a:spAutoFit/>
          </a:bodyPr>
          <a:lstStyle/>
          <a:p>
            <a:pPr algn="ctr">
              <a:lnSpc>
                <a:spcPct val="150000"/>
              </a:lnSpc>
              <a:spcAft>
                <a:spcPts val="800"/>
              </a:spcAft>
            </a:pPr>
            <a:r>
              <a:rPr lang="es-CO"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Universidad Nacional Abierta y a Distancia - UNAD</a:t>
            </a:r>
            <a:endParaRPr lang="es-CO"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r>
              <a:rPr lang="es-CO"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Escuela de Ciencias Administrativas, Contables, Económicas y de Negocios -ECACEN</a:t>
            </a:r>
            <a:endParaRPr lang="es-CO"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200000"/>
              </a:lnSpc>
              <a:spcAft>
                <a:spcPts val="800"/>
              </a:spcAft>
            </a:pPr>
            <a:r>
              <a:rPr lang="es-CO"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Programa de Economía</a:t>
            </a:r>
            <a:endParaRPr lang="es-CO"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200000"/>
              </a:lnSpc>
              <a:spcAft>
                <a:spcPts val="800"/>
              </a:spcAft>
            </a:pPr>
            <a:r>
              <a:rPr lang="es-CO"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Bogotá, 2022</a:t>
            </a:r>
            <a:endParaRPr lang="es-CO" sz="16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8" name="CuadroTexto 97">
            <a:extLst>
              <a:ext uri="{FF2B5EF4-FFF2-40B4-BE49-F238E27FC236}">
                <a16:creationId xmlns:a16="http://schemas.microsoft.com/office/drawing/2014/main" id="{3BD05702-5CCF-C8E0-9230-E386D3945A08}"/>
              </a:ext>
            </a:extLst>
          </p:cNvPr>
          <p:cNvSpPr txBox="1"/>
          <p:nvPr/>
        </p:nvSpPr>
        <p:spPr>
          <a:xfrm>
            <a:off x="4620082" y="1592550"/>
            <a:ext cx="2951834" cy="646331"/>
          </a:xfrm>
          <a:prstGeom prst="rect">
            <a:avLst/>
          </a:prstGeom>
          <a:noFill/>
        </p:spPr>
        <p:txBody>
          <a:bodyPr wrap="none" rtlCol="0">
            <a:spAutoFit/>
          </a:bodyPr>
          <a:lstStyle/>
          <a:p>
            <a:pPr algn="ctr"/>
            <a:r>
              <a:rPr lang="es-MX" dirty="0">
                <a:solidFill>
                  <a:schemeClr val="bg1"/>
                </a:solidFill>
              </a:rPr>
              <a:t>Juan Sebastian Catillo Amaya </a:t>
            </a:r>
          </a:p>
          <a:p>
            <a:pPr algn="ctr"/>
            <a:r>
              <a:rPr lang="es-MX" dirty="0">
                <a:solidFill>
                  <a:schemeClr val="bg1"/>
                </a:solidFill>
              </a:rPr>
              <a:t>CC 1116553232</a:t>
            </a:r>
            <a:endParaRPr lang="es-CO" dirty="0">
              <a:solidFill>
                <a:schemeClr val="bg1"/>
              </a:solidFill>
            </a:endParaRPr>
          </a:p>
        </p:txBody>
      </p:sp>
      <p:sp>
        <p:nvSpPr>
          <p:cNvPr id="99" name="CuadroTexto 98">
            <a:extLst>
              <a:ext uri="{FF2B5EF4-FFF2-40B4-BE49-F238E27FC236}">
                <a16:creationId xmlns:a16="http://schemas.microsoft.com/office/drawing/2014/main" id="{7151A8E9-D406-FC49-87A0-7C7AD834F882}"/>
              </a:ext>
            </a:extLst>
          </p:cNvPr>
          <p:cNvSpPr txBox="1"/>
          <p:nvPr/>
        </p:nvSpPr>
        <p:spPr>
          <a:xfrm>
            <a:off x="5594740" y="456249"/>
            <a:ext cx="1002519" cy="461665"/>
          </a:xfrm>
          <a:prstGeom prst="rect">
            <a:avLst/>
          </a:prstGeom>
          <a:noFill/>
        </p:spPr>
        <p:txBody>
          <a:bodyPr wrap="none" rtlCol="0">
            <a:spAutoFit/>
          </a:bodyPr>
          <a:lstStyle/>
          <a:p>
            <a:r>
              <a:rPr lang="es-MX" sz="2400" dirty="0">
                <a:solidFill>
                  <a:schemeClr val="bg1"/>
                </a:solidFill>
              </a:rPr>
              <a:t>FASE 5</a:t>
            </a:r>
            <a:endParaRPr lang="es-CO" sz="2400" dirty="0">
              <a:solidFill>
                <a:schemeClr val="bg1"/>
              </a:solidFill>
            </a:endParaRPr>
          </a:p>
        </p:txBody>
      </p:sp>
      <p:sp>
        <p:nvSpPr>
          <p:cNvPr id="102" name="CuadroTexto 101">
            <a:extLst>
              <a:ext uri="{FF2B5EF4-FFF2-40B4-BE49-F238E27FC236}">
                <a16:creationId xmlns:a16="http://schemas.microsoft.com/office/drawing/2014/main" id="{987B6D83-D5FB-8BAB-57FB-EBBCB5DD759F}"/>
              </a:ext>
            </a:extLst>
          </p:cNvPr>
          <p:cNvSpPr txBox="1"/>
          <p:nvPr/>
        </p:nvSpPr>
        <p:spPr>
          <a:xfrm>
            <a:off x="4973523" y="2782669"/>
            <a:ext cx="2244952" cy="646331"/>
          </a:xfrm>
          <a:prstGeom prst="rect">
            <a:avLst/>
          </a:prstGeom>
          <a:noFill/>
        </p:spPr>
        <p:txBody>
          <a:bodyPr wrap="square" rtlCol="0">
            <a:spAutoFit/>
          </a:bodyPr>
          <a:lstStyle/>
          <a:p>
            <a:pPr algn="ctr"/>
            <a:r>
              <a:rPr lang="es-MX" dirty="0">
                <a:solidFill>
                  <a:schemeClr val="bg1"/>
                </a:solidFill>
              </a:rPr>
              <a:t>Tutora</a:t>
            </a:r>
          </a:p>
          <a:p>
            <a:pPr algn="ctr"/>
            <a:r>
              <a:rPr lang="es-MX" dirty="0">
                <a:solidFill>
                  <a:schemeClr val="bg1"/>
                </a:solidFill>
              </a:rPr>
              <a:t>Gloria Amparo Vivas</a:t>
            </a:r>
            <a:endParaRPr lang="es-CO" dirty="0">
              <a:solidFill>
                <a:schemeClr val="bg1"/>
              </a:solidFill>
            </a:endParaRPr>
          </a:p>
        </p:txBody>
      </p:sp>
    </p:spTree>
    <p:extLst>
      <p:ext uri="{BB962C8B-B14F-4D97-AF65-F5344CB8AC3E}">
        <p14:creationId xmlns:p14="http://schemas.microsoft.com/office/powerpoint/2010/main" val="2420418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4" name="Rectángulo: esquinas redondeadas 3">
            <a:extLst>
              <a:ext uri="{FF2B5EF4-FFF2-40B4-BE49-F238E27FC236}">
                <a16:creationId xmlns:a16="http://schemas.microsoft.com/office/drawing/2014/main" id="{875E6689-F050-5E1C-7FAC-854D70F1A9AC}"/>
              </a:ext>
            </a:extLst>
          </p:cNvPr>
          <p:cNvSpPr/>
          <p:nvPr/>
        </p:nvSpPr>
        <p:spPr>
          <a:xfrm>
            <a:off x="5254487" y="369146"/>
            <a:ext cx="1683026" cy="9607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Recursos de una organización </a:t>
            </a:r>
            <a:endParaRPr lang="es-CO" dirty="0"/>
          </a:p>
        </p:txBody>
      </p:sp>
      <p:sp>
        <p:nvSpPr>
          <p:cNvPr id="5" name="Rectángulo: esquinas redondeadas 4">
            <a:extLst>
              <a:ext uri="{FF2B5EF4-FFF2-40B4-BE49-F238E27FC236}">
                <a16:creationId xmlns:a16="http://schemas.microsoft.com/office/drawing/2014/main" id="{E61E5A39-8639-2C32-3320-8968085CEBFA}"/>
              </a:ext>
            </a:extLst>
          </p:cNvPr>
          <p:cNvSpPr/>
          <p:nvPr/>
        </p:nvSpPr>
        <p:spPr>
          <a:xfrm>
            <a:off x="875691" y="1853250"/>
            <a:ext cx="1152940" cy="728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Humano</a:t>
            </a:r>
            <a:endParaRPr lang="es-CO" dirty="0"/>
          </a:p>
        </p:txBody>
      </p:sp>
      <p:sp>
        <p:nvSpPr>
          <p:cNvPr id="7" name="Rectángulo: esquinas redondeadas 6">
            <a:extLst>
              <a:ext uri="{FF2B5EF4-FFF2-40B4-BE49-F238E27FC236}">
                <a16:creationId xmlns:a16="http://schemas.microsoft.com/office/drawing/2014/main" id="{BC6B386F-A295-308A-7648-8922537BC0C6}"/>
              </a:ext>
            </a:extLst>
          </p:cNvPr>
          <p:cNvSpPr/>
          <p:nvPr/>
        </p:nvSpPr>
        <p:spPr>
          <a:xfrm>
            <a:off x="3828233" y="2107349"/>
            <a:ext cx="1252330" cy="728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Financiero</a:t>
            </a:r>
            <a:endParaRPr lang="es-CO" dirty="0"/>
          </a:p>
        </p:txBody>
      </p:sp>
      <p:sp>
        <p:nvSpPr>
          <p:cNvPr id="8" name="Rectángulo: esquinas redondeadas 7">
            <a:extLst>
              <a:ext uri="{FF2B5EF4-FFF2-40B4-BE49-F238E27FC236}">
                <a16:creationId xmlns:a16="http://schemas.microsoft.com/office/drawing/2014/main" id="{D9BEBE5F-D8F8-DBE1-F33E-9F79756DC8F2}"/>
              </a:ext>
            </a:extLst>
          </p:cNvPr>
          <p:cNvSpPr/>
          <p:nvPr/>
        </p:nvSpPr>
        <p:spPr>
          <a:xfrm>
            <a:off x="7196215" y="2107349"/>
            <a:ext cx="1252330" cy="728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Materiales</a:t>
            </a:r>
            <a:endParaRPr lang="es-CO" dirty="0"/>
          </a:p>
        </p:txBody>
      </p:sp>
      <p:sp>
        <p:nvSpPr>
          <p:cNvPr id="10" name="Rectángulo: esquinas redondeadas 9">
            <a:extLst>
              <a:ext uri="{FF2B5EF4-FFF2-40B4-BE49-F238E27FC236}">
                <a16:creationId xmlns:a16="http://schemas.microsoft.com/office/drawing/2014/main" id="{DE19DFAF-55B6-9144-7C24-17233D299949}"/>
              </a:ext>
            </a:extLst>
          </p:cNvPr>
          <p:cNvSpPr/>
          <p:nvPr/>
        </p:nvSpPr>
        <p:spPr>
          <a:xfrm>
            <a:off x="9891702" y="1874936"/>
            <a:ext cx="1424607" cy="7288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Intangibles</a:t>
            </a:r>
            <a:endParaRPr lang="es-CO" dirty="0"/>
          </a:p>
        </p:txBody>
      </p:sp>
      <p:cxnSp>
        <p:nvCxnSpPr>
          <p:cNvPr id="12" name="Conector: angular 11">
            <a:extLst>
              <a:ext uri="{FF2B5EF4-FFF2-40B4-BE49-F238E27FC236}">
                <a16:creationId xmlns:a16="http://schemas.microsoft.com/office/drawing/2014/main" id="{3C6726D9-F610-08FF-345E-3917BA7DED21}"/>
              </a:ext>
            </a:extLst>
          </p:cNvPr>
          <p:cNvCxnSpPr>
            <a:cxnSpLocks/>
            <a:stCxn id="4" idx="2"/>
            <a:endCxn id="10" idx="0"/>
          </p:cNvCxnSpPr>
          <p:nvPr/>
        </p:nvCxnSpPr>
        <p:spPr>
          <a:xfrm rot="16200000" flipH="1">
            <a:off x="8077500" y="-651571"/>
            <a:ext cx="545007" cy="450800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angular 13">
            <a:extLst>
              <a:ext uri="{FF2B5EF4-FFF2-40B4-BE49-F238E27FC236}">
                <a16:creationId xmlns:a16="http://schemas.microsoft.com/office/drawing/2014/main" id="{B65202DD-85FC-B198-4EA7-D7D8EAB84AFF}"/>
              </a:ext>
            </a:extLst>
          </p:cNvPr>
          <p:cNvCxnSpPr>
            <a:stCxn id="4" idx="2"/>
            <a:endCxn id="8" idx="0"/>
          </p:cNvCxnSpPr>
          <p:nvPr/>
        </p:nvCxnSpPr>
        <p:spPr>
          <a:xfrm rot="16200000" flipH="1">
            <a:off x="6570480" y="855449"/>
            <a:ext cx="777420" cy="172638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angular 15">
            <a:extLst>
              <a:ext uri="{FF2B5EF4-FFF2-40B4-BE49-F238E27FC236}">
                <a16:creationId xmlns:a16="http://schemas.microsoft.com/office/drawing/2014/main" id="{7C8D9577-3166-923E-7F73-C1DC8A15BDD7}"/>
              </a:ext>
            </a:extLst>
          </p:cNvPr>
          <p:cNvCxnSpPr>
            <a:stCxn id="4" idx="2"/>
            <a:endCxn id="7" idx="0"/>
          </p:cNvCxnSpPr>
          <p:nvPr/>
        </p:nvCxnSpPr>
        <p:spPr>
          <a:xfrm rot="5400000">
            <a:off x="4886489" y="897838"/>
            <a:ext cx="777420" cy="16416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angular 17">
            <a:extLst>
              <a:ext uri="{FF2B5EF4-FFF2-40B4-BE49-F238E27FC236}">
                <a16:creationId xmlns:a16="http://schemas.microsoft.com/office/drawing/2014/main" id="{E02DF806-DE48-B11C-119B-270B62FFC13F}"/>
              </a:ext>
            </a:extLst>
          </p:cNvPr>
          <p:cNvCxnSpPr>
            <a:cxnSpLocks/>
            <a:stCxn id="4" idx="2"/>
            <a:endCxn id="5" idx="0"/>
          </p:cNvCxnSpPr>
          <p:nvPr/>
        </p:nvCxnSpPr>
        <p:spPr>
          <a:xfrm rot="5400000">
            <a:off x="3512421" y="-730330"/>
            <a:ext cx="523321" cy="464383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ángulo: esquinas redondeadas 31">
            <a:extLst>
              <a:ext uri="{FF2B5EF4-FFF2-40B4-BE49-F238E27FC236}">
                <a16:creationId xmlns:a16="http://schemas.microsoft.com/office/drawing/2014/main" id="{EF235918-442E-63C3-47A8-48A8897CFA79}"/>
              </a:ext>
            </a:extLst>
          </p:cNvPr>
          <p:cNvSpPr/>
          <p:nvPr/>
        </p:nvSpPr>
        <p:spPr>
          <a:xfrm>
            <a:off x="9673040" y="4138204"/>
            <a:ext cx="1861929"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s-MX" dirty="0"/>
              <a:t>Reputación</a:t>
            </a:r>
          </a:p>
          <a:p>
            <a:pPr marL="285750" indent="-285750">
              <a:buFont typeface="Arial" panose="020B0604020202020204" pitchFamily="34" charset="0"/>
              <a:buChar char="•"/>
            </a:pPr>
            <a:r>
              <a:rPr lang="es-MX" dirty="0"/>
              <a:t>Experiencia </a:t>
            </a:r>
          </a:p>
          <a:p>
            <a:pPr marL="285750" indent="-285750">
              <a:buFont typeface="Arial" panose="020B0604020202020204" pitchFamily="34" charset="0"/>
              <a:buChar char="•"/>
            </a:pPr>
            <a:r>
              <a:rPr lang="es-MX" dirty="0"/>
              <a:t>Patentes  </a:t>
            </a:r>
            <a:endParaRPr lang="es-CO" dirty="0"/>
          </a:p>
        </p:txBody>
      </p:sp>
      <p:sp>
        <p:nvSpPr>
          <p:cNvPr id="33" name="Rectángulo: esquinas redondeadas 32">
            <a:extLst>
              <a:ext uri="{FF2B5EF4-FFF2-40B4-BE49-F238E27FC236}">
                <a16:creationId xmlns:a16="http://schemas.microsoft.com/office/drawing/2014/main" id="{C3DE36B3-B5E9-CB49-62C5-ED13EE807EB5}"/>
              </a:ext>
            </a:extLst>
          </p:cNvPr>
          <p:cNvSpPr/>
          <p:nvPr/>
        </p:nvSpPr>
        <p:spPr>
          <a:xfrm>
            <a:off x="6811043" y="4414867"/>
            <a:ext cx="2022674" cy="11132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s-MX" dirty="0"/>
              <a:t>Edificios </a:t>
            </a:r>
          </a:p>
          <a:p>
            <a:pPr marL="285750" indent="-285750">
              <a:buFont typeface="Arial" panose="020B0604020202020204" pitchFamily="34" charset="0"/>
              <a:buChar char="•"/>
            </a:pPr>
            <a:r>
              <a:rPr lang="es-MX" dirty="0"/>
              <a:t>Maquinaría</a:t>
            </a:r>
          </a:p>
          <a:p>
            <a:pPr marL="285750" indent="-285750">
              <a:buFont typeface="Arial" panose="020B0604020202020204" pitchFamily="34" charset="0"/>
              <a:buChar char="•"/>
            </a:pPr>
            <a:r>
              <a:rPr lang="es-MX" dirty="0"/>
              <a:t>Materia prima </a:t>
            </a:r>
          </a:p>
          <a:p>
            <a:pPr marL="285750" indent="-285750">
              <a:buFont typeface="Arial" panose="020B0604020202020204" pitchFamily="34" charset="0"/>
              <a:buChar char="•"/>
            </a:pPr>
            <a:r>
              <a:rPr lang="es-MX" dirty="0"/>
              <a:t>Vehículos </a:t>
            </a:r>
            <a:endParaRPr lang="es-CO" dirty="0"/>
          </a:p>
        </p:txBody>
      </p:sp>
      <p:sp>
        <p:nvSpPr>
          <p:cNvPr id="34" name="Rectángulo: esquinas redondeadas 33">
            <a:extLst>
              <a:ext uri="{FF2B5EF4-FFF2-40B4-BE49-F238E27FC236}">
                <a16:creationId xmlns:a16="http://schemas.microsoft.com/office/drawing/2014/main" id="{E2C25C5A-C92B-37AE-6DAC-E741CD26104A}"/>
              </a:ext>
            </a:extLst>
          </p:cNvPr>
          <p:cNvSpPr/>
          <p:nvPr/>
        </p:nvSpPr>
        <p:spPr>
          <a:xfrm>
            <a:off x="2819827" y="4356027"/>
            <a:ext cx="1634570" cy="10071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s-MX" dirty="0"/>
              <a:t>Efectivo</a:t>
            </a:r>
          </a:p>
          <a:p>
            <a:pPr marL="285750" indent="-285750">
              <a:buFont typeface="Arial" panose="020B0604020202020204" pitchFamily="34" charset="0"/>
              <a:buChar char="•"/>
            </a:pPr>
            <a:r>
              <a:rPr lang="es-MX" dirty="0"/>
              <a:t>Capital</a:t>
            </a:r>
          </a:p>
          <a:p>
            <a:pPr marL="285750" indent="-285750">
              <a:buFont typeface="Arial" panose="020B0604020202020204" pitchFamily="34" charset="0"/>
              <a:buChar char="•"/>
            </a:pPr>
            <a:r>
              <a:rPr lang="es-MX" dirty="0"/>
              <a:t>Utilidades</a:t>
            </a:r>
          </a:p>
        </p:txBody>
      </p:sp>
      <p:sp>
        <p:nvSpPr>
          <p:cNvPr id="35" name="Rectángulo: esquinas redondeadas 34">
            <a:extLst>
              <a:ext uri="{FF2B5EF4-FFF2-40B4-BE49-F238E27FC236}">
                <a16:creationId xmlns:a16="http://schemas.microsoft.com/office/drawing/2014/main" id="{2E315F56-AE38-FD09-4206-7BE117C6036A}"/>
              </a:ext>
            </a:extLst>
          </p:cNvPr>
          <p:cNvSpPr/>
          <p:nvPr/>
        </p:nvSpPr>
        <p:spPr>
          <a:xfrm>
            <a:off x="268289" y="3289843"/>
            <a:ext cx="2367741" cy="19720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s-MX" dirty="0"/>
              <a:t>Obreros </a:t>
            </a:r>
          </a:p>
          <a:p>
            <a:pPr marL="285750" indent="-285750">
              <a:buFont typeface="Arial" panose="020B0604020202020204" pitchFamily="34" charset="0"/>
              <a:buChar char="•"/>
            </a:pPr>
            <a:r>
              <a:rPr lang="es-MX" dirty="0"/>
              <a:t>Empleados </a:t>
            </a:r>
          </a:p>
          <a:p>
            <a:pPr marL="285750" indent="-285750">
              <a:buFont typeface="Arial" panose="020B0604020202020204" pitchFamily="34" charset="0"/>
              <a:buChar char="•"/>
            </a:pPr>
            <a:r>
              <a:rPr lang="es-MX" dirty="0"/>
              <a:t>Supervisores</a:t>
            </a:r>
          </a:p>
          <a:p>
            <a:pPr marL="285750" indent="-285750">
              <a:buFont typeface="Arial" panose="020B0604020202020204" pitchFamily="34" charset="0"/>
              <a:buChar char="•"/>
            </a:pPr>
            <a:r>
              <a:rPr lang="es-MX" dirty="0"/>
              <a:t>Técnicos </a:t>
            </a:r>
          </a:p>
          <a:p>
            <a:pPr marL="285750" indent="-285750">
              <a:buFont typeface="Arial" panose="020B0604020202020204" pitchFamily="34" charset="0"/>
              <a:buChar char="•"/>
            </a:pPr>
            <a:r>
              <a:rPr lang="es-MX" dirty="0"/>
              <a:t>Gerentes </a:t>
            </a:r>
          </a:p>
          <a:p>
            <a:pPr marL="285750" indent="-285750">
              <a:buFont typeface="Arial" panose="020B0604020202020204" pitchFamily="34" charset="0"/>
              <a:buChar char="•"/>
            </a:pPr>
            <a:r>
              <a:rPr lang="es-MX" dirty="0"/>
              <a:t>Alta dirección</a:t>
            </a:r>
          </a:p>
        </p:txBody>
      </p:sp>
      <p:cxnSp>
        <p:nvCxnSpPr>
          <p:cNvPr id="37" name="Conector: angular 36">
            <a:extLst>
              <a:ext uri="{FF2B5EF4-FFF2-40B4-BE49-F238E27FC236}">
                <a16:creationId xmlns:a16="http://schemas.microsoft.com/office/drawing/2014/main" id="{110F01B2-14AB-1075-2373-FF0A37C15845}"/>
              </a:ext>
            </a:extLst>
          </p:cNvPr>
          <p:cNvCxnSpPr>
            <a:cxnSpLocks/>
            <a:stCxn id="8" idx="2"/>
            <a:endCxn id="33" idx="0"/>
          </p:cNvCxnSpPr>
          <p:nvPr/>
        </p:nvCxnSpPr>
        <p:spPr>
          <a:xfrm rot="5400000">
            <a:off x="7033056" y="3625543"/>
            <a:ext cx="1578648"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ector: angular 43">
            <a:extLst>
              <a:ext uri="{FF2B5EF4-FFF2-40B4-BE49-F238E27FC236}">
                <a16:creationId xmlns:a16="http://schemas.microsoft.com/office/drawing/2014/main" id="{609DCE0F-E48F-5C51-D706-BB6BBB5FDC7D}"/>
              </a:ext>
            </a:extLst>
          </p:cNvPr>
          <p:cNvCxnSpPr>
            <a:stCxn id="10" idx="2"/>
            <a:endCxn id="32" idx="0"/>
          </p:cNvCxnSpPr>
          <p:nvPr/>
        </p:nvCxnSpPr>
        <p:spPr>
          <a:xfrm rot="5400000">
            <a:off x="9836807" y="3371005"/>
            <a:ext cx="1534398"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ector: angular 45">
            <a:extLst>
              <a:ext uri="{FF2B5EF4-FFF2-40B4-BE49-F238E27FC236}">
                <a16:creationId xmlns:a16="http://schemas.microsoft.com/office/drawing/2014/main" id="{B32717B0-EC3C-3495-64DF-E58A68D1BDBD}"/>
              </a:ext>
            </a:extLst>
          </p:cNvPr>
          <p:cNvCxnSpPr>
            <a:cxnSpLocks/>
            <a:stCxn id="7" idx="2"/>
            <a:endCxn id="34" idx="0"/>
          </p:cNvCxnSpPr>
          <p:nvPr/>
        </p:nvCxnSpPr>
        <p:spPr>
          <a:xfrm rot="5400000">
            <a:off x="3285851" y="3187480"/>
            <a:ext cx="1519808" cy="8172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ector: angular 48">
            <a:extLst>
              <a:ext uri="{FF2B5EF4-FFF2-40B4-BE49-F238E27FC236}">
                <a16:creationId xmlns:a16="http://schemas.microsoft.com/office/drawing/2014/main" id="{E5E5FA75-16D0-6286-4172-2E43C72ED32F}"/>
              </a:ext>
            </a:extLst>
          </p:cNvPr>
          <p:cNvCxnSpPr>
            <a:cxnSpLocks/>
            <a:stCxn id="5" idx="2"/>
            <a:endCxn id="35" idx="0"/>
          </p:cNvCxnSpPr>
          <p:nvPr/>
        </p:nvCxnSpPr>
        <p:spPr>
          <a:xfrm rot="5400000">
            <a:off x="1098300" y="2935981"/>
            <a:ext cx="707723"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ctángulo: esquinas redondeadas 60">
            <a:extLst>
              <a:ext uri="{FF2B5EF4-FFF2-40B4-BE49-F238E27FC236}">
                <a16:creationId xmlns:a16="http://schemas.microsoft.com/office/drawing/2014/main" id="{69B0B536-9E26-EDF1-A2CD-B3A9B9095D64}"/>
              </a:ext>
            </a:extLst>
          </p:cNvPr>
          <p:cNvSpPr/>
          <p:nvPr/>
        </p:nvSpPr>
        <p:spPr>
          <a:xfrm>
            <a:off x="628522" y="5727786"/>
            <a:ext cx="1647273" cy="91598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Conocimiento Habilidades Motivación</a:t>
            </a:r>
            <a:endParaRPr lang="es-CO" dirty="0"/>
          </a:p>
        </p:txBody>
      </p:sp>
      <p:cxnSp>
        <p:nvCxnSpPr>
          <p:cNvPr id="63" name="Conector: angular 62">
            <a:extLst>
              <a:ext uri="{FF2B5EF4-FFF2-40B4-BE49-F238E27FC236}">
                <a16:creationId xmlns:a16="http://schemas.microsoft.com/office/drawing/2014/main" id="{44120B78-6DD9-43C5-B98F-B723E521A679}"/>
              </a:ext>
            </a:extLst>
          </p:cNvPr>
          <p:cNvCxnSpPr>
            <a:cxnSpLocks/>
            <a:stCxn id="35" idx="2"/>
            <a:endCxn id="61" idx="0"/>
          </p:cNvCxnSpPr>
          <p:nvPr/>
        </p:nvCxnSpPr>
        <p:spPr>
          <a:xfrm rot="5400000">
            <a:off x="1219226" y="5494852"/>
            <a:ext cx="465868"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ángulo: esquinas redondeadas 44">
            <a:extLst>
              <a:ext uri="{FF2B5EF4-FFF2-40B4-BE49-F238E27FC236}">
                <a16:creationId xmlns:a16="http://schemas.microsoft.com/office/drawing/2014/main" id="{99438AAF-E6BB-9A18-3EBD-797C338BB321}"/>
              </a:ext>
            </a:extLst>
          </p:cNvPr>
          <p:cNvSpPr/>
          <p:nvPr/>
        </p:nvSpPr>
        <p:spPr>
          <a:xfrm>
            <a:off x="4568074" y="4384011"/>
            <a:ext cx="1634570" cy="100716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s-MX" dirty="0"/>
              <a:t>Efectivo</a:t>
            </a:r>
          </a:p>
          <a:p>
            <a:pPr marL="285750" indent="-285750">
              <a:buFont typeface="Arial" panose="020B0604020202020204" pitchFamily="34" charset="0"/>
              <a:buChar char="•"/>
            </a:pPr>
            <a:r>
              <a:rPr lang="es-MX" dirty="0"/>
              <a:t>Capital</a:t>
            </a:r>
          </a:p>
          <a:p>
            <a:pPr marL="285750" indent="-285750">
              <a:buFont typeface="Arial" panose="020B0604020202020204" pitchFamily="34" charset="0"/>
              <a:buChar char="•"/>
            </a:pPr>
            <a:r>
              <a:rPr lang="es-MX" dirty="0"/>
              <a:t>Utilidades</a:t>
            </a:r>
          </a:p>
        </p:txBody>
      </p:sp>
      <p:cxnSp>
        <p:nvCxnSpPr>
          <p:cNvPr id="50" name="Conector: angular 49">
            <a:extLst>
              <a:ext uri="{FF2B5EF4-FFF2-40B4-BE49-F238E27FC236}">
                <a16:creationId xmlns:a16="http://schemas.microsoft.com/office/drawing/2014/main" id="{936EF51F-F075-6A42-BE30-3AE7D145AF08}"/>
              </a:ext>
            </a:extLst>
          </p:cNvPr>
          <p:cNvCxnSpPr>
            <a:stCxn id="7" idx="2"/>
            <a:endCxn id="45" idx="0"/>
          </p:cNvCxnSpPr>
          <p:nvPr/>
        </p:nvCxnSpPr>
        <p:spPr>
          <a:xfrm rot="16200000" flipH="1">
            <a:off x="4145982" y="3144634"/>
            <a:ext cx="1547792" cy="9309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CuadroTexto 59">
            <a:extLst>
              <a:ext uri="{FF2B5EF4-FFF2-40B4-BE49-F238E27FC236}">
                <a16:creationId xmlns:a16="http://schemas.microsoft.com/office/drawing/2014/main" id="{5DA60F1C-071E-ECA5-8020-09B1E4A309DE}"/>
              </a:ext>
            </a:extLst>
          </p:cNvPr>
          <p:cNvSpPr txBox="1"/>
          <p:nvPr/>
        </p:nvSpPr>
        <p:spPr>
          <a:xfrm>
            <a:off x="3566524" y="3201920"/>
            <a:ext cx="887872" cy="369332"/>
          </a:xfrm>
          <a:prstGeom prst="rect">
            <a:avLst/>
          </a:prstGeom>
          <a:noFill/>
        </p:spPr>
        <p:txBody>
          <a:bodyPr wrap="none" rtlCol="0">
            <a:spAutoFit/>
          </a:bodyPr>
          <a:lstStyle/>
          <a:p>
            <a:r>
              <a:rPr lang="es-MX" dirty="0">
                <a:solidFill>
                  <a:schemeClr val="bg1"/>
                </a:solidFill>
              </a:rPr>
              <a:t>Propios</a:t>
            </a:r>
            <a:endParaRPr lang="es-CO" dirty="0">
              <a:solidFill>
                <a:schemeClr val="bg1"/>
              </a:solidFill>
            </a:endParaRPr>
          </a:p>
        </p:txBody>
      </p:sp>
      <p:sp>
        <p:nvSpPr>
          <p:cNvPr id="62" name="CuadroTexto 61">
            <a:extLst>
              <a:ext uri="{FF2B5EF4-FFF2-40B4-BE49-F238E27FC236}">
                <a16:creationId xmlns:a16="http://schemas.microsoft.com/office/drawing/2014/main" id="{B4E555BD-3C1F-2E37-6A5F-1AE27F6A76CB}"/>
              </a:ext>
            </a:extLst>
          </p:cNvPr>
          <p:cNvSpPr txBox="1"/>
          <p:nvPr/>
        </p:nvSpPr>
        <p:spPr>
          <a:xfrm>
            <a:off x="4615362" y="3169116"/>
            <a:ext cx="821059" cy="369332"/>
          </a:xfrm>
          <a:prstGeom prst="rect">
            <a:avLst/>
          </a:prstGeom>
          <a:noFill/>
        </p:spPr>
        <p:txBody>
          <a:bodyPr wrap="none" rtlCol="0">
            <a:spAutoFit/>
          </a:bodyPr>
          <a:lstStyle/>
          <a:p>
            <a:r>
              <a:rPr lang="es-MX" dirty="0">
                <a:solidFill>
                  <a:schemeClr val="bg1"/>
                </a:solidFill>
              </a:rPr>
              <a:t>Ajenos</a:t>
            </a:r>
            <a:endParaRPr lang="es-CO" dirty="0">
              <a:solidFill>
                <a:schemeClr val="bg1"/>
              </a:solidFill>
            </a:endParaRPr>
          </a:p>
        </p:txBody>
      </p:sp>
    </p:spTree>
    <p:extLst>
      <p:ext uri="{BB962C8B-B14F-4D97-AF65-F5344CB8AC3E}">
        <p14:creationId xmlns:p14="http://schemas.microsoft.com/office/powerpoint/2010/main" val="2471860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6" name="Marco 25">
            <a:extLst>
              <a:ext uri="{FF2B5EF4-FFF2-40B4-BE49-F238E27FC236}">
                <a16:creationId xmlns:a16="http://schemas.microsoft.com/office/drawing/2014/main" id="{66F091D8-1388-E6F7-051D-5A980DD6FE9D}"/>
              </a:ext>
            </a:extLst>
          </p:cNvPr>
          <p:cNvSpPr/>
          <p:nvPr/>
        </p:nvSpPr>
        <p:spPr>
          <a:xfrm>
            <a:off x="5802186" y="1463724"/>
            <a:ext cx="2047166" cy="196527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11" name="CuadroTexto 10">
            <a:extLst>
              <a:ext uri="{FF2B5EF4-FFF2-40B4-BE49-F238E27FC236}">
                <a16:creationId xmlns:a16="http://schemas.microsoft.com/office/drawing/2014/main" id="{7CAFADED-E247-5290-B245-294468E524FF}"/>
              </a:ext>
            </a:extLst>
          </p:cNvPr>
          <p:cNvSpPr txBox="1"/>
          <p:nvPr/>
        </p:nvSpPr>
        <p:spPr>
          <a:xfrm>
            <a:off x="4107971" y="2274499"/>
            <a:ext cx="1406795" cy="369332"/>
          </a:xfrm>
          <a:prstGeom prst="rect">
            <a:avLst/>
          </a:prstGeom>
          <a:noFill/>
        </p:spPr>
        <p:txBody>
          <a:bodyPr wrap="none" rtlCol="0">
            <a:spAutoFit/>
          </a:bodyPr>
          <a:lstStyle/>
          <a:p>
            <a:r>
              <a:rPr lang="es-MX" dirty="0">
                <a:solidFill>
                  <a:schemeClr val="bg1"/>
                </a:solidFill>
              </a:rPr>
              <a:t>PLANEACIÓN</a:t>
            </a:r>
            <a:endParaRPr lang="es-CO" dirty="0">
              <a:solidFill>
                <a:schemeClr val="bg1"/>
              </a:solidFill>
            </a:endParaRPr>
          </a:p>
        </p:txBody>
      </p:sp>
      <p:sp>
        <p:nvSpPr>
          <p:cNvPr id="13" name="CuadroTexto 12">
            <a:extLst>
              <a:ext uri="{FF2B5EF4-FFF2-40B4-BE49-F238E27FC236}">
                <a16:creationId xmlns:a16="http://schemas.microsoft.com/office/drawing/2014/main" id="{E60837FE-C12F-FD8C-BE30-AE8ADED804B0}"/>
              </a:ext>
            </a:extLst>
          </p:cNvPr>
          <p:cNvSpPr txBox="1"/>
          <p:nvPr/>
        </p:nvSpPr>
        <p:spPr>
          <a:xfrm>
            <a:off x="5992944" y="2274499"/>
            <a:ext cx="1665649" cy="369332"/>
          </a:xfrm>
          <a:prstGeom prst="rect">
            <a:avLst/>
          </a:prstGeom>
          <a:noFill/>
        </p:spPr>
        <p:txBody>
          <a:bodyPr wrap="none" rtlCol="0">
            <a:spAutoFit/>
          </a:bodyPr>
          <a:lstStyle/>
          <a:p>
            <a:r>
              <a:rPr lang="es-MX" dirty="0">
                <a:solidFill>
                  <a:schemeClr val="bg1"/>
                </a:solidFill>
              </a:rPr>
              <a:t>ORGANIZACIÓN</a:t>
            </a:r>
            <a:endParaRPr lang="es-CO" dirty="0">
              <a:solidFill>
                <a:schemeClr val="bg1"/>
              </a:solidFill>
            </a:endParaRPr>
          </a:p>
        </p:txBody>
      </p:sp>
      <p:sp>
        <p:nvSpPr>
          <p:cNvPr id="15" name="CuadroTexto 14">
            <a:extLst>
              <a:ext uri="{FF2B5EF4-FFF2-40B4-BE49-F238E27FC236}">
                <a16:creationId xmlns:a16="http://schemas.microsoft.com/office/drawing/2014/main" id="{5AC4A818-33D4-F465-90BA-06C19D3CBD26}"/>
              </a:ext>
            </a:extLst>
          </p:cNvPr>
          <p:cNvSpPr txBox="1"/>
          <p:nvPr/>
        </p:nvSpPr>
        <p:spPr>
          <a:xfrm>
            <a:off x="6179246" y="4042306"/>
            <a:ext cx="1225528" cy="369332"/>
          </a:xfrm>
          <a:prstGeom prst="rect">
            <a:avLst/>
          </a:prstGeom>
          <a:noFill/>
        </p:spPr>
        <p:txBody>
          <a:bodyPr wrap="none" rtlCol="0">
            <a:spAutoFit/>
          </a:bodyPr>
          <a:lstStyle/>
          <a:p>
            <a:r>
              <a:rPr lang="es-MX" dirty="0">
                <a:solidFill>
                  <a:schemeClr val="bg1"/>
                </a:solidFill>
              </a:rPr>
              <a:t>DIRECCIÓN</a:t>
            </a:r>
            <a:endParaRPr lang="es-CO" dirty="0">
              <a:solidFill>
                <a:schemeClr val="bg1"/>
              </a:solidFill>
            </a:endParaRPr>
          </a:p>
        </p:txBody>
      </p:sp>
      <p:sp>
        <p:nvSpPr>
          <p:cNvPr id="17" name="CuadroTexto 16">
            <a:extLst>
              <a:ext uri="{FF2B5EF4-FFF2-40B4-BE49-F238E27FC236}">
                <a16:creationId xmlns:a16="http://schemas.microsoft.com/office/drawing/2014/main" id="{7E88DF2E-7B3F-22FE-9105-16225C9BA695}"/>
              </a:ext>
            </a:extLst>
          </p:cNvPr>
          <p:cNvSpPr txBox="1"/>
          <p:nvPr/>
        </p:nvSpPr>
        <p:spPr>
          <a:xfrm>
            <a:off x="4265130" y="4157891"/>
            <a:ext cx="1092479" cy="369332"/>
          </a:xfrm>
          <a:prstGeom prst="rect">
            <a:avLst/>
          </a:prstGeom>
          <a:noFill/>
        </p:spPr>
        <p:txBody>
          <a:bodyPr wrap="none" rtlCol="0">
            <a:spAutoFit/>
          </a:bodyPr>
          <a:lstStyle/>
          <a:p>
            <a:r>
              <a:rPr lang="es-MX" dirty="0">
                <a:solidFill>
                  <a:schemeClr val="bg1"/>
                </a:solidFill>
              </a:rPr>
              <a:t>CONTROL</a:t>
            </a:r>
            <a:endParaRPr lang="es-CO" dirty="0">
              <a:solidFill>
                <a:schemeClr val="bg1"/>
              </a:solidFill>
            </a:endParaRPr>
          </a:p>
        </p:txBody>
      </p:sp>
      <p:sp>
        <p:nvSpPr>
          <p:cNvPr id="31" name="Marco 30">
            <a:extLst>
              <a:ext uri="{FF2B5EF4-FFF2-40B4-BE49-F238E27FC236}">
                <a16:creationId xmlns:a16="http://schemas.microsoft.com/office/drawing/2014/main" id="{0B349D05-38BB-FE4C-91D4-4B2E43552C1C}"/>
              </a:ext>
            </a:extLst>
          </p:cNvPr>
          <p:cNvSpPr/>
          <p:nvPr/>
        </p:nvSpPr>
        <p:spPr>
          <a:xfrm>
            <a:off x="3755020" y="1463723"/>
            <a:ext cx="2047166" cy="196527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36" name="Marco 35">
            <a:extLst>
              <a:ext uri="{FF2B5EF4-FFF2-40B4-BE49-F238E27FC236}">
                <a16:creationId xmlns:a16="http://schemas.microsoft.com/office/drawing/2014/main" id="{2F10BF43-5326-6FCA-1F13-B05A1450FECB}"/>
              </a:ext>
            </a:extLst>
          </p:cNvPr>
          <p:cNvSpPr/>
          <p:nvPr/>
        </p:nvSpPr>
        <p:spPr>
          <a:xfrm>
            <a:off x="5802186" y="3429000"/>
            <a:ext cx="2047166" cy="196527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38" name="Marco 37">
            <a:extLst>
              <a:ext uri="{FF2B5EF4-FFF2-40B4-BE49-F238E27FC236}">
                <a16:creationId xmlns:a16="http://schemas.microsoft.com/office/drawing/2014/main" id="{C6C40DEB-0999-FC26-3990-D42FD32EF7E1}"/>
              </a:ext>
            </a:extLst>
          </p:cNvPr>
          <p:cNvSpPr/>
          <p:nvPr/>
        </p:nvSpPr>
        <p:spPr>
          <a:xfrm>
            <a:off x="3755020" y="3429000"/>
            <a:ext cx="2047166" cy="1965277"/>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sp>
        <p:nvSpPr>
          <p:cNvPr id="2" name="CuadroTexto 1">
            <a:extLst>
              <a:ext uri="{FF2B5EF4-FFF2-40B4-BE49-F238E27FC236}">
                <a16:creationId xmlns:a16="http://schemas.microsoft.com/office/drawing/2014/main" id="{A83B2C6B-0EF4-8C3C-B10D-652EB2701315}"/>
              </a:ext>
            </a:extLst>
          </p:cNvPr>
          <p:cNvSpPr txBox="1"/>
          <p:nvPr/>
        </p:nvSpPr>
        <p:spPr>
          <a:xfrm>
            <a:off x="3403484" y="585384"/>
            <a:ext cx="4797404" cy="461665"/>
          </a:xfrm>
          <a:prstGeom prst="rect">
            <a:avLst/>
          </a:prstGeom>
          <a:noFill/>
        </p:spPr>
        <p:txBody>
          <a:bodyPr wrap="none" rtlCol="0">
            <a:spAutoFit/>
          </a:bodyPr>
          <a:lstStyle/>
          <a:p>
            <a:r>
              <a:rPr lang="es-MX" sz="2400" dirty="0">
                <a:solidFill>
                  <a:schemeClr val="bg1"/>
                </a:solidFill>
              </a:rPr>
              <a:t>Variables del Proceso Administrativo </a:t>
            </a:r>
            <a:endParaRPr lang="es-CO" sz="2400" dirty="0">
              <a:solidFill>
                <a:schemeClr val="bg1"/>
              </a:solidFill>
            </a:endParaRPr>
          </a:p>
        </p:txBody>
      </p:sp>
      <p:sp>
        <p:nvSpPr>
          <p:cNvPr id="3" name="Rectángulo 2">
            <a:extLst>
              <a:ext uri="{FF2B5EF4-FFF2-40B4-BE49-F238E27FC236}">
                <a16:creationId xmlns:a16="http://schemas.microsoft.com/office/drawing/2014/main" id="{78738285-E041-9215-E81B-2241940742D1}"/>
              </a:ext>
            </a:extLst>
          </p:cNvPr>
          <p:cNvSpPr/>
          <p:nvPr/>
        </p:nvSpPr>
        <p:spPr>
          <a:xfrm>
            <a:off x="6319331" y="5793758"/>
            <a:ext cx="1012874" cy="427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Empresa </a:t>
            </a:r>
            <a:endParaRPr lang="es-CO" dirty="0"/>
          </a:p>
        </p:txBody>
      </p:sp>
      <p:sp>
        <p:nvSpPr>
          <p:cNvPr id="4" name="Rectángulo 3">
            <a:extLst>
              <a:ext uri="{FF2B5EF4-FFF2-40B4-BE49-F238E27FC236}">
                <a16:creationId xmlns:a16="http://schemas.microsoft.com/office/drawing/2014/main" id="{248E6CBB-B747-AACC-4846-A99677F76399}"/>
              </a:ext>
            </a:extLst>
          </p:cNvPr>
          <p:cNvSpPr/>
          <p:nvPr/>
        </p:nvSpPr>
        <p:spPr>
          <a:xfrm>
            <a:off x="7694451" y="5793758"/>
            <a:ext cx="1012874" cy="427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Recursos</a:t>
            </a:r>
            <a:endParaRPr lang="es-CO" dirty="0"/>
          </a:p>
        </p:txBody>
      </p:sp>
      <p:sp>
        <p:nvSpPr>
          <p:cNvPr id="5" name="Rectángulo 4">
            <a:extLst>
              <a:ext uri="{FF2B5EF4-FFF2-40B4-BE49-F238E27FC236}">
                <a16:creationId xmlns:a16="http://schemas.microsoft.com/office/drawing/2014/main" id="{E4747B90-2CD3-FAE7-A0A9-5A5A9F9AB6E3}"/>
              </a:ext>
            </a:extLst>
          </p:cNvPr>
          <p:cNvSpPr/>
          <p:nvPr/>
        </p:nvSpPr>
        <p:spPr>
          <a:xfrm>
            <a:off x="9256541" y="5793758"/>
            <a:ext cx="1153551" cy="427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Estrategia</a:t>
            </a:r>
            <a:endParaRPr lang="es-CO" dirty="0"/>
          </a:p>
        </p:txBody>
      </p:sp>
      <p:cxnSp>
        <p:nvCxnSpPr>
          <p:cNvPr id="7" name="Conector recto de flecha 6">
            <a:extLst>
              <a:ext uri="{FF2B5EF4-FFF2-40B4-BE49-F238E27FC236}">
                <a16:creationId xmlns:a16="http://schemas.microsoft.com/office/drawing/2014/main" id="{E3F77E1F-24E9-1B8B-124C-A13B9CBF7512}"/>
              </a:ext>
            </a:extLst>
          </p:cNvPr>
          <p:cNvCxnSpPr>
            <a:stCxn id="3" idx="3"/>
            <a:endCxn id="4" idx="1"/>
          </p:cNvCxnSpPr>
          <p:nvPr/>
        </p:nvCxnSpPr>
        <p:spPr>
          <a:xfrm>
            <a:off x="7332205" y="6007582"/>
            <a:ext cx="3622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B27A9FEA-4ECC-577F-4247-BAC0A914B17C}"/>
              </a:ext>
            </a:extLst>
          </p:cNvPr>
          <p:cNvCxnSpPr>
            <a:stCxn id="4" idx="3"/>
            <a:endCxn id="5" idx="1"/>
          </p:cNvCxnSpPr>
          <p:nvPr/>
        </p:nvCxnSpPr>
        <p:spPr>
          <a:xfrm>
            <a:off x="8707325" y="6007582"/>
            <a:ext cx="5492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78AED1A9-00B4-5588-BA1E-04837F153F45}"/>
              </a:ext>
            </a:extLst>
          </p:cNvPr>
          <p:cNvCxnSpPr>
            <a:stCxn id="36" idx="2"/>
            <a:endCxn id="3" idx="0"/>
          </p:cNvCxnSpPr>
          <p:nvPr/>
        </p:nvCxnSpPr>
        <p:spPr>
          <a:xfrm flipH="1">
            <a:off x="6825768" y="5394277"/>
            <a:ext cx="1" cy="399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ángulo 15">
            <a:extLst>
              <a:ext uri="{FF2B5EF4-FFF2-40B4-BE49-F238E27FC236}">
                <a16:creationId xmlns:a16="http://schemas.microsoft.com/office/drawing/2014/main" id="{BE2DAB83-0E0F-AC3D-808C-55144C789E88}"/>
              </a:ext>
            </a:extLst>
          </p:cNvPr>
          <p:cNvSpPr/>
          <p:nvPr/>
        </p:nvSpPr>
        <p:spPr>
          <a:xfrm>
            <a:off x="2572050" y="1077234"/>
            <a:ext cx="838416" cy="427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Misión</a:t>
            </a:r>
            <a:endParaRPr lang="es-CO" dirty="0"/>
          </a:p>
        </p:txBody>
      </p:sp>
      <p:sp>
        <p:nvSpPr>
          <p:cNvPr id="22" name="Rectángulo 21">
            <a:extLst>
              <a:ext uri="{FF2B5EF4-FFF2-40B4-BE49-F238E27FC236}">
                <a16:creationId xmlns:a16="http://schemas.microsoft.com/office/drawing/2014/main" id="{075FF333-916C-5117-9994-3DE3A92DD58A}"/>
              </a:ext>
            </a:extLst>
          </p:cNvPr>
          <p:cNvSpPr/>
          <p:nvPr/>
        </p:nvSpPr>
        <p:spPr>
          <a:xfrm>
            <a:off x="2577887" y="1677781"/>
            <a:ext cx="838416" cy="4276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Visión</a:t>
            </a:r>
            <a:endParaRPr lang="es-CO" dirty="0"/>
          </a:p>
        </p:txBody>
      </p:sp>
      <p:cxnSp>
        <p:nvCxnSpPr>
          <p:cNvPr id="19" name="Conector: angular 18">
            <a:extLst>
              <a:ext uri="{FF2B5EF4-FFF2-40B4-BE49-F238E27FC236}">
                <a16:creationId xmlns:a16="http://schemas.microsoft.com/office/drawing/2014/main" id="{607AC39C-3079-95B9-C880-7004775471EE}"/>
              </a:ext>
            </a:extLst>
          </p:cNvPr>
          <p:cNvCxnSpPr>
            <a:cxnSpLocks/>
            <a:stCxn id="31" idx="1"/>
            <a:endCxn id="16" idx="3"/>
          </p:cNvCxnSpPr>
          <p:nvPr/>
        </p:nvCxnSpPr>
        <p:spPr>
          <a:xfrm rot="10800000">
            <a:off x="3410466" y="1291058"/>
            <a:ext cx="344554" cy="115530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angular 24">
            <a:extLst>
              <a:ext uri="{FF2B5EF4-FFF2-40B4-BE49-F238E27FC236}">
                <a16:creationId xmlns:a16="http://schemas.microsoft.com/office/drawing/2014/main" id="{4E2BC8FB-E196-5618-31C8-7A446F6281D7}"/>
              </a:ext>
            </a:extLst>
          </p:cNvPr>
          <p:cNvCxnSpPr>
            <a:stCxn id="31" idx="1"/>
            <a:endCxn id="22" idx="3"/>
          </p:cNvCxnSpPr>
          <p:nvPr/>
        </p:nvCxnSpPr>
        <p:spPr>
          <a:xfrm rot="10800000">
            <a:off x="3416304" y="1891606"/>
            <a:ext cx="338717" cy="5547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ángulo 31">
            <a:extLst>
              <a:ext uri="{FF2B5EF4-FFF2-40B4-BE49-F238E27FC236}">
                <a16:creationId xmlns:a16="http://schemas.microsoft.com/office/drawing/2014/main" id="{913A1FD7-428C-8600-2153-3E28F0108CB0}"/>
              </a:ext>
            </a:extLst>
          </p:cNvPr>
          <p:cNvSpPr/>
          <p:nvPr/>
        </p:nvSpPr>
        <p:spPr>
          <a:xfrm>
            <a:off x="2410007" y="2852083"/>
            <a:ext cx="1000458" cy="389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Políticas </a:t>
            </a:r>
            <a:endParaRPr lang="es-CO" dirty="0"/>
          </a:p>
        </p:txBody>
      </p:sp>
      <p:sp>
        <p:nvSpPr>
          <p:cNvPr id="33" name="Rectángulo 32">
            <a:extLst>
              <a:ext uri="{FF2B5EF4-FFF2-40B4-BE49-F238E27FC236}">
                <a16:creationId xmlns:a16="http://schemas.microsoft.com/office/drawing/2014/main" id="{0678793A-8DAA-DA6F-3D49-C9EE04FAC4A5}"/>
              </a:ext>
            </a:extLst>
          </p:cNvPr>
          <p:cNvSpPr/>
          <p:nvPr/>
        </p:nvSpPr>
        <p:spPr>
          <a:xfrm>
            <a:off x="2268006" y="2274499"/>
            <a:ext cx="1135478" cy="389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Objetivos</a:t>
            </a:r>
            <a:endParaRPr lang="es-CO" dirty="0"/>
          </a:p>
        </p:txBody>
      </p:sp>
      <p:sp>
        <p:nvSpPr>
          <p:cNvPr id="34" name="Rectángulo 33">
            <a:extLst>
              <a:ext uri="{FF2B5EF4-FFF2-40B4-BE49-F238E27FC236}">
                <a16:creationId xmlns:a16="http://schemas.microsoft.com/office/drawing/2014/main" id="{5F8C4D6E-6E6E-55F0-27CA-FC41B3F09A49}"/>
              </a:ext>
            </a:extLst>
          </p:cNvPr>
          <p:cNvSpPr/>
          <p:nvPr/>
        </p:nvSpPr>
        <p:spPr>
          <a:xfrm>
            <a:off x="2145070" y="3410807"/>
            <a:ext cx="1199594" cy="389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Estrategias </a:t>
            </a:r>
            <a:endParaRPr lang="es-CO" dirty="0"/>
          </a:p>
        </p:txBody>
      </p:sp>
      <p:cxnSp>
        <p:nvCxnSpPr>
          <p:cNvPr id="42" name="Conector: angular 41">
            <a:extLst>
              <a:ext uri="{FF2B5EF4-FFF2-40B4-BE49-F238E27FC236}">
                <a16:creationId xmlns:a16="http://schemas.microsoft.com/office/drawing/2014/main" id="{B83139D1-5D8A-781B-66C9-9E33B7B2CBC8}"/>
              </a:ext>
            </a:extLst>
          </p:cNvPr>
          <p:cNvCxnSpPr>
            <a:stCxn id="31" idx="1"/>
            <a:endCxn id="33" idx="3"/>
          </p:cNvCxnSpPr>
          <p:nvPr/>
        </p:nvCxnSpPr>
        <p:spPr>
          <a:xfrm rot="10800000" flipV="1">
            <a:off x="3403484" y="2446362"/>
            <a:ext cx="351536" cy="2296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ector: angular 43">
            <a:extLst>
              <a:ext uri="{FF2B5EF4-FFF2-40B4-BE49-F238E27FC236}">
                <a16:creationId xmlns:a16="http://schemas.microsoft.com/office/drawing/2014/main" id="{BC451F00-2244-4296-DF8E-A0C691B09D9B}"/>
              </a:ext>
            </a:extLst>
          </p:cNvPr>
          <p:cNvCxnSpPr>
            <a:stCxn id="31" idx="1"/>
            <a:endCxn id="32" idx="3"/>
          </p:cNvCxnSpPr>
          <p:nvPr/>
        </p:nvCxnSpPr>
        <p:spPr>
          <a:xfrm rot="10800000" flipV="1">
            <a:off x="3410466" y="2446362"/>
            <a:ext cx="344555" cy="6005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ector: angular 45">
            <a:extLst>
              <a:ext uri="{FF2B5EF4-FFF2-40B4-BE49-F238E27FC236}">
                <a16:creationId xmlns:a16="http://schemas.microsoft.com/office/drawing/2014/main" id="{6FC5762A-A16C-F8CA-B3ED-C0915B0D1C1C}"/>
              </a:ext>
            </a:extLst>
          </p:cNvPr>
          <p:cNvCxnSpPr>
            <a:stCxn id="31" idx="1"/>
            <a:endCxn id="34" idx="3"/>
          </p:cNvCxnSpPr>
          <p:nvPr/>
        </p:nvCxnSpPr>
        <p:spPr>
          <a:xfrm rot="10800000" flipV="1">
            <a:off x="3344664" y="2446362"/>
            <a:ext cx="410356" cy="11592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ángulo 46">
            <a:extLst>
              <a:ext uri="{FF2B5EF4-FFF2-40B4-BE49-F238E27FC236}">
                <a16:creationId xmlns:a16="http://schemas.microsoft.com/office/drawing/2014/main" id="{FBF89DE5-07F4-AFCC-171D-6A45B1044255}"/>
              </a:ext>
            </a:extLst>
          </p:cNvPr>
          <p:cNvSpPr/>
          <p:nvPr/>
        </p:nvSpPr>
        <p:spPr>
          <a:xfrm>
            <a:off x="8243667" y="2232541"/>
            <a:ext cx="1012874" cy="4276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Recursos</a:t>
            </a:r>
            <a:endParaRPr lang="es-CO" dirty="0"/>
          </a:p>
        </p:txBody>
      </p:sp>
      <p:cxnSp>
        <p:nvCxnSpPr>
          <p:cNvPr id="49" name="Conector: angular 48">
            <a:extLst>
              <a:ext uri="{FF2B5EF4-FFF2-40B4-BE49-F238E27FC236}">
                <a16:creationId xmlns:a16="http://schemas.microsoft.com/office/drawing/2014/main" id="{78BBDCBD-3BF2-4247-DE44-F538A7BAA3A4}"/>
              </a:ext>
            </a:extLst>
          </p:cNvPr>
          <p:cNvCxnSpPr>
            <a:stCxn id="26" idx="3"/>
            <a:endCxn id="47" idx="1"/>
          </p:cNvCxnSpPr>
          <p:nvPr/>
        </p:nvCxnSpPr>
        <p:spPr>
          <a:xfrm flipV="1">
            <a:off x="7849352" y="2446361"/>
            <a:ext cx="394315" cy="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ángulo 51">
            <a:extLst>
              <a:ext uri="{FF2B5EF4-FFF2-40B4-BE49-F238E27FC236}">
                <a16:creationId xmlns:a16="http://schemas.microsoft.com/office/drawing/2014/main" id="{C1CBA79B-6544-72D8-B8C0-816DBFE8EAEC}"/>
              </a:ext>
            </a:extLst>
          </p:cNvPr>
          <p:cNvSpPr/>
          <p:nvPr/>
        </p:nvSpPr>
        <p:spPr>
          <a:xfrm>
            <a:off x="9777046" y="1887776"/>
            <a:ext cx="1266092" cy="386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Humanos</a:t>
            </a:r>
            <a:endParaRPr lang="es-CO" dirty="0"/>
          </a:p>
        </p:txBody>
      </p:sp>
      <p:sp>
        <p:nvSpPr>
          <p:cNvPr id="53" name="Rectángulo 52">
            <a:extLst>
              <a:ext uri="{FF2B5EF4-FFF2-40B4-BE49-F238E27FC236}">
                <a16:creationId xmlns:a16="http://schemas.microsoft.com/office/drawing/2014/main" id="{879D8CFE-B8C5-8AE9-609C-4A7DD27ACF6B}"/>
              </a:ext>
            </a:extLst>
          </p:cNvPr>
          <p:cNvSpPr/>
          <p:nvPr/>
        </p:nvSpPr>
        <p:spPr>
          <a:xfrm>
            <a:off x="9777046" y="2661335"/>
            <a:ext cx="1266092" cy="386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Financieros</a:t>
            </a:r>
            <a:endParaRPr lang="es-CO" dirty="0"/>
          </a:p>
        </p:txBody>
      </p:sp>
      <p:sp>
        <p:nvSpPr>
          <p:cNvPr id="54" name="Rectángulo 53">
            <a:extLst>
              <a:ext uri="{FF2B5EF4-FFF2-40B4-BE49-F238E27FC236}">
                <a16:creationId xmlns:a16="http://schemas.microsoft.com/office/drawing/2014/main" id="{EF6C7BE7-84B4-5D85-9F3C-623E0D9EF509}"/>
              </a:ext>
            </a:extLst>
          </p:cNvPr>
          <p:cNvSpPr/>
          <p:nvPr/>
        </p:nvSpPr>
        <p:spPr>
          <a:xfrm>
            <a:off x="9777046" y="3406026"/>
            <a:ext cx="1266092" cy="386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Materiales</a:t>
            </a:r>
            <a:endParaRPr lang="es-CO" dirty="0"/>
          </a:p>
        </p:txBody>
      </p:sp>
      <p:sp>
        <p:nvSpPr>
          <p:cNvPr id="55" name="Rectángulo 54">
            <a:extLst>
              <a:ext uri="{FF2B5EF4-FFF2-40B4-BE49-F238E27FC236}">
                <a16:creationId xmlns:a16="http://schemas.microsoft.com/office/drawing/2014/main" id="{A9E9CC3B-6939-D45C-B303-787626484665}"/>
              </a:ext>
            </a:extLst>
          </p:cNvPr>
          <p:cNvSpPr/>
          <p:nvPr/>
        </p:nvSpPr>
        <p:spPr>
          <a:xfrm>
            <a:off x="9777046" y="1114217"/>
            <a:ext cx="1266092" cy="386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Técnicos</a:t>
            </a:r>
            <a:endParaRPr lang="es-CO" dirty="0"/>
          </a:p>
        </p:txBody>
      </p:sp>
      <p:cxnSp>
        <p:nvCxnSpPr>
          <p:cNvPr id="57" name="Conector: angular 56">
            <a:extLst>
              <a:ext uri="{FF2B5EF4-FFF2-40B4-BE49-F238E27FC236}">
                <a16:creationId xmlns:a16="http://schemas.microsoft.com/office/drawing/2014/main" id="{60C6198B-8638-BCCE-7E46-4D17F2AB4472}"/>
              </a:ext>
            </a:extLst>
          </p:cNvPr>
          <p:cNvCxnSpPr>
            <a:stCxn id="47" idx="3"/>
            <a:endCxn id="55" idx="1"/>
          </p:cNvCxnSpPr>
          <p:nvPr/>
        </p:nvCxnSpPr>
        <p:spPr>
          <a:xfrm flipV="1">
            <a:off x="9256541" y="1307579"/>
            <a:ext cx="520505" cy="11387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ector: angular 58">
            <a:extLst>
              <a:ext uri="{FF2B5EF4-FFF2-40B4-BE49-F238E27FC236}">
                <a16:creationId xmlns:a16="http://schemas.microsoft.com/office/drawing/2014/main" id="{30FC8B93-4A9A-A6F0-68C6-0F92036FFAC6}"/>
              </a:ext>
            </a:extLst>
          </p:cNvPr>
          <p:cNvCxnSpPr>
            <a:stCxn id="47" idx="3"/>
            <a:endCxn id="52" idx="1"/>
          </p:cNvCxnSpPr>
          <p:nvPr/>
        </p:nvCxnSpPr>
        <p:spPr>
          <a:xfrm flipV="1">
            <a:off x="9256541" y="2081138"/>
            <a:ext cx="520505" cy="36522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ector: angular 62">
            <a:extLst>
              <a:ext uri="{FF2B5EF4-FFF2-40B4-BE49-F238E27FC236}">
                <a16:creationId xmlns:a16="http://schemas.microsoft.com/office/drawing/2014/main" id="{2E0C3F07-8634-EF25-AFC1-80CD086395C2}"/>
              </a:ext>
            </a:extLst>
          </p:cNvPr>
          <p:cNvCxnSpPr>
            <a:stCxn id="47" idx="3"/>
            <a:endCxn id="53" idx="1"/>
          </p:cNvCxnSpPr>
          <p:nvPr/>
        </p:nvCxnSpPr>
        <p:spPr>
          <a:xfrm>
            <a:off x="9256541" y="2446361"/>
            <a:ext cx="520505" cy="40833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ector: angular 64">
            <a:extLst>
              <a:ext uri="{FF2B5EF4-FFF2-40B4-BE49-F238E27FC236}">
                <a16:creationId xmlns:a16="http://schemas.microsoft.com/office/drawing/2014/main" id="{504FA797-B01A-8536-1127-CA27156DB592}"/>
              </a:ext>
            </a:extLst>
          </p:cNvPr>
          <p:cNvCxnSpPr>
            <a:stCxn id="47" idx="3"/>
            <a:endCxn id="54" idx="1"/>
          </p:cNvCxnSpPr>
          <p:nvPr/>
        </p:nvCxnSpPr>
        <p:spPr>
          <a:xfrm>
            <a:off x="9256541" y="2446361"/>
            <a:ext cx="520505" cy="115302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ángulo 65">
            <a:extLst>
              <a:ext uri="{FF2B5EF4-FFF2-40B4-BE49-F238E27FC236}">
                <a16:creationId xmlns:a16="http://schemas.microsoft.com/office/drawing/2014/main" id="{26EC3487-322B-A03C-CB84-145B39283D05}"/>
              </a:ext>
            </a:extLst>
          </p:cNvPr>
          <p:cNvSpPr/>
          <p:nvPr/>
        </p:nvSpPr>
        <p:spPr>
          <a:xfrm>
            <a:off x="4210864" y="5843246"/>
            <a:ext cx="1135478" cy="389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Vigilancia </a:t>
            </a:r>
            <a:endParaRPr lang="es-CO" dirty="0"/>
          </a:p>
        </p:txBody>
      </p:sp>
      <p:cxnSp>
        <p:nvCxnSpPr>
          <p:cNvPr id="68" name="Conector recto de flecha 67">
            <a:extLst>
              <a:ext uri="{FF2B5EF4-FFF2-40B4-BE49-F238E27FC236}">
                <a16:creationId xmlns:a16="http://schemas.microsoft.com/office/drawing/2014/main" id="{5E24FCD4-DE99-4E44-A12F-95939ED23878}"/>
              </a:ext>
            </a:extLst>
          </p:cNvPr>
          <p:cNvCxnSpPr>
            <a:stCxn id="38" idx="2"/>
            <a:endCxn id="66" idx="0"/>
          </p:cNvCxnSpPr>
          <p:nvPr/>
        </p:nvCxnSpPr>
        <p:spPr>
          <a:xfrm>
            <a:off x="4778603" y="5394277"/>
            <a:ext cx="0" cy="448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ángulo 69">
            <a:extLst>
              <a:ext uri="{FF2B5EF4-FFF2-40B4-BE49-F238E27FC236}">
                <a16:creationId xmlns:a16="http://schemas.microsoft.com/office/drawing/2014/main" id="{4C3473DA-A8A9-3441-B875-9BF222FB3CB4}"/>
              </a:ext>
            </a:extLst>
          </p:cNvPr>
          <p:cNvSpPr/>
          <p:nvPr/>
        </p:nvSpPr>
        <p:spPr>
          <a:xfrm>
            <a:off x="2448976" y="5780766"/>
            <a:ext cx="1228755" cy="5107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Acciones correctivas</a:t>
            </a:r>
            <a:endParaRPr lang="es-CO" dirty="0"/>
          </a:p>
        </p:txBody>
      </p:sp>
      <p:cxnSp>
        <p:nvCxnSpPr>
          <p:cNvPr id="72" name="Conector recto de flecha 71">
            <a:extLst>
              <a:ext uri="{FF2B5EF4-FFF2-40B4-BE49-F238E27FC236}">
                <a16:creationId xmlns:a16="http://schemas.microsoft.com/office/drawing/2014/main" id="{AB58DFF1-3167-7596-9C3C-163873266C6D}"/>
              </a:ext>
            </a:extLst>
          </p:cNvPr>
          <p:cNvCxnSpPr>
            <a:stCxn id="66" idx="1"/>
            <a:endCxn id="70" idx="3"/>
          </p:cNvCxnSpPr>
          <p:nvPr/>
        </p:nvCxnSpPr>
        <p:spPr>
          <a:xfrm flipH="1" flipV="1">
            <a:off x="3677731" y="6036118"/>
            <a:ext cx="533133" cy="1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Rectángulo 72">
            <a:extLst>
              <a:ext uri="{FF2B5EF4-FFF2-40B4-BE49-F238E27FC236}">
                <a16:creationId xmlns:a16="http://schemas.microsoft.com/office/drawing/2014/main" id="{8ED302B7-502A-1F70-E0BA-3839C00F2D5A}"/>
              </a:ext>
            </a:extLst>
          </p:cNvPr>
          <p:cNvSpPr/>
          <p:nvPr/>
        </p:nvSpPr>
        <p:spPr>
          <a:xfrm>
            <a:off x="2249492" y="4107962"/>
            <a:ext cx="963891" cy="389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Normas </a:t>
            </a:r>
            <a:endParaRPr lang="es-CO" dirty="0"/>
          </a:p>
        </p:txBody>
      </p:sp>
      <p:sp>
        <p:nvSpPr>
          <p:cNvPr id="74" name="Rectángulo 73">
            <a:extLst>
              <a:ext uri="{FF2B5EF4-FFF2-40B4-BE49-F238E27FC236}">
                <a16:creationId xmlns:a16="http://schemas.microsoft.com/office/drawing/2014/main" id="{35B7A133-B2AC-E1D6-D60B-4AEF87B46057}"/>
              </a:ext>
            </a:extLst>
          </p:cNvPr>
          <p:cNvSpPr/>
          <p:nvPr/>
        </p:nvSpPr>
        <p:spPr>
          <a:xfrm>
            <a:off x="1406751" y="4837470"/>
            <a:ext cx="1882159" cy="5426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Indicadores de desempeño </a:t>
            </a:r>
            <a:endParaRPr lang="es-CO" dirty="0"/>
          </a:p>
        </p:txBody>
      </p:sp>
      <p:cxnSp>
        <p:nvCxnSpPr>
          <p:cNvPr id="76" name="Conector: angular 75">
            <a:extLst>
              <a:ext uri="{FF2B5EF4-FFF2-40B4-BE49-F238E27FC236}">
                <a16:creationId xmlns:a16="http://schemas.microsoft.com/office/drawing/2014/main" id="{5769C714-F913-232D-AC98-71DAC7FC191C}"/>
              </a:ext>
            </a:extLst>
          </p:cNvPr>
          <p:cNvCxnSpPr>
            <a:cxnSpLocks/>
            <a:stCxn id="38" idx="1"/>
            <a:endCxn id="73" idx="3"/>
          </p:cNvCxnSpPr>
          <p:nvPr/>
        </p:nvCxnSpPr>
        <p:spPr>
          <a:xfrm rot="10800000">
            <a:off x="3213384" y="4302789"/>
            <a:ext cx="541637" cy="10885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onector: angular 80">
            <a:extLst>
              <a:ext uri="{FF2B5EF4-FFF2-40B4-BE49-F238E27FC236}">
                <a16:creationId xmlns:a16="http://schemas.microsoft.com/office/drawing/2014/main" id="{48B5D6C0-C7A1-FC69-90A2-13DD45CDCDC3}"/>
              </a:ext>
            </a:extLst>
          </p:cNvPr>
          <p:cNvCxnSpPr>
            <a:stCxn id="38" idx="1"/>
            <a:endCxn id="74" idx="3"/>
          </p:cNvCxnSpPr>
          <p:nvPr/>
        </p:nvCxnSpPr>
        <p:spPr>
          <a:xfrm rot="10800000" flipV="1">
            <a:off x="3288910" y="4411639"/>
            <a:ext cx="466110" cy="6971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4533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2BA0A278-1993-1650-B8A7-6FC6756E8850}"/>
              </a:ext>
            </a:extLst>
          </p:cNvPr>
          <p:cNvSpPr/>
          <p:nvPr/>
        </p:nvSpPr>
        <p:spPr>
          <a:xfrm>
            <a:off x="815926" y="1779172"/>
            <a:ext cx="1688123" cy="3657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Planeación</a:t>
            </a:r>
            <a:endParaRPr lang="es-CO" dirty="0"/>
          </a:p>
        </p:txBody>
      </p:sp>
      <p:sp>
        <p:nvSpPr>
          <p:cNvPr id="4" name="Rectángulo: esquinas redondeadas 3">
            <a:extLst>
              <a:ext uri="{FF2B5EF4-FFF2-40B4-BE49-F238E27FC236}">
                <a16:creationId xmlns:a16="http://schemas.microsoft.com/office/drawing/2014/main" id="{3E8EBB1F-1D37-B2E5-72E3-302C519E9C4B}"/>
              </a:ext>
            </a:extLst>
          </p:cNvPr>
          <p:cNvSpPr/>
          <p:nvPr/>
        </p:nvSpPr>
        <p:spPr>
          <a:xfrm>
            <a:off x="3621257" y="1974947"/>
            <a:ext cx="1583788"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Organización </a:t>
            </a:r>
            <a:endParaRPr lang="es-CO" dirty="0"/>
          </a:p>
        </p:txBody>
      </p:sp>
      <p:sp>
        <p:nvSpPr>
          <p:cNvPr id="5" name="Rectángulo: esquinas redondeadas 4">
            <a:extLst>
              <a:ext uri="{FF2B5EF4-FFF2-40B4-BE49-F238E27FC236}">
                <a16:creationId xmlns:a16="http://schemas.microsoft.com/office/drawing/2014/main" id="{096925B3-BFF0-57C3-CE1D-3527C5E8B9E2}"/>
              </a:ext>
            </a:extLst>
          </p:cNvPr>
          <p:cNvSpPr/>
          <p:nvPr/>
        </p:nvSpPr>
        <p:spPr>
          <a:xfrm>
            <a:off x="6976256" y="1936262"/>
            <a:ext cx="1181686"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Dirección</a:t>
            </a:r>
            <a:endParaRPr lang="es-CO" dirty="0"/>
          </a:p>
        </p:txBody>
      </p:sp>
      <p:sp>
        <p:nvSpPr>
          <p:cNvPr id="6" name="Rectángulo: esquinas redondeadas 5">
            <a:extLst>
              <a:ext uri="{FF2B5EF4-FFF2-40B4-BE49-F238E27FC236}">
                <a16:creationId xmlns:a16="http://schemas.microsoft.com/office/drawing/2014/main" id="{6B12D6BB-1EC3-8762-0D57-AD05C43404AC}"/>
              </a:ext>
            </a:extLst>
          </p:cNvPr>
          <p:cNvSpPr/>
          <p:nvPr/>
        </p:nvSpPr>
        <p:spPr>
          <a:xfrm>
            <a:off x="10079790" y="1916332"/>
            <a:ext cx="966569"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Control</a:t>
            </a:r>
            <a:endParaRPr lang="es-CO" dirty="0"/>
          </a:p>
        </p:txBody>
      </p:sp>
      <p:sp>
        <p:nvSpPr>
          <p:cNvPr id="7" name="Rectángulo: esquinas redondeadas 6">
            <a:extLst>
              <a:ext uri="{FF2B5EF4-FFF2-40B4-BE49-F238E27FC236}">
                <a16:creationId xmlns:a16="http://schemas.microsoft.com/office/drawing/2014/main" id="{D50776B6-CA2B-B8A7-5439-961BF4743F8D}"/>
              </a:ext>
            </a:extLst>
          </p:cNvPr>
          <p:cNvSpPr/>
          <p:nvPr/>
        </p:nvSpPr>
        <p:spPr>
          <a:xfrm>
            <a:off x="5205045" y="285263"/>
            <a:ext cx="2039815" cy="64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t>Administración</a:t>
            </a:r>
            <a:endParaRPr lang="es-CO" dirty="0"/>
          </a:p>
        </p:txBody>
      </p:sp>
      <p:cxnSp>
        <p:nvCxnSpPr>
          <p:cNvPr id="9" name="Conector: angular 8">
            <a:extLst>
              <a:ext uri="{FF2B5EF4-FFF2-40B4-BE49-F238E27FC236}">
                <a16:creationId xmlns:a16="http://schemas.microsoft.com/office/drawing/2014/main" id="{F40C0D61-DF79-8D0D-CCE3-3A765BAA1B80}"/>
              </a:ext>
            </a:extLst>
          </p:cNvPr>
          <p:cNvCxnSpPr>
            <a:stCxn id="7" idx="2"/>
            <a:endCxn id="2" idx="0"/>
          </p:cNvCxnSpPr>
          <p:nvPr/>
        </p:nvCxnSpPr>
        <p:spPr>
          <a:xfrm rot="5400000">
            <a:off x="3518682" y="-927099"/>
            <a:ext cx="847578" cy="45649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ector: angular 10">
            <a:extLst>
              <a:ext uri="{FF2B5EF4-FFF2-40B4-BE49-F238E27FC236}">
                <a16:creationId xmlns:a16="http://schemas.microsoft.com/office/drawing/2014/main" id="{D0450388-B882-2182-81C7-BDCE7C6F9091}"/>
              </a:ext>
            </a:extLst>
          </p:cNvPr>
          <p:cNvCxnSpPr>
            <a:stCxn id="7" idx="2"/>
            <a:endCxn id="6" idx="0"/>
          </p:cNvCxnSpPr>
          <p:nvPr/>
        </p:nvCxnSpPr>
        <p:spPr>
          <a:xfrm rot="16200000" flipH="1">
            <a:off x="7901645" y="-745098"/>
            <a:ext cx="984738" cy="43381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angular 14">
            <a:extLst>
              <a:ext uri="{FF2B5EF4-FFF2-40B4-BE49-F238E27FC236}">
                <a16:creationId xmlns:a16="http://schemas.microsoft.com/office/drawing/2014/main" id="{1673624F-6450-602F-47F9-E7A42A95739E}"/>
              </a:ext>
            </a:extLst>
          </p:cNvPr>
          <p:cNvCxnSpPr>
            <a:stCxn id="7" idx="2"/>
            <a:endCxn id="4" idx="0"/>
          </p:cNvCxnSpPr>
          <p:nvPr/>
        </p:nvCxnSpPr>
        <p:spPr>
          <a:xfrm rot="5400000">
            <a:off x="4797376" y="547369"/>
            <a:ext cx="1043353" cy="18118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angular 16">
            <a:extLst>
              <a:ext uri="{FF2B5EF4-FFF2-40B4-BE49-F238E27FC236}">
                <a16:creationId xmlns:a16="http://schemas.microsoft.com/office/drawing/2014/main" id="{9674420B-7F4C-0521-AF06-F958882A7668}"/>
              </a:ext>
            </a:extLst>
          </p:cNvPr>
          <p:cNvCxnSpPr>
            <a:stCxn id="7" idx="2"/>
            <a:endCxn id="5" idx="0"/>
          </p:cNvCxnSpPr>
          <p:nvPr/>
        </p:nvCxnSpPr>
        <p:spPr>
          <a:xfrm rot="16200000" flipH="1">
            <a:off x="6393692" y="762855"/>
            <a:ext cx="1004668" cy="134214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ángulo: esquinas redondeadas 20">
            <a:extLst>
              <a:ext uri="{FF2B5EF4-FFF2-40B4-BE49-F238E27FC236}">
                <a16:creationId xmlns:a16="http://schemas.microsoft.com/office/drawing/2014/main" id="{A55E6255-2F9D-D0DD-5442-C5F1A17E2E96}"/>
              </a:ext>
            </a:extLst>
          </p:cNvPr>
          <p:cNvSpPr/>
          <p:nvPr/>
        </p:nvSpPr>
        <p:spPr>
          <a:xfrm>
            <a:off x="600513" y="3686125"/>
            <a:ext cx="2118947" cy="139270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s-MX" dirty="0"/>
              <a:t>Definir metas </a:t>
            </a:r>
          </a:p>
          <a:p>
            <a:pPr marL="285750" indent="-285750">
              <a:buFont typeface="Arial" panose="020B0604020202020204" pitchFamily="34" charset="0"/>
              <a:buChar char="•"/>
            </a:pPr>
            <a:r>
              <a:rPr lang="es-MX" dirty="0"/>
              <a:t>Estrategias para lograr la metas</a:t>
            </a:r>
          </a:p>
          <a:p>
            <a:pPr marL="285750" indent="-285750">
              <a:buFont typeface="Arial" panose="020B0604020202020204" pitchFamily="34" charset="0"/>
              <a:buChar char="•"/>
            </a:pPr>
            <a:r>
              <a:rPr lang="es-MX" dirty="0"/>
              <a:t>Mejora de las estrategias  </a:t>
            </a:r>
            <a:endParaRPr lang="es-CO" dirty="0"/>
          </a:p>
        </p:txBody>
      </p:sp>
      <p:cxnSp>
        <p:nvCxnSpPr>
          <p:cNvPr id="24" name="Conector: angular 23">
            <a:extLst>
              <a:ext uri="{FF2B5EF4-FFF2-40B4-BE49-F238E27FC236}">
                <a16:creationId xmlns:a16="http://schemas.microsoft.com/office/drawing/2014/main" id="{9EA64E59-389F-5DDE-8337-97E32BB972C2}"/>
              </a:ext>
            </a:extLst>
          </p:cNvPr>
          <p:cNvCxnSpPr>
            <a:cxnSpLocks/>
            <a:stCxn id="2" idx="2"/>
            <a:endCxn id="21" idx="0"/>
          </p:cNvCxnSpPr>
          <p:nvPr/>
        </p:nvCxnSpPr>
        <p:spPr>
          <a:xfrm rot="5400000">
            <a:off x="889392" y="2915528"/>
            <a:ext cx="1541193" cy="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ángulo: esquinas redondeadas 29">
            <a:extLst>
              <a:ext uri="{FF2B5EF4-FFF2-40B4-BE49-F238E27FC236}">
                <a16:creationId xmlns:a16="http://schemas.microsoft.com/office/drawing/2014/main" id="{27D39573-26E5-176A-1864-8F6491F6E522}"/>
              </a:ext>
            </a:extLst>
          </p:cNvPr>
          <p:cNvSpPr/>
          <p:nvPr/>
        </p:nvSpPr>
        <p:spPr>
          <a:xfrm>
            <a:off x="3087420" y="3429000"/>
            <a:ext cx="2672861" cy="2518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s-MX" dirty="0"/>
              <a:t>Diseño de tareas </a:t>
            </a:r>
          </a:p>
          <a:p>
            <a:pPr marL="285750" indent="-285750">
              <a:buFont typeface="Arial" panose="020B0604020202020204" pitchFamily="34" charset="0"/>
              <a:buChar char="•"/>
            </a:pPr>
            <a:r>
              <a:rPr lang="es-MX" dirty="0"/>
              <a:t>Designación de personal adecuado</a:t>
            </a:r>
          </a:p>
          <a:p>
            <a:pPr marL="285750" indent="-285750">
              <a:buFont typeface="Arial" panose="020B0604020202020204" pitchFamily="34" charset="0"/>
              <a:buChar char="•"/>
            </a:pPr>
            <a:r>
              <a:rPr lang="es-MX" dirty="0"/>
              <a:t>Definición de cadena de mando</a:t>
            </a:r>
          </a:p>
          <a:p>
            <a:pPr marL="285750" indent="-285750">
              <a:buFont typeface="Arial" panose="020B0604020202020204" pitchFamily="34" charset="0"/>
              <a:buChar char="•"/>
            </a:pPr>
            <a:r>
              <a:rPr lang="es-MX" dirty="0"/>
              <a:t>Métodos y procedimientos de la organización</a:t>
            </a:r>
            <a:endParaRPr lang="es-CO" dirty="0"/>
          </a:p>
        </p:txBody>
      </p:sp>
      <p:cxnSp>
        <p:nvCxnSpPr>
          <p:cNvPr id="33" name="Conector: angular 32">
            <a:extLst>
              <a:ext uri="{FF2B5EF4-FFF2-40B4-BE49-F238E27FC236}">
                <a16:creationId xmlns:a16="http://schemas.microsoft.com/office/drawing/2014/main" id="{C088F3AE-BB87-1BBE-8A7C-FA7537F7ACA3}"/>
              </a:ext>
            </a:extLst>
          </p:cNvPr>
          <p:cNvCxnSpPr>
            <a:stCxn id="4" idx="2"/>
            <a:endCxn id="30" idx="0"/>
          </p:cNvCxnSpPr>
          <p:nvPr/>
        </p:nvCxnSpPr>
        <p:spPr>
          <a:xfrm rot="16200000" flipH="1">
            <a:off x="3920075" y="2925223"/>
            <a:ext cx="996853" cy="10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ángulo: esquinas redondeadas 38">
            <a:extLst>
              <a:ext uri="{FF2B5EF4-FFF2-40B4-BE49-F238E27FC236}">
                <a16:creationId xmlns:a16="http://schemas.microsoft.com/office/drawing/2014/main" id="{6C42884B-AE34-E68C-1B08-0876DF8470CB}"/>
              </a:ext>
            </a:extLst>
          </p:cNvPr>
          <p:cNvSpPr/>
          <p:nvPr/>
        </p:nvSpPr>
        <p:spPr>
          <a:xfrm>
            <a:off x="6224952" y="3429000"/>
            <a:ext cx="2672861" cy="21945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s-MX" dirty="0"/>
              <a:t>Orientar a la mejora</a:t>
            </a:r>
          </a:p>
          <a:p>
            <a:pPr marL="285750" indent="-285750">
              <a:buFont typeface="Arial" panose="020B0604020202020204" pitchFamily="34" charset="0"/>
              <a:buChar char="•"/>
            </a:pPr>
            <a:r>
              <a:rPr lang="es-MX" dirty="0"/>
              <a:t>Determinar el mejor estilo de dirección </a:t>
            </a:r>
          </a:p>
          <a:p>
            <a:pPr marL="285750" indent="-285750">
              <a:buFont typeface="Arial" panose="020B0604020202020204" pitchFamily="34" charset="0"/>
              <a:buChar char="•"/>
            </a:pPr>
            <a:r>
              <a:rPr lang="es-MX" dirty="0"/>
              <a:t>Solución de problemas y toma de decisiones </a:t>
            </a:r>
            <a:endParaRPr lang="es-CO" dirty="0"/>
          </a:p>
        </p:txBody>
      </p:sp>
      <p:cxnSp>
        <p:nvCxnSpPr>
          <p:cNvPr id="41" name="Conector: angular 40">
            <a:extLst>
              <a:ext uri="{FF2B5EF4-FFF2-40B4-BE49-F238E27FC236}">
                <a16:creationId xmlns:a16="http://schemas.microsoft.com/office/drawing/2014/main" id="{9151A713-56F4-78FE-DBC8-1A6862DF6050}"/>
              </a:ext>
            </a:extLst>
          </p:cNvPr>
          <p:cNvCxnSpPr>
            <a:stCxn id="5" idx="2"/>
            <a:endCxn id="39" idx="0"/>
          </p:cNvCxnSpPr>
          <p:nvPr/>
        </p:nvCxnSpPr>
        <p:spPr>
          <a:xfrm rot="5400000">
            <a:off x="7046472" y="2908373"/>
            <a:ext cx="1035538" cy="571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ángulo: esquinas redondeadas 42">
            <a:extLst>
              <a:ext uri="{FF2B5EF4-FFF2-40B4-BE49-F238E27FC236}">
                <a16:creationId xmlns:a16="http://schemas.microsoft.com/office/drawing/2014/main" id="{9A313B69-85C8-7E83-5AF9-0BA877B67831}"/>
              </a:ext>
            </a:extLst>
          </p:cNvPr>
          <p:cNvSpPr/>
          <p:nvPr/>
        </p:nvSpPr>
        <p:spPr>
          <a:xfrm>
            <a:off x="9362484" y="3429390"/>
            <a:ext cx="2401181" cy="207146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s-MX" dirty="0"/>
              <a:t>Verificar que se siguen los procedimientos</a:t>
            </a:r>
          </a:p>
          <a:p>
            <a:pPr marL="285750" indent="-285750">
              <a:buFont typeface="Arial" panose="020B0604020202020204" pitchFamily="34" charset="0"/>
              <a:buChar char="•"/>
            </a:pPr>
            <a:r>
              <a:rPr lang="es-MX" dirty="0"/>
              <a:t>Controlar que se siguen la </a:t>
            </a:r>
            <a:r>
              <a:rPr lang="es-MX" dirty="0" err="1"/>
              <a:t>estategías</a:t>
            </a:r>
            <a:r>
              <a:rPr lang="es-MX" dirty="0"/>
              <a:t>  </a:t>
            </a:r>
            <a:endParaRPr lang="es-CO" dirty="0"/>
          </a:p>
        </p:txBody>
      </p:sp>
      <p:cxnSp>
        <p:nvCxnSpPr>
          <p:cNvPr id="45" name="Conector: angular 44">
            <a:extLst>
              <a:ext uri="{FF2B5EF4-FFF2-40B4-BE49-F238E27FC236}">
                <a16:creationId xmlns:a16="http://schemas.microsoft.com/office/drawing/2014/main" id="{BBD6A19D-EF4A-2D9B-09AA-F639F8B5A1B0}"/>
              </a:ext>
            </a:extLst>
          </p:cNvPr>
          <p:cNvCxnSpPr>
            <a:stCxn id="6" idx="2"/>
            <a:endCxn id="43" idx="0"/>
          </p:cNvCxnSpPr>
          <p:nvPr/>
        </p:nvCxnSpPr>
        <p:spPr>
          <a:xfrm rot="5400000">
            <a:off x="10035146" y="2901461"/>
            <a:ext cx="1055858"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1215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56CF18BA-61D9-DB99-88DA-57A0FC2A0C97}"/>
              </a:ext>
            </a:extLst>
          </p:cNvPr>
          <p:cNvSpPr txBox="1"/>
          <p:nvPr/>
        </p:nvSpPr>
        <p:spPr>
          <a:xfrm>
            <a:off x="3365252" y="506438"/>
            <a:ext cx="5461495" cy="461665"/>
          </a:xfrm>
          <a:prstGeom prst="rect">
            <a:avLst/>
          </a:prstGeom>
          <a:noFill/>
        </p:spPr>
        <p:txBody>
          <a:bodyPr wrap="none" rtlCol="0">
            <a:spAutoFit/>
          </a:bodyPr>
          <a:lstStyle/>
          <a:p>
            <a:r>
              <a:rPr lang="es-MX" sz="2400" dirty="0">
                <a:solidFill>
                  <a:schemeClr val="bg1"/>
                </a:solidFill>
              </a:rPr>
              <a:t>¿Por qué es importante la administración?</a:t>
            </a:r>
            <a:endParaRPr lang="es-CO" sz="2400" dirty="0">
              <a:solidFill>
                <a:schemeClr val="bg1"/>
              </a:solidFill>
            </a:endParaRPr>
          </a:p>
        </p:txBody>
      </p:sp>
      <p:sp>
        <p:nvSpPr>
          <p:cNvPr id="2" name="CuadroTexto 1">
            <a:extLst>
              <a:ext uri="{FF2B5EF4-FFF2-40B4-BE49-F238E27FC236}">
                <a16:creationId xmlns:a16="http://schemas.microsoft.com/office/drawing/2014/main" id="{C1CD2FB7-9D94-0342-52A4-5D838110BA5C}"/>
              </a:ext>
            </a:extLst>
          </p:cNvPr>
          <p:cNvSpPr txBox="1"/>
          <p:nvPr/>
        </p:nvSpPr>
        <p:spPr>
          <a:xfrm>
            <a:off x="2346959" y="1674674"/>
            <a:ext cx="7498079" cy="2031325"/>
          </a:xfrm>
          <a:prstGeom prst="rect">
            <a:avLst/>
          </a:prstGeom>
          <a:noFill/>
        </p:spPr>
        <p:txBody>
          <a:bodyPr wrap="square" rtlCol="0">
            <a:spAutoFit/>
          </a:bodyPr>
          <a:lstStyle/>
          <a:p>
            <a:r>
              <a:rPr lang="es-MX" dirty="0">
                <a:solidFill>
                  <a:schemeClr val="bg1"/>
                </a:solidFill>
              </a:rPr>
              <a:t>La administración es el proceso de manejo eficiente de los recursos que  dispone la empresa, existen diferentes escuelas de administración que intentan definirla y explicar su función, pero en la raíz la administración consiste en usar la persona adecuada, con el incentivo adecuado, la herramienta adecuada, para que realice la tarea con la mejor cantidad de recursos para obtener el mayor beneficio posible, esto dentro de un ciclo de mejora continua y de optimización de recursos.</a:t>
            </a:r>
            <a:endParaRPr lang="es-CO" dirty="0">
              <a:solidFill>
                <a:schemeClr val="bg1"/>
              </a:solidFill>
            </a:endParaRPr>
          </a:p>
        </p:txBody>
      </p:sp>
    </p:spTree>
    <p:extLst>
      <p:ext uri="{BB962C8B-B14F-4D97-AF65-F5344CB8AC3E}">
        <p14:creationId xmlns:p14="http://schemas.microsoft.com/office/powerpoint/2010/main" val="3746311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82BC36A-EBEE-FD61-825A-CE34A258BDC0}"/>
              </a:ext>
            </a:extLst>
          </p:cNvPr>
          <p:cNvSpPr txBox="1"/>
          <p:nvPr/>
        </p:nvSpPr>
        <p:spPr>
          <a:xfrm>
            <a:off x="3935436" y="528265"/>
            <a:ext cx="4828736" cy="470000"/>
          </a:xfrm>
          <a:prstGeom prst="rect">
            <a:avLst/>
          </a:prstGeom>
          <a:noFill/>
        </p:spPr>
        <p:txBody>
          <a:bodyPr wrap="square">
            <a:spAutoFit/>
          </a:bodyPr>
          <a:lstStyle/>
          <a:p>
            <a:pPr>
              <a:lnSpc>
                <a:spcPct val="107000"/>
              </a:lnSpc>
              <a:spcAft>
                <a:spcPts val="800"/>
              </a:spcAft>
            </a:pPr>
            <a:r>
              <a:rPr lang="es-CO"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Cinco Palabras</a:t>
            </a:r>
            <a:r>
              <a:rPr lang="es-CO"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En Ingles Del Artículo </a:t>
            </a:r>
            <a:endParaRPr lang="es-CO"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CuadroTexto 1">
            <a:extLst>
              <a:ext uri="{FF2B5EF4-FFF2-40B4-BE49-F238E27FC236}">
                <a16:creationId xmlns:a16="http://schemas.microsoft.com/office/drawing/2014/main" id="{CA8E894E-DF7D-5536-A880-6323A5329F4B}"/>
              </a:ext>
            </a:extLst>
          </p:cNvPr>
          <p:cNvSpPr txBox="1"/>
          <p:nvPr/>
        </p:nvSpPr>
        <p:spPr>
          <a:xfrm>
            <a:off x="1135965" y="1617785"/>
            <a:ext cx="2799471" cy="1477328"/>
          </a:xfrm>
          <a:prstGeom prst="rect">
            <a:avLst/>
          </a:prstGeom>
          <a:noFill/>
        </p:spPr>
        <p:txBody>
          <a:bodyPr wrap="square" rtlCol="0">
            <a:spAutoFit/>
          </a:bodyPr>
          <a:lstStyle/>
          <a:p>
            <a:pPr marL="285750" indent="-285750">
              <a:buFont typeface="Arial" panose="020B0604020202020204" pitchFamily="34" charset="0"/>
              <a:buChar char="•"/>
            </a:pPr>
            <a:r>
              <a:rPr lang="es-CO" b="0" i="0" dirty="0" err="1">
                <a:solidFill>
                  <a:schemeClr val="bg1"/>
                </a:solidFill>
                <a:effectLst/>
                <a:latin typeface="Helvetica" panose="020B0604020202020204" pitchFamily="34" charset="0"/>
              </a:rPr>
              <a:t>Organization</a:t>
            </a:r>
            <a:endParaRPr lang="es-CO" b="0" i="0" dirty="0">
              <a:solidFill>
                <a:schemeClr val="bg1"/>
              </a:solidFill>
              <a:effectLst/>
              <a:latin typeface="Helvetica" panose="020B0604020202020204" pitchFamily="34" charset="0"/>
            </a:endParaRPr>
          </a:p>
          <a:p>
            <a:pPr marL="285750" indent="-285750">
              <a:buFont typeface="Arial" panose="020B0604020202020204" pitchFamily="34" charset="0"/>
              <a:buChar char="•"/>
            </a:pPr>
            <a:r>
              <a:rPr lang="es-CO" b="0" i="1" dirty="0" err="1">
                <a:solidFill>
                  <a:schemeClr val="bg1"/>
                </a:solidFill>
                <a:effectLst/>
                <a:latin typeface="Helvetica" panose="020B0604020202020204" pitchFamily="34" charset="0"/>
              </a:rPr>
              <a:t>Structure</a:t>
            </a:r>
            <a:r>
              <a:rPr lang="es-CO" b="0" i="1" dirty="0">
                <a:solidFill>
                  <a:schemeClr val="bg1"/>
                </a:solidFill>
                <a:effectLst/>
                <a:latin typeface="Helvetica" panose="020B0604020202020204" pitchFamily="34" charset="0"/>
              </a:rPr>
              <a:t> </a:t>
            </a:r>
            <a:endParaRPr lang="es-CO" dirty="0">
              <a:solidFill>
                <a:schemeClr val="bg1"/>
              </a:solidFill>
              <a:latin typeface="Helvetica" panose="020B0604020202020204" pitchFamily="34" charset="0"/>
            </a:endParaRPr>
          </a:p>
          <a:p>
            <a:pPr marL="285750" indent="-285750">
              <a:buFont typeface="Arial" panose="020B0604020202020204" pitchFamily="34" charset="0"/>
              <a:buChar char="•"/>
            </a:pPr>
            <a:r>
              <a:rPr lang="es-CO" b="0" i="0" dirty="0">
                <a:solidFill>
                  <a:schemeClr val="bg1"/>
                </a:solidFill>
                <a:effectLst/>
                <a:latin typeface="Helvetica" panose="020B0604020202020204" pitchFamily="34" charset="0"/>
              </a:rPr>
              <a:t>Business</a:t>
            </a:r>
          </a:p>
          <a:p>
            <a:pPr marL="285750" indent="-285750">
              <a:buFont typeface="Arial" panose="020B0604020202020204" pitchFamily="34" charset="0"/>
              <a:buChar char="•"/>
            </a:pPr>
            <a:r>
              <a:rPr lang="es-CO" b="0" i="0" dirty="0" err="1">
                <a:solidFill>
                  <a:schemeClr val="bg1"/>
                </a:solidFill>
                <a:effectLst/>
                <a:latin typeface="Helvetica" panose="020B0604020202020204" pitchFamily="34" charset="0"/>
              </a:rPr>
              <a:t>Processes</a:t>
            </a:r>
            <a:endParaRPr lang="es-CO" dirty="0">
              <a:solidFill>
                <a:schemeClr val="bg1"/>
              </a:solidFill>
              <a:latin typeface="Helvetica" panose="020B0604020202020204" pitchFamily="34" charset="0"/>
            </a:endParaRPr>
          </a:p>
          <a:p>
            <a:pPr marL="285750" indent="-285750">
              <a:buFont typeface="Arial" panose="020B0604020202020204" pitchFamily="34" charset="0"/>
              <a:buChar char="•"/>
            </a:pPr>
            <a:r>
              <a:rPr lang="es-CO" dirty="0" err="1">
                <a:solidFill>
                  <a:schemeClr val="bg1"/>
                </a:solidFill>
                <a:latin typeface="Helvetica" panose="020B0604020202020204" pitchFamily="34" charset="0"/>
              </a:rPr>
              <a:t>R</a:t>
            </a:r>
            <a:r>
              <a:rPr lang="es-CO" b="0" i="0" dirty="0" err="1">
                <a:solidFill>
                  <a:schemeClr val="bg1"/>
                </a:solidFill>
                <a:effectLst/>
                <a:latin typeface="Helvetica" panose="020B0604020202020204" pitchFamily="34" charset="0"/>
              </a:rPr>
              <a:t>esource</a:t>
            </a:r>
            <a:endParaRPr lang="es-CO" dirty="0">
              <a:solidFill>
                <a:schemeClr val="bg1"/>
              </a:solidFill>
            </a:endParaRPr>
          </a:p>
        </p:txBody>
      </p:sp>
    </p:spTree>
    <p:extLst>
      <p:ext uri="{BB962C8B-B14F-4D97-AF65-F5344CB8AC3E}">
        <p14:creationId xmlns:p14="http://schemas.microsoft.com/office/powerpoint/2010/main" val="1903115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381F9A9-433D-9167-681F-EB75C2ADB6D6}"/>
              </a:ext>
            </a:extLst>
          </p:cNvPr>
          <p:cNvSpPr txBox="1"/>
          <p:nvPr/>
        </p:nvSpPr>
        <p:spPr>
          <a:xfrm>
            <a:off x="5148775" y="3429000"/>
            <a:ext cx="2194560" cy="369332"/>
          </a:xfrm>
          <a:prstGeom prst="rect">
            <a:avLst/>
          </a:prstGeom>
          <a:noFill/>
        </p:spPr>
        <p:txBody>
          <a:bodyPr wrap="square" rtlCol="0">
            <a:spAutoFit/>
          </a:bodyPr>
          <a:lstStyle/>
          <a:p>
            <a:endParaRPr lang="es-CO" dirty="0"/>
          </a:p>
        </p:txBody>
      </p:sp>
      <p:sp>
        <p:nvSpPr>
          <p:cNvPr id="5" name="Rectangle 2">
            <a:extLst>
              <a:ext uri="{FF2B5EF4-FFF2-40B4-BE49-F238E27FC236}">
                <a16:creationId xmlns:a16="http://schemas.microsoft.com/office/drawing/2014/main" id="{61AB9707-7C7A-DCC4-4E5E-47EDA41EADBB}"/>
              </a:ext>
            </a:extLst>
          </p:cNvPr>
          <p:cNvSpPr>
            <a:spLocks noChangeArrowheads="1"/>
          </p:cNvSpPr>
          <p:nvPr/>
        </p:nvSpPr>
        <p:spPr bwMode="auto">
          <a:xfrm>
            <a:off x="0" y="0"/>
            <a:ext cx="48910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s-CO" altLang="es-CO" sz="1000" b="0" i="0" u="none" strike="noStrike" cap="none" normalizeH="0" baseline="0">
                <a:ln>
                  <a:noFill/>
                </a:ln>
                <a:solidFill>
                  <a:srgbClr val="2C2C2C"/>
                </a:solidFill>
                <a:effectLst/>
                <a:latin typeface="Arial" panose="020B0604020202020204" pitchFamily="34" charset="0"/>
                <a:cs typeface="Arial" panose="020B0604020202020204" pitchFamily="34" charset="0"/>
              </a:rPr>
              <a:t>Blandez Ricalde, M. D. G. &amp; María de Guadalupe Blandez Ricalde. (2014). </a:t>
            </a:r>
            <a:r>
              <a:rPr kumimoji="0" lang="es-CO" altLang="es-CO" sz="1000" b="0" i="1" u="none" strike="noStrike" cap="none" normalizeH="0" baseline="0">
                <a:ln>
                  <a:noFill/>
                </a:ln>
                <a:solidFill>
                  <a:srgbClr val="2C2C2C"/>
                </a:solidFill>
                <a:effectLst/>
                <a:latin typeface="Arial" panose="020B0604020202020204" pitchFamily="34" charset="0"/>
                <a:cs typeface="Arial" panose="020B0604020202020204" pitchFamily="34" charset="0"/>
              </a:rPr>
              <a:t>Proceso administrativo.</a:t>
            </a:r>
            <a:r>
              <a:rPr kumimoji="0" lang="es-CO" altLang="es-CO" sz="1000" b="0" i="0" u="none" strike="noStrike" cap="none" normalizeH="0" baseline="0">
                <a:ln>
                  <a:noFill/>
                </a:ln>
                <a:solidFill>
                  <a:srgbClr val="2C2C2C"/>
                </a:solidFill>
                <a:effectLst/>
                <a:latin typeface="Arial" panose="020B0604020202020204" pitchFamily="34" charset="0"/>
                <a:cs typeface="Arial" panose="020B0604020202020204" pitchFamily="34" charset="0"/>
              </a:rPr>
              <a:t>. Editorial Digital UNID. https://elibro-net.bibliotecavirtual.unad.edu.co/es/ereader/unad/41174?page=9</a:t>
            </a:r>
            <a:endParaRPr kumimoji="0" lang="es-CO" altLang="es-CO"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CO" altLang="es-CO" sz="1800" b="0" i="0" u="none" strike="noStrike" cap="none" normalizeH="0" baseline="0">
                <a:ln>
                  <a:noFill/>
                </a:ln>
                <a:solidFill>
                  <a:schemeClr val="tx1"/>
                </a:solidFill>
                <a:effectLst/>
                <a:latin typeface="Arial" panose="020B0604020202020204" pitchFamily="34" charset="0"/>
              </a:rPr>
            </a:br>
            <a:endParaRPr kumimoji="0" lang="es-CO" altLang="es-CO"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7A03C7A5-8A18-547E-F921-160C28D2E658}"/>
              </a:ext>
            </a:extLst>
          </p:cNvPr>
          <p:cNvSpPr>
            <a:spLocks noChangeArrowheads="1"/>
          </p:cNvSpPr>
          <p:nvPr/>
        </p:nvSpPr>
        <p:spPr bwMode="auto">
          <a:xfrm>
            <a:off x="482991" y="1472635"/>
            <a:ext cx="11226018"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ctr" latinLnBrk="0" hangingPunct="0">
              <a:lnSpc>
                <a:spcPct val="100000"/>
              </a:lnSpc>
              <a:spcBef>
                <a:spcPct val="0"/>
              </a:spcBef>
              <a:spcAft>
                <a:spcPct val="0"/>
              </a:spcAft>
              <a:buClrTx/>
              <a:buSzTx/>
              <a:buFont typeface="Arial" panose="020B0604020202020204" pitchFamily="34" charset="0"/>
              <a:buChar char="•"/>
              <a:tabLst/>
            </a:pPr>
            <a:r>
              <a:rPr kumimoji="0" lang="es-CO" altLang="es-CO" sz="10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Blandez</a:t>
            </a:r>
            <a:r>
              <a:rPr kumimoji="0" lang="es-CO" altLang="es-CO" sz="10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Ricalde, M. D. G. &amp; María de Guadalupe </a:t>
            </a:r>
            <a:r>
              <a:rPr kumimoji="0" lang="es-CO" altLang="es-CO" sz="10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Blandez</a:t>
            </a:r>
            <a:r>
              <a:rPr kumimoji="0" lang="es-CO" altLang="es-CO" sz="10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a:t>
            </a:r>
            <a:r>
              <a:rPr kumimoji="0" lang="es-CO" altLang="es-CO" sz="10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Ricale</a:t>
            </a:r>
            <a:r>
              <a:rPr kumimoji="0" lang="es-CO" altLang="es-CO" sz="10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(2014). </a:t>
            </a:r>
            <a:r>
              <a:rPr kumimoji="0" lang="es-CO" altLang="es-CO" sz="1000" b="0" i="1" u="none" strike="noStrike" cap="none" normalizeH="0" baseline="0" dirty="0">
                <a:ln>
                  <a:noFill/>
                </a:ln>
                <a:solidFill>
                  <a:schemeClr val="bg1"/>
                </a:solidFill>
                <a:effectLst/>
                <a:latin typeface="Arial" panose="020B0604020202020204" pitchFamily="34" charset="0"/>
                <a:cs typeface="Arial" panose="020B0604020202020204" pitchFamily="34" charset="0"/>
              </a:rPr>
              <a:t>Proceso administrativo.</a:t>
            </a:r>
            <a:r>
              <a:rPr kumimoji="0" lang="es-CO" altLang="es-CO" sz="10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Editorial Digital UNID. </a:t>
            </a:r>
            <a:r>
              <a:rPr kumimoji="0" lang="es-CO" altLang="es-CO" sz="1000" b="0" i="0" u="none" strike="noStrike" cap="none" normalizeH="0" baseline="0" dirty="0">
                <a:ln>
                  <a:noFill/>
                </a:ln>
                <a:solidFill>
                  <a:schemeClr val="bg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https://elibro-net.bibliotecavirtual.unad.edu.co/es/ereader/unad/41174?page=9</a:t>
            </a:r>
            <a:endParaRPr kumimoji="0" lang="es-CO" altLang="es-CO" sz="10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p>
            <a:pPr marL="171450" indent="-171450" eaLnBrk="0" fontAlgn="ctr" hangingPunct="0">
              <a:spcBef>
                <a:spcPct val="0"/>
              </a:spcBef>
              <a:spcAft>
                <a:spcPct val="0"/>
              </a:spcAft>
              <a:buFont typeface="Arial" panose="020B0604020202020204" pitchFamily="34" charset="0"/>
              <a:buChar char="•"/>
            </a:pPr>
            <a:r>
              <a:rPr lang="es-CO" altLang="es-CO" sz="1100" dirty="0">
                <a:solidFill>
                  <a:schemeClr val="bg1"/>
                </a:solidFill>
                <a:latin typeface="Arial" panose="020B0604020202020204" pitchFamily="34" charset="0"/>
                <a:cs typeface="Arial" panose="020B0604020202020204" pitchFamily="34" charset="0"/>
              </a:rPr>
              <a:t>Luna González, A. C. (2015). </a:t>
            </a:r>
            <a:r>
              <a:rPr lang="es-CO" altLang="es-CO" sz="1100" i="1" dirty="0">
                <a:solidFill>
                  <a:schemeClr val="bg1"/>
                </a:solidFill>
                <a:latin typeface="Arial" panose="020B0604020202020204" pitchFamily="34" charset="0"/>
                <a:cs typeface="Arial" panose="020B0604020202020204" pitchFamily="34" charset="0"/>
              </a:rPr>
              <a:t>Proceso administrativo.</a:t>
            </a:r>
            <a:r>
              <a:rPr lang="es-CO" altLang="es-CO" sz="1100" dirty="0">
                <a:solidFill>
                  <a:schemeClr val="bg1"/>
                </a:solidFill>
                <a:latin typeface="Arial" panose="020B0604020202020204" pitchFamily="34" charset="0"/>
                <a:cs typeface="Arial" panose="020B0604020202020204" pitchFamily="34" charset="0"/>
              </a:rPr>
              <a:t>. Grupo Editorial Patria. </a:t>
            </a:r>
            <a:r>
              <a:rPr lang="es-CO" altLang="es-CO" sz="1100" dirty="0">
                <a:solidFill>
                  <a:schemeClr val="bg1"/>
                </a:solidFill>
                <a:latin typeface="Arial" panose="020B0604020202020204" pitchFamily="34" charset="0"/>
                <a:cs typeface="Arial" panose="020B0604020202020204" pitchFamily="34" charset="0"/>
                <a:hlinkClick r:id="rId3"/>
              </a:rPr>
              <a:t>https://elibro-net.bibliotecavirtual.unad.edu.co/es/ereader/unad/39415?page=27</a:t>
            </a:r>
            <a:endParaRPr lang="es-CO" altLang="es-CO" sz="1100" dirty="0">
              <a:solidFill>
                <a:schemeClr val="bg1"/>
              </a:solidFill>
              <a:latin typeface="Arial" panose="020B0604020202020204" pitchFamily="34" charset="0"/>
              <a:cs typeface="Arial" panose="020B0604020202020204" pitchFamily="34" charset="0"/>
            </a:endParaRPr>
          </a:p>
          <a:p>
            <a:pPr marL="171450" indent="-171450" eaLnBrk="0" fontAlgn="ctr" hangingPunct="0">
              <a:spcBef>
                <a:spcPct val="0"/>
              </a:spcBef>
              <a:spcAft>
                <a:spcPct val="0"/>
              </a:spcAft>
              <a:buFont typeface="Arial" panose="020B0604020202020204" pitchFamily="34" charset="0"/>
              <a:buChar char="•"/>
            </a:pPr>
            <a:endParaRPr lang="es-CO" altLang="es-CO" sz="1400" dirty="0">
              <a:solidFill>
                <a:schemeClr val="bg1"/>
              </a:solidFill>
            </a:endParaRPr>
          </a:p>
          <a:p>
            <a:pPr marL="171450" marR="0" lvl="0" indent="-171450" algn="l" defTabSz="914400" rtl="0" eaLnBrk="0" fontAlgn="ctr" latinLnBrk="0" hangingPunct="0">
              <a:lnSpc>
                <a:spcPct val="100000"/>
              </a:lnSpc>
              <a:spcBef>
                <a:spcPct val="0"/>
              </a:spcBef>
              <a:spcAft>
                <a:spcPct val="0"/>
              </a:spcAft>
              <a:buClrTx/>
              <a:buSzTx/>
              <a:buFont typeface="Arial" panose="020B0604020202020204" pitchFamily="34" charset="0"/>
              <a:buChar char="•"/>
              <a:tabLst/>
            </a:pPr>
            <a:endParaRPr kumimoji="0" lang="es-CO" altLang="es-CO" sz="11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s-CO" altLang="es-CO" sz="1800" b="0" i="0" u="none" strike="noStrike" cap="none" normalizeH="0" baseline="0" dirty="0">
                <a:ln>
                  <a:noFill/>
                </a:ln>
                <a:solidFill>
                  <a:schemeClr val="tx1"/>
                </a:solidFill>
                <a:effectLst/>
                <a:latin typeface="Arial" panose="020B0604020202020204" pitchFamily="34" charset="0"/>
              </a:rPr>
            </a:br>
            <a:endParaRPr kumimoji="0" lang="es-CO" altLang="es-CO" sz="1800" b="0" i="0" u="none" strike="noStrike" cap="none" normalizeH="0" baseline="0" dirty="0">
              <a:ln>
                <a:noFill/>
              </a:ln>
              <a:solidFill>
                <a:schemeClr val="tx1"/>
              </a:solidFill>
              <a:effectLst/>
              <a:latin typeface="Arial" panose="020B0604020202020204" pitchFamily="34" charset="0"/>
            </a:endParaRPr>
          </a:p>
        </p:txBody>
      </p:sp>
      <p:sp>
        <p:nvSpPr>
          <p:cNvPr id="9" name="CuadroTexto 8">
            <a:extLst>
              <a:ext uri="{FF2B5EF4-FFF2-40B4-BE49-F238E27FC236}">
                <a16:creationId xmlns:a16="http://schemas.microsoft.com/office/drawing/2014/main" id="{62BC3322-19F9-E851-C68E-B8090B0D759A}"/>
              </a:ext>
            </a:extLst>
          </p:cNvPr>
          <p:cNvSpPr txBox="1"/>
          <p:nvPr/>
        </p:nvSpPr>
        <p:spPr>
          <a:xfrm>
            <a:off x="4938072" y="365759"/>
            <a:ext cx="1659365" cy="461665"/>
          </a:xfrm>
          <a:prstGeom prst="rect">
            <a:avLst/>
          </a:prstGeom>
          <a:noFill/>
        </p:spPr>
        <p:txBody>
          <a:bodyPr wrap="none" rtlCol="0">
            <a:spAutoFit/>
          </a:bodyPr>
          <a:lstStyle/>
          <a:p>
            <a:r>
              <a:rPr lang="es-MX" sz="2400" dirty="0">
                <a:solidFill>
                  <a:schemeClr val="bg1"/>
                </a:solidFill>
              </a:rPr>
              <a:t>Bibliografía</a:t>
            </a:r>
            <a:r>
              <a:rPr lang="es-MX" sz="2400" dirty="0"/>
              <a:t> </a:t>
            </a:r>
            <a:endParaRPr lang="es-CO" sz="2400" dirty="0"/>
          </a:p>
        </p:txBody>
      </p:sp>
    </p:spTree>
    <p:extLst>
      <p:ext uri="{BB962C8B-B14F-4D97-AF65-F5344CB8AC3E}">
        <p14:creationId xmlns:p14="http://schemas.microsoft.com/office/powerpoint/2010/main" val="65544852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407</Words>
  <Application>Microsoft Office PowerPoint</Application>
  <PresentationFormat>Panorámica</PresentationFormat>
  <Paragraphs>91</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Arial</vt:lpstr>
      <vt:lpstr>Calibri</vt:lpstr>
      <vt:lpstr>Calibri Light</vt:lpstr>
      <vt:lpstr>Helvetica</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Sebastian Castillo Amaya</dc:creator>
  <cp:lastModifiedBy>Juan Sebastian Castillo Amaya</cp:lastModifiedBy>
  <cp:revision>11</cp:revision>
  <dcterms:created xsi:type="dcterms:W3CDTF">2023-02-10T01:10:17Z</dcterms:created>
  <dcterms:modified xsi:type="dcterms:W3CDTF">2023-02-17T01:41:28Z</dcterms:modified>
</cp:coreProperties>
</file>