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8487-C75A-6EB2-AA2E-41F77B3E3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7042622-C42B-F27A-C459-51489C04E9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E66058C-658F-F60E-6BB3-43E925FB6D36}"/>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81434222-1D1F-8E6C-5120-AF2FF26E60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651513-144C-9582-65FC-F443E89E21A9}"/>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99508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C464-413C-B9A4-1DC7-F5B456B07F4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11CB1B-E9E6-3F36-ACBB-5E2B70B97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2D5AB6-247E-708D-2D15-EDEADE565B28}"/>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ADDDF462-A959-556E-84BC-ABB17DD8E5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0B6489-5737-2EAE-DCF5-5575F2DBA267}"/>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113787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DF337-461F-D62D-D175-ECE87C51E8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F244040-2134-86BA-7BBB-27E48492C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B778F1-8A4E-7311-D5B2-6337AF087F40}"/>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F0B43613-23D1-F293-02A6-80F21E4703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44A597-A196-9B7A-8196-3D8497FD32D8}"/>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121480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3697-A17E-6EFF-F5C4-6383D7AB0EC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A7BC30-9487-1F0E-91DF-8FFEA606D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0B9F81-0D47-D228-E07B-D4D3C896B5A1}"/>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23DAAF1F-5013-F36F-23D1-A7AEF01BCC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20F1CD-F828-0244-D5A8-5067997902EC}"/>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97841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18E-B078-F0B5-1E63-1BD91048F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CA55164-A924-21F8-155A-3171497714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51697C-1B92-805A-8ED1-7C729A99D86C}"/>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C62F3686-E63F-2C86-DF6B-4EF2581FAE5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8F7F0D9-5AD1-0B05-1848-32840BE7CBBA}"/>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34735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7B2D-A6C3-8B23-61EA-8687AF258C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416D016-2639-1985-FE89-B8407E3D5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D5FE07C-61B9-B581-6E1C-61CB307EC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57D811A-E13A-8FC9-9836-A9948D55516F}"/>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6" name="Footer Placeholder 5">
            <a:extLst>
              <a:ext uri="{FF2B5EF4-FFF2-40B4-BE49-F238E27FC236}">
                <a16:creationId xmlns:a16="http://schemas.microsoft.com/office/drawing/2014/main" id="{0540A055-9151-9ECF-91AF-9BF1549803D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4C91760-2A26-A3A5-E48A-DF7D79AA4D4C}"/>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26306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31D9-84EF-D574-3A91-B81E18F85A8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E0ED170-9763-6322-64D1-EFFBDC058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1AC84-9A88-DD96-6C89-286D44981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C831435-A6E4-88CE-DBCB-16E155CE2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60EF4-A414-E61B-F0F9-5A2B75EC3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25E011-EEFA-2164-B2AE-A61238A90BA7}"/>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8" name="Footer Placeholder 7">
            <a:extLst>
              <a:ext uri="{FF2B5EF4-FFF2-40B4-BE49-F238E27FC236}">
                <a16:creationId xmlns:a16="http://schemas.microsoft.com/office/drawing/2014/main" id="{1DECAB77-EEBF-B4DB-F563-28C022B1233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22FF80D-812C-0921-784E-E5E9A19B2394}"/>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295169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61E5-2AF2-FC9F-1D21-E22950DD4E1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AFFB12-EC9E-69B0-2AE4-9826D692CA42}"/>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4" name="Footer Placeholder 3">
            <a:extLst>
              <a:ext uri="{FF2B5EF4-FFF2-40B4-BE49-F238E27FC236}">
                <a16:creationId xmlns:a16="http://schemas.microsoft.com/office/drawing/2014/main" id="{36652030-DE1C-D281-D91D-E00BE2D5655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6507317-4AB2-9418-A735-A1E146AD0151}"/>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204490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DB55E-30AF-AAF2-D576-DABA794FFAA3}"/>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3" name="Footer Placeholder 2">
            <a:extLst>
              <a:ext uri="{FF2B5EF4-FFF2-40B4-BE49-F238E27FC236}">
                <a16:creationId xmlns:a16="http://schemas.microsoft.com/office/drawing/2014/main" id="{7E96CE58-FBDA-08C6-7CF4-72F590C709F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51AEE13-4FB3-F294-F6B2-AA534BFC9DA1}"/>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398657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34B0-8BB9-C15C-046C-6BD8CA2C1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2945F97-8565-CA5D-4700-B33C8A785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D7C4F04-A56C-0FDD-2280-51768F71C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19894-F7B1-F5E2-47F0-958AB59F48F6}"/>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6" name="Footer Placeholder 5">
            <a:extLst>
              <a:ext uri="{FF2B5EF4-FFF2-40B4-BE49-F238E27FC236}">
                <a16:creationId xmlns:a16="http://schemas.microsoft.com/office/drawing/2014/main" id="{A90E5C09-A2A7-06EE-2704-8A90F95DA2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2470AB-2057-4F25-3B43-45F201B75FCA}"/>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91580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F702-BC24-AEAD-71E4-34A1509CF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3DF8FC-35E2-B641-F3DC-737B03EAB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033822C-5F20-D0EA-6702-316519AAA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9F8AB-4770-E711-15CE-7751738D7483}"/>
              </a:ext>
            </a:extLst>
          </p:cNvPr>
          <p:cNvSpPr>
            <a:spLocks noGrp="1"/>
          </p:cNvSpPr>
          <p:nvPr>
            <p:ph type="dt" sz="half" idx="10"/>
          </p:nvPr>
        </p:nvSpPr>
        <p:spPr/>
        <p:txBody>
          <a:bodyPr/>
          <a:lstStyle/>
          <a:p>
            <a:fld id="{5CB054E6-AA0F-4BDD-B4D6-F6DECA32F579}" type="datetimeFigureOut">
              <a:rPr lang="en-AU" smtClean="0"/>
              <a:t>17/11/2024</a:t>
            </a:fld>
            <a:endParaRPr lang="en-AU"/>
          </a:p>
        </p:txBody>
      </p:sp>
      <p:sp>
        <p:nvSpPr>
          <p:cNvPr id="6" name="Footer Placeholder 5">
            <a:extLst>
              <a:ext uri="{FF2B5EF4-FFF2-40B4-BE49-F238E27FC236}">
                <a16:creationId xmlns:a16="http://schemas.microsoft.com/office/drawing/2014/main" id="{6C8529E2-7B96-B775-E382-E2A6037ED20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B8F42F1-4445-F8EB-8515-27CA2B8B678E}"/>
              </a:ext>
            </a:extLst>
          </p:cNvPr>
          <p:cNvSpPr>
            <a:spLocks noGrp="1"/>
          </p:cNvSpPr>
          <p:nvPr>
            <p:ph type="sldNum" sz="quarter" idx="12"/>
          </p:nvPr>
        </p:nvSpPr>
        <p:spPr/>
        <p:txBody>
          <a:bodyPr/>
          <a:lstStyle/>
          <a:p>
            <a:fld id="{9F3649D4-F8E2-4CAB-AB63-12D83086CC00}" type="slidenum">
              <a:rPr lang="en-AU" smtClean="0"/>
              <a:t>‹#›</a:t>
            </a:fld>
            <a:endParaRPr lang="en-AU"/>
          </a:p>
        </p:txBody>
      </p:sp>
    </p:spTree>
    <p:extLst>
      <p:ext uri="{BB962C8B-B14F-4D97-AF65-F5344CB8AC3E}">
        <p14:creationId xmlns:p14="http://schemas.microsoft.com/office/powerpoint/2010/main" val="422475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4F58B-537B-BF37-83E0-2F9C38B5C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F77535-BD81-6AAC-1BA2-074DD4C7C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25EB04-18F5-D44A-67E8-397667AC6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B054E6-AA0F-4BDD-B4D6-F6DECA32F579}" type="datetimeFigureOut">
              <a:rPr lang="en-AU" smtClean="0"/>
              <a:t>17/11/2024</a:t>
            </a:fld>
            <a:endParaRPr lang="en-AU"/>
          </a:p>
        </p:txBody>
      </p:sp>
      <p:sp>
        <p:nvSpPr>
          <p:cNvPr id="5" name="Footer Placeholder 4">
            <a:extLst>
              <a:ext uri="{FF2B5EF4-FFF2-40B4-BE49-F238E27FC236}">
                <a16:creationId xmlns:a16="http://schemas.microsoft.com/office/drawing/2014/main" id="{CDEECBDB-FC53-F339-6AE5-94B432459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6B90DAA0-C7D7-7DCA-E7F6-A0D36F326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3649D4-F8E2-4CAB-AB63-12D83086CC00}" type="slidenum">
              <a:rPr lang="en-AU" smtClean="0"/>
              <a:t>‹#›</a:t>
            </a:fld>
            <a:endParaRPr lang="en-AU"/>
          </a:p>
        </p:txBody>
      </p:sp>
    </p:spTree>
    <p:extLst>
      <p:ext uri="{BB962C8B-B14F-4D97-AF65-F5344CB8AC3E}">
        <p14:creationId xmlns:p14="http://schemas.microsoft.com/office/powerpoint/2010/main" val="186033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BB7FB04-3E58-30CF-A8B2-ABB10087A29E}"/>
                  </a:ext>
                </a:extLst>
              </p:cNvPr>
              <p:cNvSpPr txBox="1"/>
              <p:nvPr/>
            </p:nvSpPr>
            <p:spPr>
              <a:xfrm>
                <a:off x="281797" y="662300"/>
                <a:ext cx="11064814" cy="6309676"/>
              </a:xfrm>
              <a:prstGeom prst="rect">
                <a:avLst/>
              </a:prstGeom>
              <a:noFill/>
            </p:spPr>
            <p:txBody>
              <a:bodyPr wrap="square">
                <a:spAutoFit/>
              </a:bodyPr>
              <a:lstStyle/>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Michael </a:t>
                </a:r>
                <a:r>
                  <a:rPr lang="es-CO" sz="1800" dirty="0" err="1">
                    <a:effectLst/>
                    <a:latin typeface="Verdana" panose="020B0604030504040204" pitchFamily="34" charset="0"/>
                    <a:ea typeface="Times New Roman" panose="02020603050405020304" pitchFamily="18" charset="0"/>
                    <a:cs typeface="Cambria" panose="02040503050406030204" pitchFamily="18" charset="0"/>
                  </a:rPr>
                  <a:t>Jordan</a:t>
                </a:r>
                <a:r>
                  <a:rPr lang="es-CO" sz="1800" dirty="0">
                    <a:effectLst/>
                    <a:latin typeface="Verdana" panose="020B0604030504040204" pitchFamily="34" charset="0"/>
                    <a:ea typeface="Times New Roman" panose="02020603050405020304" pitchFamily="18" charset="0"/>
                    <a:cs typeface="Cambria" panose="02040503050406030204" pitchFamily="18" charset="0"/>
                  </a:rPr>
                  <a:t> es un famoso basquetbolista que jugó en los Chicago Bulls en los 90’s. Es famoso por sus enormes saltos. Si </a:t>
                </a:r>
                <a:r>
                  <a:rPr lang="es-CO" sz="1800" dirty="0" err="1">
                    <a:effectLst/>
                    <a:latin typeface="Verdana" panose="020B0604030504040204" pitchFamily="34" charset="0"/>
                    <a:ea typeface="Times New Roman" panose="02020603050405020304" pitchFamily="18" charset="0"/>
                    <a:cs typeface="Cambria" panose="02040503050406030204" pitchFamily="18" charset="0"/>
                  </a:rPr>
                  <a:t>Jordan</a:t>
                </a:r>
                <a:r>
                  <a:rPr lang="es-CO" sz="1800" dirty="0">
                    <a:effectLst/>
                    <a:latin typeface="Verdana" panose="020B0604030504040204" pitchFamily="34" charset="0"/>
                    <a:ea typeface="Times New Roman" panose="02020603050405020304" pitchFamily="18" charset="0"/>
                    <a:cs typeface="Cambria" panose="02040503050406030204" pitchFamily="18" charset="0"/>
                  </a:rPr>
                  <a:t> salta para encestar el balón y alcanza una altura máxima de 1.07 metros. a) ¿Cuál es su velocidad ascendente en metros por segundo cuando sus pies dejan el suelo?</a:t>
                </a:r>
                <a:endParaRPr lang="en-AU"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 b) ¿Cuál es la altura que alcanza en el salto?</a:t>
                </a:r>
                <a:endParaRPr lang="en-AU"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La velocidad final </a:t>
                </a:r>
                <a14:m>
                  <m:oMath xmlns:m="http://schemas.openxmlformats.org/officeDocument/2006/math">
                    <m:sSub>
                      <m:sSub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Pr>
                      <m:e>
                        <m:r>
                          <a:rPr lang="es-CO"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CO" sz="1800" i="1">
                            <a:effectLst/>
                            <a:latin typeface="Cambria Math" panose="02040503050406030204" pitchFamily="18" charset="0"/>
                            <a:ea typeface="Times New Roman" panose="02020603050405020304" pitchFamily="18" charset="0"/>
                            <a:cs typeface="Cambria" panose="02040503050406030204" pitchFamily="18" charset="0"/>
                          </a:rPr>
                          <m:t>1</m:t>
                        </m:r>
                      </m:sub>
                    </m:sSub>
                  </m:oMath>
                </a14:m>
                <a:r>
                  <a:rPr lang="es-CO" sz="1800" dirty="0">
                    <a:effectLst/>
                    <a:latin typeface="Verdana" panose="020B0604030504040204" pitchFamily="34" charset="0"/>
                    <a:ea typeface="Times New Roman" panose="02020603050405020304" pitchFamily="18" charset="0"/>
                    <a:cs typeface="Cambria" panose="02040503050406030204" pitchFamily="18" charset="0"/>
                  </a:rPr>
                  <a:t> se relaciona con la velocidad inicial </a:t>
                </a:r>
                <a14:m>
                  <m:oMath xmlns:m="http://schemas.openxmlformats.org/officeDocument/2006/math">
                    <m:sSub>
                      <m:sSub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Pr>
                      <m:e>
                        <m:r>
                          <a:rPr lang="es-CO"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CO" sz="1800" i="1">
                            <a:effectLst/>
                            <a:latin typeface="Cambria Math" panose="02040503050406030204" pitchFamily="18" charset="0"/>
                            <a:ea typeface="Times New Roman" panose="02020603050405020304" pitchFamily="18" charset="0"/>
                            <a:cs typeface="Cambria" panose="02040503050406030204" pitchFamily="18" charset="0"/>
                          </a:rPr>
                          <m:t>0</m:t>
                        </m:r>
                      </m:sub>
                    </m:sSub>
                  </m:oMath>
                </a14:m>
                <a:r>
                  <a:rPr lang="es-CO" sz="1800" dirty="0">
                    <a:effectLst/>
                    <a:latin typeface="Verdana" panose="020B0604030504040204" pitchFamily="34" charset="0"/>
                    <a:ea typeface="Times New Roman" panose="02020603050405020304" pitchFamily="18" charset="0"/>
                    <a:cs typeface="Cambria" panose="02040503050406030204" pitchFamily="18" charset="0"/>
                  </a:rPr>
                  <a:t>  y la altura de acuerdo con</a:t>
                </a:r>
                <a:endParaRPr lang="en-AU" sz="1800" dirty="0">
                  <a:effectLst/>
                  <a:latin typeface="Times New Roman" panose="02020603050405020304" pitchFamily="18" charset="0"/>
                  <a:ea typeface="Times New Roman" panose="02020603050405020304" pitchFamily="18" charset="0"/>
                </a:endParaRPr>
              </a:p>
              <a:p>
                <a:pPr marL="899160" indent="1270" algn="just">
                  <a:lnSpc>
                    <a:spcPct val="200000"/>
                  </a:lnSpc>
                </a:pPr>
                <a14:m>
                  <m:oMathPara xmlns:m="http://schemas.openxmlformats.org/officeDocument/2006/math">
                    <m:oMathParaPr>
                      <m:jc m:val="centerGroup"/>
                    </m:oMathParaPr>
                    <m:oMath xmlns:m="http://schemas.openxmlformats.org/officeDocument/2006/math">
                      <m:sSubSup>
                        <m:sSub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MX" sz="1800" i="1">
                              <a:effectLst/>
                              <a:latin typeface="Cambria Math" panose="02040503050406030204" pitchFamily="18" charset="0"/>
                              <a:ea typeface="Times New Roman" panose="02020603050405020304" pitchFamily="18" charset="0"/>
                              <a:cs typeface="Cambria" panose="02040503050406030204" pitchFamily="18" charset="0"/>
                            </a:rPr>
                            <m:t>1</m:t>
                          </m:r>
                        </m:sub>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bSup>
                      <m:r>
                        <a:rPr lang="es-MX" sz="1800" i="1">
                          <a:effectLst/>
                          <a:latin typeface="Cambria Math" panose="02040503050406030204" pitchFamily="18" charset="0"/>
                          <a:ea typeface="Times New Roman" panose="02020603050405020304" pitchFamily="18" charset="0"/>
                          <a:cs typeface="Cambria" panose="02040503050406030204" pitchFamily="18" charset="0"/>
                        </a:rPr>
                        <m:t>= </m:t>
                      </m:r>
                      <m:sSubSup>
                        <m:sSub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MX" sz="1800" i="1">
                              <a:effectLst/>
                              <a:latin typeface="Cambria Math" panose="02040503050406030204" pitchFamily="18" charset="0"/>
                              <a:ea typeface="Times New Roman" panose="02020603050405020304" pitchFamily="18" charset="0"/>
                              <a:cs typeface="Cambria" panose="02040503050406030204" pitchFamily="18" charset="0"/>
                            </a:rPr>
                            <m:t>0</m:t>
                          </m:r>
                        </m:sub>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b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r>
                        <a:rPr lang="es-MX" sz="1800" i="1" smtClean="0">
                          <a:effectLst/>
                          <a:latin typeface="Cambria Math" panose="02040503050406030204" pitchFamily="18" charset="0"/>
                          <a:ea typeface="Times New Roman" panose="02020603050405020304" pitchFamily="18" charset="0"/>
                          <a:cs typeface="Cambria" panose="02040503050406030204" pitchFamily="18" charset="0"/>
                        </a:rPr>
                        <m:t>𝑔</m:t>
                      </m:r>
                      <m:r>
                        <a:rPr lang="es-MX" sz="1800" i="1">
                          <a:effectLst/>
                          <a:latin typeface="Cambria Math" panose="02040503050406030204" pitchFamily="18" charset="0"/>
                          <a:ea typeface="Times New Roman" panose="02020603050405020304" pitchFamily="18" charset="0"/>
                          <a:cs typeface="Cambria" panose="02040503050406030204" pitchFamily="18" charset="0"/>
                        </a:rPr>
                        <m:t>𝑠</m:t>
                      </m:r>
                    </m:oMath>
                  </m:oMathPara>
                </a14:m>
                <a:endParaRPr lang="en-AU"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c) Concluir sobre los resultados obtenidos. </a:t>
                </a:r>
                <a:endParaRPr lang="en-AU"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Asuma que la aceleración de la gravedad es </a:t>
                </a:r>
                <a14:m>
                  <m:oMath xmlns:m="http://schemas.openxmlformats.org/officeDocument/2006/math">
                    <m:r>
                      <a:rPr lang="es-MX" sz="1800" i="1">
                        <a:effectLst/>
                        <a:latin typeface="Cambria Math" panose="02040503050406030204" pitchFamily="18" charset="0"/>
                        <a:ea typeface="Times New Roman" panose="02020603050405020304" pitchFamily="18" charset="0"/>
                        <a:cs typeface="Cambria" panose="02040503050406030204" pitchFamily="18" charset="0"/>
                      </a:rPr>
                      <m:t>𝑔</m:t>
                    </m:r>
                    <m:r>
                      <a:rPr lang="es-MX" sz="1800" i="1">
                        <a:effectLst/>
                        <a:latin typeface="Cambria Math" panose="02040503050406030204" pitchFamily="18" charset="0"/>
                        <a:ea typeface="Times New Roman" panose="02020603050405020304" pitchFamily="18" charset="0"/>
                        <a:cs typeface="Cambria" panose="02040503050406030204" pitchFamily="18" charset="0"/>
                      </a:rPr>
                      <m:t>=−9.8</m:t>
                    </m:r>
                    <m:f>
                      <m:f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fPr>
                      <m:num>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num>
                      <m:den>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𝑠𝑒𝑔</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den>
                    </m:f>
                  </m:oMath>
                </a14:m>
                <a:r>
                  <a:rPr lang="es-CO" sz="1800" dirty="0">
                    <a:effectLst/>
                    <a:latin typeface="Verdana" panose="020B0604030504040204" pitchFamily="34" charset="0"/>
                    <a:ea typeface="Times New Roman" panose="02020603050405020304" pitchFamily="18" charset="0"/>
                    <a:cs typeface="Cambria" panose="02040503050406030204" pitchFamily="18" charset="0"/>
                  </a:rPr>
                  <a:t> , y que la velocidad final es cero en la altura máxima.</a:t>
                </a:r>
                <a:endParaRPr lang="en-AU" sz="1800" dirty="0">
                  <a:effectLst/>
                  <a:latin typeface="Times New Roman" panose="02020603050405020304" pitchFamily="18" charset="0"/>
                  <a:ea typeface="Times New Roman" panose="02020603050405020304" pitchFamily="18" charset="0"/>
                </a:endParaRPr>
              </a:p>
              <a:p>
                <a:pPr indent="457200" algn="just">
                  <a:lnSpc>
                    <a:spcPct val="200000"/>
                  </a:lnSpc>
                </a:pPr>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BB7FB04-3E58-30CF-A8B2-ABB10087A29E}"/>
                  </a:ext>
                </a:extLst>
              </p:cNvPr>
              <p:cNvSpPr txBox="1">
                <a:spLocks noRot="1" noChangeAspect="1" noMove="1" noResize="1" noEditPoints="1" noAdjustHandles="1" noChangeArrowheads="1" noChangeShapeType="1" noTextEdit="1"/>
              </p:cNvSpPr>
              <p:nvPr/>
            </p:nvSpPr>
            <p:spPr>
              <a:xfrm>
                <a:off x="281797" y="662300"/>
                <a:ext cx="11064814" cy="6309676"/>
              </a:xfrm>
              <a:prstGeom prst="rect">
                <a:avLst/>
              </a:prstGeom>
              <a:blipFill>
                <a:blip r:embed="rId2"/>
                <a:stretch>
                  <a:fillRect l="-441" r="-496"/>
                </a:stretch>
              </a:blipFill>
            </p:spPr>
            <p:txBody>
              <a:bodyPr/>
              <a:lstStyle/>
              <a:p>
                <a:r>
                  <a:rPr lang="en-AU">
                    <a:noFill/>
                  </a:rPr>
                  <a:t> </a:t>
                </a:r>
              </a:p>
            </p:txBody>
          </p:sp>
        </mc:Fallback>
      </mc:AlternateContent>
    </p:spTree>
    <p:extLst>
      <p:ext uri="{BB962C8B-B14F-4D97-AF65-F5344CB8AC3E}">
        <p14:creationId xmlns:p14="http://schemas.microsoft.com/office/powerpoint/2010/main" val="302698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77EA-DB4C-E0C6-0CF3-F3BA28F01AC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9C9435-5DA3-CDA2-AE40-36485F8AAFF0}"/>
                  </a:ext>
                </a:extLst>
              </p:cNvPr>
              <p:cNvSpPr txBox="1"/>
              <p:nvPr/>
            </p:nvSpPr>
            <p:spPr>
              <a:xfrm>
                <a:off x="304801" y="334496"/>
                <a:ext cx="11064814" cy="6854890"/>
              </a:xfrm>
              <a:prstGeom prst="rect">
                <a:avLst/>
              </a:prstGeom>
              <a:noFill/>
            </p:spPr>
            <p:txBody>
              <a:bodyPr wrap="square">
                <a:spAutoFit/>
              </a:bodyPr>
              <a:lstStyle/>
              <a:p>
                <a:pPr indent="457200" algn="just">
                  <a:lnSpc>
                    <a:spcPct val="200000"/>
                  </a:lnSpc>
                </a:pPr>
                <a:r>
                  <a:rPr lang="es-CO" sz="1800" dirty="0">
                    <a:effectLst/>
                    <a:latin typeface="Verdana" panose="020B0604030504040204" pitchFamily="34" charset="0"/>
                    <a:ea typeface="Times New Roman" panose="02020603050405020304" pitchFamily="18" charset="0"/>
                    <a:cs typeface="Cambria" panose="02040503050406030204" pitchFamily="18" charset="0"/>
                  </a:rPr>
                  <a:t> Solución:</a:t>
                </a:r>
                <a:endParaRPr lang="en-AU" sz="1800" dirty="0">
                  <a:effectLst/>
                  <a:latin typeface="Times New Roman" panose="02020603050405020304" pitchFamily="18" charset="0"/>
                  <a:ea typeface="Times New Roman" panose="02020603050405020304" pitchFamily="18" charset="0"/>
                </a:endParaRPr>
              </a:p>
              <a:p>
                <a:pPr lvl="0" algn="just">
                  <a:lnSpc>
                    <a:spcPct val="107000"/>
                  </a:lnSpc>
                </a:pPr>
                <a14:m>
                  <m:oMathPara xmlns:m="http://schemas.openxmlformats.org/officeDocument/2006/math">
                    <m:oMathParaPr>
                      <m:jc m:val="centerGroup"/>
                    </m:oMathParaPr>
                    <m:oMath xmlns:m="http://schemas.openxmlformats.org/officeDocument/2006/math">
                      <m:r>
                        <a:rPr lang="es-MX" sz="1800" i="1">
                          <a:effectLst/>
                          <a:latin typeface="Cambria Math" panose="02040503050406030204" pitchFamily="18" charset="0"/>
                          <a:ea typeface="Times New Roman" panose="02020603050405020304" pitchFamily="18" charset="0"/>
                          <a:cs typeface="Cambria" panose="02040503050406030204" pitchFamily="18" charset="0"/>
                        </a:rPr>
                        <m:t>0= </m:t>
                      </m:r>
                      <m:sSubSup>
                        <m:sSub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MX" sz="1800" i="1">
                              <a:effectLst/>
                              <a:latin typeface="Cambria Math" panose="02040503050406030204" pitchFamily="18" charset="0"/>
                              <a:ea typeface="Times New Roman" panose="02020603050405020304" pitchFamily="18" charset="0"/>
                              <a:cs typeface="Cambria" panose="02040503050406030204" pitchFamily="18" charset="0"/>
                            </a:rPr>
                            <m:t>0</m:t>
                          </m:r>
                        </m:sub>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bSup>
                      <m:r>
                        <a:rPr lang="es-MX" sz="1800" i="1">
                          <a:effectLst/>
                          <a:latin typeface="Cambria Math" panose="02040503050406030204" pitchFamily="18" charset="0"/>
                          <a:ea typeface="Times New Roman" panose="02020603050405020304" pitchFamily="18" charset="0"/>
                          <a:cs typeface="Cambria" panose="02040503050406030204" pitchFamily="18" charset="0"/>
                        </a:rPr>
                        <m:t>+2(−9.8</m:t>
                      </m:r>
                      <m:f>
                        <m:f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fPr>
                        <m:num>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num>
                        <m:den>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𝑠𝑒𝑔</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den>
                      </m:f>
                      <m:r>
                        <a:rPr lang="es-MX" sz="1800">
                          <a:effectLst/>
                          <a:latin typeface="Cambria Math" panose="02040503050406030204" pitchFamily="18" charset="0"/>
                          <a:ea typeface="Times New Roman" panose="02020603050405020304" pitchFamily="18" charset="0"/>
                          <a:cs typeface="Cambria" panose="02040503050406030204" pitchFamily="18" charset="0"/>
                        </a:rPr>
                        <m:t> </m:t>
                      </m:r>
                      <m:r>
                        <a:rPr lang="es-MX" sz="1800" i="1">
                          <a:effectLst/>
                          <a:latin typeface="Cambria Math" panose="02040503050406030204" pitchFamily="18" charset="0"/>
                          <a:ea typeface="Times New Roman" panose="02020603050405020304" pitchFamily="18" charset="0"/>
                          <a:cs typeface="Cambria" panose="02040503050406030204" pitchFamily="18" charset="0"/>
                        </a:rPr>
                        <m:t>)(1.07</m:t>
                      </m:r>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r>
                        <a:rPr lang="es-MX" sz="1800" i="1">
                          <a:effectLst/>
                          <a:latin typeface="Cambria Math" panose="02040503050406030204" pitchFamily="18" charset="0"/>
                          <a:ea typeface="Times New Roman" panose="02020603050405020304" pitchFamily="18" charset="0"/>
                          <a:cs typeface="Cambria" panose="02040503050406030204" pitchFamily="18" charset="0"/>
                        </a:rPr>
                        <m:t>)</m:t>
                      </m:r>
                    </m:oMath>
                  </m:oMathPara>
                </a14:m>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algn="just">
                  <a:lnSpc>
                    <a:spcPct val="107000"/>
                  </a:lnSpc>
                </a:pPr>
                <a14:m>
                  <m:oMathPara xmlns:m="http://schemas.openxmlformats.org/officeDocument/2006/math">
                    <m:oMathParaPr>
                      <m:jc m:val="centerGroup"/>
                    </m:oMathParaPr>
                    <m:oMath xmlns:m="http://schemas.openxmlformats.org/officeDocument/2006/math">
                      <m:sSubSup>
                        <m:sSub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MX" sz="1800" i="1">
                              <a:effectLst/>
                              <a:latin typeface="Cambria Math" panose="02040503050406030204" pitchFamily="18" charset="0"/>
                              <a:ea typeface="Times New Roman" panose="02020603050405020304" pitchFamily="18" charset="0"/>
                              <a:cs typeface="Cambria" panose="02040503050406030204" pitchFamily="18" charset="0"/>
                            </a:rPr>
                            <m:t>0</m:t>
                          </m:r>
                        </m:sub>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bSup>
                      <m:r>
                        <a:rPr lang="es-MX" sz="1800" i="1">
                          <a:effectLst/>
                          <a:latin typeface="Cambria Math" panose="02040503050406030204" pitchFamily="18" charset="0"/>
                          <a:ea typeface="Times New Roman" panose="02020603050405020304" pitchFamily="18" charset="0"/>
                          <a:cs typeface="Cambria" panose="02040503050406030204" pitchFamily="18" charset="0"/>
                        </a:rPr>
                        <m:t>= 21</m:t>
                      </m:r>
                      <m:f>
                        <m:f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fPr>
                        <m:num>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num>
                        <m:den>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𝑠𝑒𝑔</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den>
                      </m:f>
                      <m:r>
                        <a:rPr lang="es-MX" sz="1800">
                          <a:effectLst/>
                          <a:latin typeface="Cambria Math" panose="02040503050406030204" pitchFamily="18" charset="0"/>
                          <a:ea typeface="Times New Roman" panose="02020603050405020304" pitchFamily="18" charset="0"/>
                          <a:cs typeface="Cambria" panose="02040503050406030204" pitchFamily="18" charset="0"/>
                        </a:rPr>
                        <m:t> </m:t>
                      </m:r>
                    </m:oMath>
                  </m:oMathPara>
                </a14:m>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algn="just">
                  <a:lnSpc>
                    <a:spcPct val="107000"/>
                  </a:lnSpc>
                </a:pPr>
                <a:r>
                  <a:rPr lang="es-MX" sz="1800" dirty="0">
                    <a:effectLst/>
                    <a:latin typeface="Verdana" panose="020B0604030504040204" pitchFamily="34" charset="0"/>
                    <a:ea typeface="Times New Roman" panose="02020603050405020304" pitchFamily="18" charset="0"/>
                    <a:cs typeface="Cambria" panose="02040503050406030204" pitchFamily="18" charset="0"/>
                  </a:rPr>
                  <a:t> </a:t>
                </a:r>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marL="457200" algn="just">
                  <a:lnSpc>
                    <a:spcPct val="107000"/>
                  </a:lnSpc>
                </a:pPr>
                <a14:m>
                  <m:oMathPara xmlns:m="http://schemas.openxmlformats.org/officeDocument/2006/math">
                    <m:oMathParaPr>
                      <m:jc m:val="centerGroup"/>
                    </m:oMathParaPr>
                    <m:oMath xmlns:m="http://schemas.openxmlformats.org/officeDocument/2006/math">
                      <m:sSub>
                        <m:sSub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b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𝑣</m:t>
                          </m:r>
                        </m:e>
                        <m:sub>
                          <m:r>
                            <a:rPr lang="es-MX" sz="1800" i="1">
                              <a:effectLst/>
                              <a:latin typeface="Cambria Math" panose="02040503050406030204" pitchFamily="18" charset="0"/>
                              <a:ea typeface="Times New Roman" panose="02020603050405020304" pitchFamily="18" charset="0"/>
                              <a:cs typeface="Cambria" panose="02040503050406030204" pitchFamily="18" charset="0"/>
                            </a:rPr>
                            <m:t>0</m:t>
                          </m:r>
                        </m:sub>
                      </m:sSub>
                      <m:r>
                        <a:rPr lang="es-MX" sz="1800" i="1">
                          <a:effectLst/>
                          <a:latin typeface="Cambria Math" panose="02040503050406030204" pitchFamily="18" charset="0"/>
                          <a:ea typeface="Times New Roman" panose="02020603050405020304" pitchFamily="18" charset="0"/>
                          <a:cs typeface="Cambria" panose="02040503050406030204" pitchFamily="18" charset="0"/>
                        </a:rPr>
                        <m:t>= </m:t>
                      </m:r>
                      <m:rad>
                        <m:radPr>
                          <m:degHide m:val="on"/>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radPr>
                        <m:deg/>
                        <m:e>
                          <m:r>
                            <a:rPr lang="es-MX" sz="1800" i="1">
                              <a:effectLst/>
                              <a:latin typeface="Cambria Math" panose="02040503050406030204" pitchFamily="18" charset="0"/>
                              <a:ea typeface="Times New Roman" panose="02020603050405020304" pitchFamily="18" charset="0"/>
                              <a:cs typeface="Cambria" panose="02040503050406030204" pitchFamily="18" charset="0"/>
                            </a:rPr>
                            <m:t>21</m:t>
                          </m:r>
                          <m:f>
                            <m:f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fPr>
                            <m:num>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num>
                            <m:den>
                              <m:sSup>
                                <m:sSup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sSupPr>
                                <m:e>
                                  <m:r>
                                    <a:rPr lang="es-MX" sz="1800" i="1">
                                      <a:effectLst/>
                                      <a:latin typeface="Cambria Math" panose="02040503050406030204" pitchFamily="18" charset="0"/>
                                      <a:ea typeface="Times New Roman" panose="02020603050405020304" pitchFamily="18" charset="0"/>
                                      <a:cs typeface="Cambria" panose="02040503050406030204" pitchFamily="18" charset="0"/>
                                    </a:rPr>
                                    <m:t>𝑠𝑒𝑔</m:t>
                                  </m:r>
                                </m:e>
                                <m:sup>
                                  <m:r>
                                    <a:rPr lang="es-MX" sz="1800" i="1">
                                      <a:effectLst/>
                                      <a:latin typeface="Cambria Math" panose="02040503050406030204" pitchFamily="18" charset="0"/>
                                      <a:ea typeface="Times New Roman" panose="02020603050405020304" pitchFamily="18" charset="0"/>
                                      <a:cs typeface="Cambria" panose="02040503050406030204" pitchFamily="18" charset="0"/>
                                    </a:rPr>
                                    <m:t>2</m:t>
                                  </m:r>
                                </m:sup>
                              </m:sSup>
                            </m:den>
                          </m:f>
                        </m:e>
                      </m:rad>
                      <m:r>
                        <a:rPr lang="es-ES" sz="1800">
                          <a:effectLst/>
                          <a:latin typeface="Cambria Math" panose="02040503050406030204" pitchFamily="18" charset="0"/>
                          <a:ea typeface="Times New Roman" panose="02020603050405020304" pitchFamily="18" charset="0"/>
                          <a:cs typeface="Cambria" panose="02040503050406030204" pitchFamily="18" charset="0"/>
                        </a:rPr>
                        <m:t>=4.58</m:t>
                      </m:r>
                      <m:f>
                        <m:fPr>
                          <m:ctrlPr>
                            <a:rPr lang="en-AU" sz="1800" i="1">
                              <a:effectLst/>
                              <a:latin typeface="Cambria Math" panose="02040503050406030204" pitchFamily="18" charset="0"/>
                              <a:ea typeface="Times New Roman" panose="02020603050405020304" pitchFamily="18" charset="0"/>
                              <a:cs typeface="Cambria" panose="02040503050406030204" pitchFamily="18" charset="0"/>
                            </a:rPr>
                          </m:ctrlPr>
                        </m:fPr>
                        <m:num>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num>
                        <m:den>
                          <m:r>
                            <a:rPr lang="es-MX" sz="1800" i="1">
                              <a:effectLst/>
                              <a:latin typeface="Cambria Math" panose="02040503050406030204" pitchFamily="18" charset="0"/>
                              <a:ea typeface="Times New Roman" panose="02020603050405020304" pitchFamily="18" charset="0"/>
                              <a:cs typeface="Cambria" panose="02040503050406030204" pitchFamily="18" charset="0"/>
                            </a:rPr>
                            <m:t>𝑠𝑒𝑔</m:t>
                          </m:r>
                        </m:den>
                      </m:f>
                    </m:oMath>
                  </m:oMathPara>
                </a14:m>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07000"/>
                  </a:lnSpc>
                </a:pPr>
                <a:r>
                  <a:rPr lang="es-MX" sz="1800" dirty="0">
                    <a:effectLst/>
                    <a:latin typeface="Verdana" panose="020B0604030504040204" pitchFamily="34" charset="0"/>
                    <a:ea typeface="Times New Roman" panose="02020603050405020304" pitchFamily="18" charset="0"/>
                    <a:cs typeface="Cambria" panose="02040503050406030204" pitchFamily="18" charset="0"/>
                  </a:rPr>
                  <a:t> Ya que en el ejercicio nos indican que la altura máxima alcanzada es </a:t>
                </a:r>
                <a14:m>
                  <m:oMath xmlns:m="http://schemas.openxmlformats.org/officeDocument/2006/math">
                    <m:r>
                      <a:rPr lang="es-MX" sz="1800" i="1">
                        <a:effectLst/>
                        <a:latin typeface="Cambria Math" panose="02040503050406030204" pitchFamily="18" charset="0"/>
                        <a:ea typeface="Times New Roman" panose="02020603050405020304" pitchFamily="18" charset="0"/>
                        <a:cs typeface="Cambria" panose="02040503050406030204" pitchFamily="18" charset="0"/>
                      </a:rPr>
                      <m:t>1.07</m:t>
                    </m:r>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r>
                      <a:rPr lang="es-MX" sz="1800" i="1">
                        <a:effectLst/>
                        <a:latin typeface="Cambria Math" panose="02040503050406030204" pitchFamily="18" charset="0"/>
                        <a:ea typeface="Times New Roman" panose="02020603050405020304" pitchFamily="18" charset="0"/>
                        <a:cs typeface="Cambria" panose="02040503050406030204" pitchFamily="18" charset="0"/>
                      </a:rPr>
                      <m:t> </m:t>
                    </m:r>
                  </m:oMath>
                </a14:m>
                <a:r>
                  <a:rPr lang="es-MX" sz="1800" dirty="0">
                    <a:effectLst/>
                    <a:latin typeface="Verdana" panose="020B0604030504040204" pitchFamily="34" charset="0"/>
                    <a:ea typeface="Times New Roman" panose="02020603050405020304" pitchFamily="18" charset="0"/>
                    <a:cs typeface="Cambria" panose="02040503050406030204" pitchFamily="18" charset="0"/>
                  </a:rPr>
                  <a:t>no es necesario hacer más cálculos esa es la altura alcanzada. Si con esa altura se refiere a la distancia entre el suelo y los pies de Michael entonces únicamente se necesita sumar esa altura con la estatura de Michael que es </a:t>
                </a:r>
                <a14:m>
                  <m:oMath xmlns:m="http://schemas.openxmlformats.org/officeDocument/2006/math">
                    <m:r>
                      <a:rPr lang="es-MX" sz="1800" i="1">
                        <a:effectLst/>
                        <a:latin typeface="Cambria Math" panose="02040503050406030204" pitchFamily="18" charset="0"/>
                        <a:ea typeface="Times New Roman" panose="02020603050405020304" pitchFamily="18" charset="0"/>
                        <a:cs typeface="Cambria" panose="02040503050406030204" pitchFamily="18" charset="0"/>
                      </a:rPr>
                      <m:t>1.98</m:t>
                    </m:r>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oMath>
                </a14:m>
                <a:r>
                  <a:rPr lang="es-MX" sz="1800" dirty="0">
                    <a:effectLst/>
                    <a:latin typeface="Verdana" panose="020B0604030504040204" pitchFamily="34" charset="0"/>
                    <a:ea typeface="Times New Roman" panose="02020603050405020304" pitchFamily="18" charset="0"/>
                    <a:cs typeface="Cambria" panose="02040503050406030204" pitchFamily="18" charset="0"/>
                  </a:rPr>
                  <a:t> según datos oficiales, lo que daría una altura de </a:t>
                </a:r>
                <a14:m>
                  <m:oMath xmlns:m="http://schemas.openxmlformats.org/officeDocument/2006/math">
                    <m:r>
                      <a:rPr lang="es-MX" sz="1800" i="1">
                        <a:effectLst/>
                        <a:latin typeface="Cambria Math" panose="02040503050406030204" pitchFamily="18" charset="0"/>
                        <a:ea typeface="Times New Roman" panose="02020603050405020304" pitchFamily="18" charset="0"/>
                        <a:cs typeface="Cambria" panose="02040503050406030204" pitchFamily="18" charset="0"/>
                      </a:rPr>
                      <m:t>3.05</m:t>
                    </m:r>
                    <m:r>
                      <a:rPr lang="es-MX" sz="1800" i="1">
                        <a:effectLst/>
                        <a:latin typeface="Cambria Math" panose="02040503050406030204" pitchFamily="18" charset="0"/>
                        <a:ea typeface="Times New Roman" panose="02020603050405020304" pitchFamily="18" charset="0"/>
                        <a:cs typeface="Cambria" panose="02040503050406030204" pitchFamily="18" charset="0"/>
                      </a:rPr>
                      <m:t>𝑚</m:t>
                    </m:r>
                  </m:oMath>
                </a14:m>
                <a:r>
                  <a:rPr lang="es-MX" sz="1800" dirty="0">
                    <a:effectLst/>
                    <a:latin typeface="Verdana" panose="020B0604030504040204" pitchFamily="34" charset="0"/>
                    <a:ea typeface="Times New Roman" panose="02020603050405020304" pitchFamily="18" charset="0"/>
                    <a:cs typeface="Cambria" panose="02040503050406030204" pitchFamily="18" charset="0"/>
                  </a:rPr>
                  <a:t>.</a:t>
                </a:r>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07000"/>
                  </a:lnSpc>
                </a:pPr>
                <a:endParaRPr lang="es-MX" sz="1800" dirty="0">
                  <a:effectLst/>
                  <a:latin typeface="Verdana" panose="020B0604030504040204" pitchFamily="34" charset="0"/>
                  <a:ea typeface="Times New Roman" panose="02020603050405020304" pitchFamily="18" charset="0"/>
                  <a:cs typeface="Cambria" panose="02040503050406030204" pitchFamily="18" charset="0"/>
                </a:endParaRPr>
              </a:p>
              <a:p>
                <a:pPr lvl="0" algn="just">
                  <a:lnSpc>
                    <a:spcPct val="107000"/>
                  </a:lnSpc>
                </a:pPr>
                <a:r>
                  <a:rPr lang="es-MX" sz="1800" dirty="0">
                    <a:effectLst/>
                    <a:latin typeface="Verdana" panose="020B0604030504040204" pitchFamily="34" charset="0"/>
                    <a:ea typeface="Times New Roman" panose="02020603050405020304" pitchFamily="18" charset="0"/>
                    <a:cs typeface="Cambria" panose="02040503050406030204" pitchFamily="18" charset="0"/>
                  </a:rPr>
                  <a:t>El ejercicio consiste un problema que mezcla movimiento rectilíneo uniformemente acelerado y caída libre de física clásica, en este caso se considera la velocidad cero, porque se considera que al llegar al punto más alto el objeto empieza a descender debido a la fuerza gravitacional que genera un empuje en la dirección opuesta a la del salto. En la gráfica que se realiza en </a:t>
                </a:r>
                <a:r>
                  <a:rPr lang="es-MX" sz="1800" dirty="0" err="1">
                    <a:effectLst/>
                    <a:latin typeface="Verdana" panose="020B0604030504040204" pitchFamily="34" charset="0"/>
                    <a:ea typeface="Times New Roman" panose="02020603050405020304" pitchFamily="18" charset="0"/>
                    <a:cs typeface="Cambria" panose="02040503050406030204" pitchFamily="18" charset="0"/>
                  </a:rPr>
                  <a:t>Geogebra</a:t>
                </a:r>
                <a:r>
                  <a:rPr lang="es-MX" sz="1800" dirty="0">
                    <a:effectLst/>
                    <a:latin typeface="Verdana" panose="020B0604030504040204" pitchFamily="34" charset="0"/>
                    <a:ea typeface="Times New Roman" panose="02020603050405020304" pitchFamily="18" charset="0"/>
                    <a:cs typeface="Cambria" panose="02040503050406030204" pitchFamily="18" charset="0"/>
                  </a:rPr>
                  <a:t> la altura final queda en términos de la velocidad inicial, con lo cual podemos observar una exponencial, lo cual se traduce que con pequeñas variaciones en la velocidad inicial podemos obtener cada vez alturas mayores.</a:t>
                </a:r>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a:p>
                <a:pPr marL="228600" algn="just">
                  <a:lnSpc>
                    <a:spcPct val="107000"/>
                  </a:lnSpc>
                  <a:spcAft>
                    <a:spcPts val="800"/>
                  </a:spcAft>
                </a:pPr>
                <a:r>
                  <a:rPr lang="es-MX" sz="1800" dirty="0">
                    <a:effectLst/>
                    <a:latin typeface="Verdana" panose="020B0604030504040204" pitchFamily="34" charset="0"/>
                    <a:ea typeface="Times New Roman" panose="02020603050405020304" pitchFamily="18" charset="0"/>
                    <a:cs typeface="Cambria" panose="02040503050406030204" pitchFamily="18" charset="0"/>
                  </a:rPr>
                  <a:t> </a:t>
                </a:r>
                <a:endParaRPr lang="en-AU" sz="16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59C9435-5DA3-CDA2-AE40-36485F8AAFF0}"/>
                  </a:ext>
                </a:extLst>
              </p:cNvPr>
              <p:cNvSpPr txBox="1">
                <a:spLocks noRot="1" noChangeAspect="1" noMove="1" noResize="1" noEditPoints="1" noAdjustHandles="1" noChangeArrowheads="1" noChangeShapeType="1" noTextEdit="1"/>
              </p:cNvSpPr>
              <p:nvPr/>
            </p:nvSpPr>
            <p:spPr>
              <a:xfrm>
                <a:off x="304801" y="334496"/>
                <a:ext cx="11064814" cy="6854890"/>
              </a:xfrm>
              <a:prstGeom prst="rect">
                <a:avLst/>
              </a:prstGeom>
              <a:blipFill>
                <a:blip r:embed="rId2"/>
                <a:stretch>
                  <a:fillRect l="-441" r="-441"/>
                </a:stretch>
              </a:blipFill>
            </p:spPr>
            <p:txBody>
              <a:bodyPr/>
              <a:lstStyle/>
              <a:p>
                <a:r>
                  <a:rPr lang="en-AU">
                    <a:noFill/>
                  </a:rPr>
                  <a:t> </a:t>
                </a:r>
              </a:p>
            </p:txBody>
          </p:sp>
        </mc:Fallback>
      </mc:AlternateContent>
      <p:pic>
        <p:nvPicPr>
          <p:cNvPr id="2" name="Picture 1">
            <a:extLst>
              <a:ext uri="{FF2B5EF4-FFF2-40B4-BE49-F238E27FC236}">
                <a16:creationId xmlns:a16="http://schemas.microsoft.com/office/drawing/2014/main" id="{0C457F5A-6095-7170-8A67-A3AA9FD4E91A}"/>
              </a:ext>
            </a:extLst>
          </p:cNvPr>
          <p:cNvPicPr>
            <a:picLocks noChangeAspect="1"/>
          </p:cNvPicPr>
          <p:nvPr/>
        </p:nvPicPr>
        <p:blipFill>
          <a:blip r:embed="rId3"/>
          <a:stretch>
            <a:fillRect/>
          </a:stretch>
        </p:blipFill>
        <p:spPr>
          <a:xfrm>
            <a:off x="9540446" y="1684399"/>
            <a:ext cx="1685937" cy="1628787"/>
          </a:xfrm>
          <a:prstGeom prst="rect">
            <a:avLst/>
          </a:prstGeom>
        </p:spPr>
      </p:pic>
      <p:pic>
        <p:nvPicPr>
          <p:cNvPr id="3" name="Picture 2">
            <a:extLst>
              <a:ext uri="{FF2B5EF4-FFF2-40B4-BE49-F238E27FC236}">
                <a16:creationId xmlns:a16="http://schemas.microsoft.com/office/drawing/2014/main" id="{295A5853-F3C9-2B30-7C83-22FD13AEE53D}"/>
              </a:ext>
            </a:extLst>
          </p:cNvPr>
          <p:cNvPicPr>
            <a:picLocks noChangeAspect="1"/>
          </p:cNvPicPr>
          <p:nvPr/>
        </p:nvPicPr>
        <p:blipFill>
          <a:blip r:embed="rId4"/>
          <a:stretch>
            <a:fillRect/>
          </a:stretch>
        </p:blipFill>
        <p:spPr>
          <a:xfrm>
            <a:off x="9737918" y="0"/>
            <a:ext cx="1409710" cy="1881201"/>
          </a:xfrm>
          <a:prstGeom prst="rect">
            <a:avLst/>
          </a:prstGeom>
        </p:spPr>
      </p:pic>
      <p:cxnSp>
        <p:nvCxnSpPr>
          <p:cNvPr id="4" name="Straight Connector 3">
            <a:extLst>
              <a:ext uri="{FF2B5EF4-FFF2-40B4-BE49-F238E27FC236}">
                <a16:creationId xmlns:a16="http://schemas.microsoft.com/office/drawing/2014/main" id="{151526FA-E250-152D-ABA4-CCEBE9A70AEE}"/>
              </a:ext>
            </a:extLst>
          </p:cNvPr>
          <p:cNvCxnSpPr/>
          <p:nvPr/>
        </p:nvCxnSpPr>
        <p:spPr>
          <a:xfrm>
            <a:off x="9540446" y="104963"/>
            <a:ext cx="13345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D943A4B-6F08-381F-F209-16A77B762B90}"/>
              </a:ext>
            </a:extLst>
          </p:cNvPr>
          <p:cNvCxnSpPr>
            <a:cxnSpLocks/>
          </p:cNvCxnSpPr>
          <p:nvPr/>
        </p:nvCxnSpPr>
        <p:spPr>
          <a:xfrm>
            <a:off x="11497706" y="1187891"/>
            <a:ext cx="0" cy="571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945BFAA-36D3-B74B-7022-AFBCA892B024}"/>
              </a:ext>
            </a:extLst>
          </p:cNvPr>
          <p:cNvCxnSpPr/>
          <p:nvPr/>
        </p:nvCxnSpPr>
        <p:spPr>
          <a:xfrm flipH="1" flipV="1">
            <a:off x="9638581" y="104963"/>
            <a:ext cx="51759" cy="3006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00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F7967-220C-5A4E-A759-279FC900742F}"/>
            </a:ext>
          </a:extLst>
        </p:cNvPr>
        <p:cNvGrpSpPr/>
        <p:nvPr/>
      </p:nvGrpSpPr>
      <p:grpSpPr>
        <a:xfrm>
          <a:off x="0" y="0"/>
          <a:ext cx="0" cy="0"/>
          <a:chOff x="0" y="0"/>
          <a:chExt cx="0" cy="0"/>
        </a:xfrm>
      </p:grpSpPr>
      <p:sp>
        <p:nvSpPr>
          <p:cNvPr id="4" name="AutoShape 2" descr="Lecturas: Educación Física y Deportes, Revista Digital">
            <a:extLst>
              <a:ext uri="{FF2B5EF4-FFF2-40B4-BE49-F238E27FC236}">
                <a16:creationId xmlns:a16="http://schemas.microsoft.com/office/drawing/2014/main" id="{A7C9C81A-4260-122E-C56E-4C9ECFAB28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30" name="Picture 6" descr="Lecturas: Educación Física y Deportes, Revista Digital">
            <a:extLst>
              <a:ext uri="{FF2B5EF4-FFF2-40B4-BE49-F238E27FC236}">
                <a16:creationId xmlns:a16="http://schemas.microsoft.com/office/drawing/2014/main" id="{36A6AEB5-5099-F04A-7A76-95ACA7751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965" y="368330"/>
            <a:ext cx="2609850" cy="5419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8C8234-2D31-6FF3-5B36-F70D72F797E2}"/>
              </a:ext>
            </a:extLst>
          </p:cNvPr>
          <p:cNvPicPr>
            <a:picLocks noChangeAspect="1"/>
          </p:cNvPicPr>
          <p:nvPr/>
        </p:nvPicPr>
        <p:blipFill>
          <a:blip r:embed="rId3"/>
          <a:stretch>
            <a:fillRect/>
          </a:stretch>
        </p:blipFill>
        <p:spPr>
          <a:xfrm>
            <a:off x="6820250" y="4046591"/>
            <a:ext cx="1685937" cy="1628787"/>
          </a:xfrm>
          <a:prstGeom prst="rect">
            <a:avLst/>
          </a:prstGeom>
        </p:spPr>
      </p:pic>
      <p:pic>
        <p:nvPicPr>
          <p:cNvPr id="12" name="Picture 11">
            <a:extLst>
              <a:ext uri="{FF2B5EF4-FFF2-40B4-BE49-F238E27FC236}">
                <a16:creationId xmlns:a16="http://schemas.microsoft.com/office/drawing/2014/main" id="{2BF30B02-3C7B-A828-C561-DC5E4470A0DA}"/>
              </a:ext>
            </a:extLst>
          </p:cNvPr>
          <p:cNvPicPr>
            <a:picLocks noChangeAspect="1"/>
          </p:cNvPicPr>
          <p:nvPr/>
        </p:nvPicPr>
        <p:blipFill>
          <a:blip r:embed="rId4"/>
          <a:stretch>
            <a:fillRect/>
          </a:stretch>
        </p:blipFill>
        <p:spPr>
          <a:xfrm>
            <a:off x="7017722" y="2362192"/>
            <a:ext cx="1409710" cy="1881201"/>
          </a:xfrm>
          <a:prstGeom prst="rect">
            <a:avLst/>
          </a:prstGeom>
        </p:spPr>
      </p:pic>
      <p:cxnSp>
        <p:nvCxnSpPr>
          <p:cNvPr id="16" name="Straight Connector 15">
            <a:extLst>
              <a:ext uri="{FF2B5EF4-FFF2-40B4-BE49-F238E27FC236}">
                <a16:creationId xmlns:a16="http://schemas.microsoft.com/office/drawing/2014/main" id="{1C753E4B-1000-F1E1-8B86-4F5F1D924FC5}"/>
              </a:ext>
            </a:extLst>
          </p:cNvPr>
          <p:cNvCxnSpPr/>
          <p:nvPr/>
        </p:nvCxnSpPr>
        <p:spPr>
          <a:xfrm>
            <a:off x="6820250" y="2467155"/>
            <a:ext cx="133458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32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337</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Aptos Display</vt:lpstr>
      <vt:lpstr>Arial</vt:lpstr>
      <vt:lpstr>Cambria</vt:lpstr>
      <vt:lpstr>Cambria Math</vt:lpstr>
      <vt:lpstr>Times New Roman</vt:lpstr>
      <vt:lpstr>Verdana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SEBATIAN CASTILLO AMAYA</dc:creator>
  <cp:lastModifiedBy>JUAN SEBATIAN CASTILLO AMAYA</cp:lastModifiedBy>
  <cp:revision>1</cp:revision>
  <dcterms:created xsi:type="dcterms:W3CDTF">2024-11-16T23:39:36Z</dcterms:created>
  <dcterms:modified xsi:type="dcterms:W3CDTF">2024-11-17T00:06:21Z</dcterms:modified>
</cp:coreProperties>
</file>