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0" r:id="rId5"/>
    <p:sldId id="257" r:id="rId6"/>
    <p:sldId id="261" r:id="rId7"/>
    <p:sldId id="258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4FB"/>
    <a:srgbClr val="E5DAE6"/>
    <a:srgbClr val="FF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/>
    <p:restoredTop sz="94670"/>
  </p:normalViewPr>
  <p:slideViewPr>
    <p:cSldViewPr snapToGrid="0" snapToObjects="1">
      <p:cViewPr varScale="1">
        <p:scale>
          <a:sx n="114" d="100"/>
          <a:sy n="114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2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9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2B12-A288-3D4F-93FB-1C617921A7C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4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Semi-automatic flow direction corrections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Sept. 12, 2017</a:t>
            </a:r>
          </a:p>
        </p:txBody>
      </p:sp>
    </p:spTree>
    <p:extLst>
      <p:ext uri="{BB962C8B-B14F-4D97-AF65-F5344CB8AC3E}">
        <p14:creationId xmlns:p14="http://schemas.microsoft.com/office/powerpoint/2010/main" val="163649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3E8E-4B7C-C748-9EA9-11C413F2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09"/>
            <a:ext cx="10515600" cy="58832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outlet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9C268-3BD6-754F-9C7B-56EBF3F9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49" y="1528593"/>
            <a:ext cx="5844443" cy="5257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C281D-8652-9341-94A2-4B1D4C019692}"/>
              </a:ext>
            </a:extLst>
          </p:cNvPr>
          <p:cNvSpPr txBox="1"/>
          <p:nvPr/>
        </p:nvSpPr>
        <p:spPr>
          <a:xfrm>
            <a:off x="2296834" y="2368422"/>
            <a:ext cx="12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26869-3BAE-A44F-A525-7C5959B832CF}"/>
              </a:ext>
            </a:extLst>
          </p:cNvPr>
          <p:cNvSpPr txBox="1"/>
          <p:nvPr/>
        </p:nvSpPr>
        <p:spPr>
          <a:xfrm>
            <a:off x="9138152" y="3804716"/>
            <a:ext cx="12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Chenab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5FCF-203F-D14E-8246-1321D29E0267}"/>
              </a:ext>
            </a:extLst>
          </p:cNvPr>
          <p:cNvSpPr txBox="1"/>
          <p:nvPr/>
        </p:nvSpPr>
        <p:spPr>
          <a:xfrm>
            <a:off x="9138153" y="4829211"/>
            <a:ext cx="12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Satluj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E360DF-6993-524C-BDE4-DE48D791C78D}"/>
              </a:ext>
            </a:extLst>
          </p:cNvPr>
          <p:cNvCxnSpPr>
            <a:cxnSpLocks/>
          </p:cNvCxnSpPr>
          <p:nvPr/>
        </p:nvCxnSpPr>
        <p:spPr>
          <a:xfrm>
            <a:off x="2796988" y="2737754"/>
            <a:ext cx="1826696" cy="1023731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CAB84F-FC30-1442-B491-4B1E40D0802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063096" y="2553088"/>
            <a:ext cx="2075057" cy="2460789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3C7A6-230B-FD40-B2E0-07E324A047C0}"/>
              </a:ext>
            </a:extLst>
          </p:cNvPr>
          <p:cNvCxnSpPr>
            <a:cxnSpLocks/>
          </p:cNvCxnSpPr>
          <p:nvPr/>
        </p:nvCxnSpPr>
        <p:spPr>
          <a:xfrm>
            <a:off x="6992471" y="1909482"/>
            <a:ext cx="2145680" cy="1941651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2F655-3700-0D4E-8A10-5E4AD10D82B7}"/>
              </a:ext>
            </a:extLst>
          </p:cNvPr>
          <p:cNvSpPr txBox="1"/>
          <p:nvPr/>
        </p:nvSpPr>
        <p:spPr>
          <a:xfrm>
            <a:off x="9080604" y="5472817"/>
            <a:ext cx="12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Panjnad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8D9833-3E6F-6340-9B11-AF52BD9F4A7C}"/>
              </a:ext>
            </a:extLst>
          </p:cNvPr>
          <p:cNvCxnSpPr>
            <a:cxnSpLocks/>
          </p:cNvCxnSpPr>
          <p:nvPr/>
        </p:nvCxnSpPr>
        <p:spPr>
          <a:xfrm>
            <a:off x="6490447" y="2671482"/>
            <a:ext cx="2590157" cy="2933043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D444A7-6995-524E-9138-DDD675620724}"/>
              </a:ext>
            </a:extLst>
          </p:cNvPr>
          <p:cNvSpPr txBox="1"/>
          <p:nvPr/>
        </p:nvSpPr>
        <p:spPr>
          <a:xfrm>
            <a:off x="2289040" y="5013877"/>
            <a:ext cx="126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Kotri</a:t>
            </a:r>
            <a:r>
              <a:rPr lang="en-US" dirty="0"/>
              <a:t> Barrage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E40D9E-1304-5347-9091-125593D4DDA2}"/>
              </a:ext>
            </a:extLst>
          </p:cNvPr>
          <p:cNvCxnSpPr>
            <a:cxnSpLocks/>
          </p:cNvCxnSpPr>
          <p:nvPr/>
        </p:nvCxnSpPr>
        <p:spPr>
          <a:xfrm>
            <a:off x="3007111" y="5203816"/>
            <a:ext cx="1616573" cy="133226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977E60-F0CD-8A47-87A8-5D7FA6EE0263}"/>
              </a:ext>
            </a:extLst>
          </p:cNvPr>
          <p:cNvSpPr/>
          <p:nvPr/>
        </p:nvSpPr>
        <p:spPr>
          <a:xfrm>
            <a:off x="4052046" y="6174730"/>
            <a:ext cx="276269" cy="2798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52AFAB-8864-3B4D-98B6-7D66DCA22436}"/>
              </a:ext>
            </a:extLst>
          </p:cNvPr>
          <p:cNvSpPr/>
          <p:nvPr/>
        </p:nvSpPr>
        <p:spPr>
          <a:xfrm>
            <a:off x="5020235" y="6172991"/>
            <a:ext cx="277284" cy="28159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3E8E-4B7C-C748-9EA9-11C413F2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09"/>
            <a:ext cx="10515600" cy="58832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outlet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9C268-3BD6-754F-9C7B-56EBF3F9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49" y="1636057"/>
            <a:ext cx="5844443" cy="5042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C281D-8652-9341-94A2-4B1D4C019692}"/>
              </a:ext>
            </a:extLst>
          </p:cNvPr>
          <p:cNvSpPr txBox="1"/>
          <p:nvPr/>
        </p:nvSpPr>
        <p:spPr>
          <a:xfrm>
            <a:off x="2296834" y="2368422"/>
            <a:ext cx="12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26869-3BAE-A44F-A525-7C5959B832CF}"/>
              </a:ext>
            </a:extLst>
          </p:cNvPr>
          <p:cNvSpPr txBox="1"/>
          <p:nvPr/>
        </p:nvSpPr>
        <p:spPr>
          <a:xfrm>
            <a:off x="9138152" y="3804716"/>
            <a:ext cx="12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Chenab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5FCF-203F-D14E-8246-1321D29E0267}"/>
              </a:ext>
            </a:extLst>
          </p:cNvPr>
          <p:cNvSpPr txBox="1"/>
          <p:nvPr/>
        </p:nvSpPr>
        <p:spPr>
          <a:xfrm>
            <a:off x="9138153" y="4829211"/>
            <a:ext cx="12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Satluj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E360DF-6993-524C-BDE4-DE48D791C78D}"/>
              </a:ext>
            </a:extLst>
          </p:cNvPr>
          <p:cNvCxnSpPr>
            <a:cxnSpLocks/>
          </p:cNvCxnSpPr>
          <p:nvPr/>
        </p:nvCxnSpPr>
        <p:spPr>
          <a:xfrm>
            <a:off x="2796988" y="2737754"/>
            <a:ext cx="1864659" cy="1066962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CAB84F-FC30-1442-B491-4B1E40D0802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073153" y="2737754"/>
            <a:ext cx="2065000" cy="2276123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3C7A6-230B-FD40-B2E0-07E324A047C0}"/>
              </a:ext>
            </a:extLst>
          </p:cNvPr>
          <p:cNvCxnSpPr>
            <a:cxnSpLocks/>
          </p:cNvCxnSpPr>
          <p:nvPr/>
        </p:nvCxnSpPr>
        <p:spPr>
          <a:xfrm>
            <a:off x="7001435" y="1972235"/>
            <a:ext cx="2136716" cy="1878898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2F655-3700-0D4E-8A10-5E4AD10D82B7}"/>
              </a:ext>
            </a:extLst>
          </p:cNvPr>
          <p:cNvSpPr txBox="1"/>
          <p:nvPr/>
        </p:nvSpPr>
        <p:spPr>
          <a:xfrm>
            <a:off x="9080604" y="5472817"/>
            <a:ext cx="12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Panjnad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8D9833-3E6F-6340-9B11-AF52BD9F4A7C}"/>
              </a:ext>
            </a:extLst>
          </p:cNvPr>
          <p:cNvCxnSpPr>
            <a:cxnSpLocks/>
          </p:cNvCxnSpPr>
          <p:nvPr/>
        </p:nvCxnSpPr>
        <p:spPr>
          <a:xfrm>
            <a:off x="6517341" y="2868706"/>
            <a:ext cx="2563263" cy="2735819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D444A7-6995-524E-9138-DDD675620724}"/>
              </a:ext>
            </a:extLst>
          </p:cNvPr>
          <p:cNvSpPr txBox="1"/>
          <p:nvPr/>
        </p:nvSpPr>
        <p:spPr>
          <a:xfrm>
            <a:off x="2289040" y="5013877"/>
            <a:ext cx="126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Kotri</a:t>
            </a:r>
            <a:r>
              <a:rPr lang="en-US" dirty="0"/>
              <a:t> Barrage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E40D9E-1304-5347-9091-125593D4DDA2}"/>
              </a:ext>
            </a:extLst>
          </p:cNvPr>
          <p:cNvCxnSpPr>
            <a:cxnSpLocks/>
          </p:cNvCxnSpPr>
          <p:nvPr/>
        </p:nvCxnSpPr>
        <p:spPr>
          <a:xfrm>
            <a:off x="3007111" y="5203816"/>
            <a:ext cx="1537995" cy="201902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977E60-F0CD-8A47-87A8-5D7FA6EE0263}"/>
              </a:ext>
            </a:extLst>
          </p:cNvPr>
          <p:cNvSpPr/>
          <p:nvPr/>
        </p:nvSpPr>
        <p:spPr>
          <a:xfrm>
            <a:off x="4052046" y="6174730"/>
            <a:ext cx="276269" cy="2798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52AFAB-8864-3B4D-98B6-7D66DCA22436}"/>
              </a:ext>
            </a:extLst>
          </p:cNvPr>
          <p:cNvSpPr/>
          <p:nvPr/>
        </p:nvSpPr>
        <p:spPr>
          <a:xfrm>
            <a:off x="4938188" y="6174730"/>
            <a:ext cx="277284" cy="28159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F5711-2901-E94E-8571-B619FD3E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2" y="0"/>
            <a:ext cx="8002505" cy="66881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5EE4BBA-E32C-9549-9AE8-D7F3C589F8C0}"/>
              </a:ext>
            </a:extLst>
          </p:cNvPr>
          <p:cNvGrpSpPr/>
          <p:nvPr/>
        </p:nvGrpSpPr>
        <p:grpSpPr>
          <a:xfrm>
            <a:off x="6598023" y="5100918"/>
            <a:ext cx="3325906" cy="1264024"/>
            <a:chOff x="7485529" y="4052047"/>
            <a:chExt cx="3325906" cy="12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16BC02-EFC8-454B-A8C4-8D56A56B382A}"/>
                </a:ext>
              </a:extLst>
            </p:cNvPr>
            <p:cNvSpPr/>
            <p:nvPr/>
          </p:nvSpPr>
          <p:spPr>
            <a:xfrm>
              <a:off x="7485529" y="4052047"/>
              <a:ext cx="3325906" cy="1264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Basin (1/16 </a:t>
              </a:r>
              <a:r>
                <a:rPr lang="en-US" dirty="0" err="1">
                  <a:solidFill>
                    <a:schemeClr val="tx1"/>
                  </a:solidFill>
                </a:rPr>
                <a:t>deg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Basin (30 as)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River network (1/16 </a:t>
              </a:r>
              <a:r>
                <a:rPr lang="en-US" dirty="0" err="1">
                  <a:solidFill>
                    <a:schemeClr val="tx1"/>
                  </a:solidFill>
                </a:rPr>
                <a:t>deg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River network (30 as)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764BD0-A83E-BC4F-84C1-54D1C6C102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12" y="4294094"/>
              <a:ext cx="673858" cy="0"/>
            </a:xfrm>
            <a:prstGeom prst="line">
              <a:avLst/>
            </a:prstGeom>
            <a:ln w="38100">
              <a:solidFill>
                <a:srgbClr val="FF3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50AA7-BF8A-1C45-9190-BCFFF2F8EB2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12" y="4840941"/>
              <a:ext cx="6783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172BE2-5C17-F940-A8E4-A71D8A4C2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12" y="5118846"/>
              <a:ext cx="678340" cy="0"/>
            </a:xfrm>
            <a:prstGeom prst="line">
              <a:avLst/>
            </a:prstGeom>
            <a:ln w="38100">
              <a:solidFill>
                <a:srgbClr val="2944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419480-0A91-EA40-9794-BE17162E94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12" y="4527176"/>
              <a:ext cx="673858" cy="0"/>
            </a:xfrm>
            <a:prstGeom prst="line">
              <a:avLst/>
            </a:prstGeom>
            <a:ln w="38100">
              <a:solidFill>
                <a:srgbClr val="E5DA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55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BC55A-5829-1845-BD34-7A64A1A8AD61}"/>
              </a:ext>
            </a:extLst>
          </p:cNvPr>
          <p:cNvGrpSpPr/>
          <p:nvPr/>
        </p:nvGrpSpPr>
        <p:grpSpPr>
          <a:xfrm>
            <a:off x="-22166" y="0"/>
            <a:ext cx="9449128" cy="6858000"/>
            <a:chOff x="1371436" y="0"/>
            <a:chExt cx="9449128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CE7734-CBD4-264A-94AF-A8F3B1295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436" y="0"/>
              <a:ext cx="9449128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1A817D-229F-A34B-BA61-30D08BA6253F}"/>
                </a:ext>
              </a:extLst>
            </p:cNvPr>
            <p:cNvSpPr/>
            <p:nvPr/>
          </p:nvSpPr>
          <p:spPr>
            <a:xfrm>
              <a:off x="8690953" y="2472525"/>
              <a:ext cx="276269" cy="2798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68CE80-27D1-EA44-A5F3-F8F0E663C409}"/>
                </a:ext>
              </a:extLst>
            </p:cNvPr>
            <p:cNvSpPr/>
            <p:nvPr/>
          </p:nvSpPr>
          <p:spPr>
            <a:xfrm>
              <a:off x="3824868" y="4754806"/>
              <a:ext cx="535259" cy="8208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D6B0FF-40DE-C84C-8DF0-5B3436CDA1EC}"/>
                </a:ext>
              </a:extLst>
            </p:cNvPr>
            <p:cNvSpPr/>
            <p:nvPr/>
          </p:nvSpPr>
          <p:spPr>
            <a:xfrm>
              <a:off x="8690952" y="3289070"/>
              <a:ext cx="276269" cy="2798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0A02D6-5799-3943-A2BE-2F8C99EC7937}"/>
                </a:ext>
              </a:extLst>
            </p:cNvPr>
            <p:cNvSpPr/>
            <p:nvPr/>
          </p:nvSpPr>
          <p:spPr>
            <a:xfrm>
              <a:off x="4204010" y="4028900"/>
              <a:ext cx="669675" cy="55971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FCBA984-314F-B742-8EE3-9EE03C809E89}"/>
              </a:ext>
            </a:extLst>
          </p:cNvPr>
          <p:cNvSpPr/>
          <p:nvPr/>
        </p:nvSpPr>
        <p:spPr>
          <a:xfrm>
            <a:off x="9108575" y="2691856"/>
            <a:ext cx="2655196" cy="70685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E58B2-223C-C945-8AC2-AD04DDF2EADF}"/>
              </a:ext>
            </a:extLst>
          </p:cNvPr>
          <p:cNvSpPr txBox="1"/>
          <p:nvPr/>
        </p:nvSpPr>
        <p:spPr>
          <a:xfrm>
            <a:off x="9182098" y="2752384"/>
            <a:ext cx="25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Locations for manual flow direction corrections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95F9B-F6B5-EF44-B0C9-8ECD210815BC}"/>
              </a:ext>
            </a:extLst>
          </p:cNvPr>
          <p:cNvSpPr txBox="1"/>
          <p:nvPr/>
        </p:nvSpPr>
        <p:spPr>
          <a:xfrm>
            <a:off x="9182098" y="1520604"/>
            <a:ext cx="258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flow directions</a:t>
            </a:r>
          </a:p>
          <a:p>
            <a:r>
              <a:rPr lang="en-US" dirty="0"/>
              <a:t>”True” basin boundary</a:t>
            </a:r>
          </a:p>
          <a:p>
            <a:r>
              <a:rPr lang="en-US" dirty="0"/>
              <a:t>“True” river network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3DE72A-A5C8-9842-AE0E-6636BC1A24D8}"/>
              </a:ext>
            </a:extLst>
          </p:cNvPr>
          <p:cNvSpPr txBox="1"/>
          <p:nvPr/>
        </p:nvSpPr>
        <p:spPr>
          <a:xfrm>
            <a:off x="9276718" y="3934857"/>
            <a:ext cx="258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to correct this area – it is not actually part of the IRB, according to Khan et al. (2014)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5C6078-8915-A647-B4B6-29B9D4C16FAB}"/>
              </a:ext>
            </a:extLst>
          </p:cNvPr>
          <p:cNvCxnSpPr>
            <a:cxnSpLocks/>
          </p:cNvCxnSpPr>
          <p:nvPr/>
        </p:nvCxnSpPr>
        <p:spPr>
          <a:xfrm flipH="1" flipV="1">
            <a:off x="7573619" y="2691856"/>
            <a:ext cx="1703100" cy="1616903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2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393700"/>
            <a:ext cx="99187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14300"/>
            <a:ext cx="9423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0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863" y="598861"/>
            <a:ext cx="2922142" cy="1086100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Tuolumne headwater basin </a:t>
            </a:r>
            <a:r>
              <a:rPr lang="mr-IN" sz="2600" dirty="0"/>
              <a:t>–</a:t>
            </a:r>
            <a:r>
              <a:rPr lang="en-US" sz="2600" dirty="0"/>
              <a:t> marked for corrections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4" y="0"/>
            <a:ext cx="9729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443" y="912593"/>
            <a:ext cx="6792775" cy="478809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32" y="665083"/>
            <a:ext cx="6746551" cy="5283112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39231" y="5700684"/>
            <a:ext cx="4169952" cy="1086100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Extracted flow directions (it is </a:t>
            </a:r>
            <a:r>
              <a:rPr lang="en-US" sz="2600"/>
              <a:t>continuous, but the </a:t>
            </a:r>
            <a:r>
              <a:rPr lang="en-US" sz="2600" dirty="0"/>
              <a:t>dark blue for “up” matches </a:t>
            </a:r>
            <a:r>
              <a:rPr lang="en-US" sz="2600" dirty="0" err="1"/>
              <a:t>NaN</a:t>
            </a:r>
            <a:r>
              <a:rPr lang="en-US" sz="2600" dirty="0"/>
              <a:t> background color)</a:t>
            </a:r>
          </a:p>
        </p:txBody>
      </p:sp>
    </p:spTree>
    <p:extLst>
      <p:ext uri="{BB962C8B-B14F-4D97-AF65-F5344CB8AC3E}">
        <p14:creationId xmlns:p14="http://schemas.microsoft.com/office/powerpoint/2010/main" val="87244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46" y="0"/>
            <a:ext cx="9729316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4218" y="560316"/>
            <a:ext cx="2922142" cy="108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Tuolumne headwater basin </a:t>
            </a:r>
            <a:r>
              <a:rPr lang="mr-IN" sz="2600" dirty="0"/>
              <a:t>–</a:t>
            </a:r>
            <a:r>
              <a:rPr lang="en-US" sz="2600" dirty="0"/>
              <a:t> after corrections</a:t>
            </a:r>
          </a:p>
        </p:txBody>
      </p:sp>
    </p:spTree>
    <p:extLst>
      <p:ext uri="{BB962C8B-B14F-4D97-AF65-F5344CB8AC3E}">
        <p14:creationId xmlns:p14="http://schemas.microsoft.com/office/powerpoint/2010/main" val="115011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6202" r="8631" b="7590"/>
          <a:stretch/>
        </p:blipFill>
        <p:spPr>
          <a:xfrm>
            <a:off x="6658098" y="1531917"/>
            <a:ext cx="4572000" cy="34503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2" t="4090" r="8025" b="7760"/>
          <a:stretch/>
        </p:blipFill>
        <p:spPr>
          <a:xfrm>
            <a:off x="1987235" y="1524748"/>
            <a:ext cx="4572000" cy="34575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03047" y="4622346"/>
            <a:ext cx="2922142" cy="108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Before corrections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49783" y="4622346"/>
            <a:ext cx="2922142" cy="108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After corrections</a:t>
            </a:r>
          </a:p>
        </p:txBody>
      </p:sp>
    </p:spTree>
    <p:extLst>
      <p:ext uri="{BB962C8B-B14F-4D97-AF65-F5344CB8AC3E}">
        <p14:creationId xmlns:p14="http://schemas.microsoft.com/office/powerpoint/2010/main" val="17262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algorithms from Arora and Harrison (2007) and Wu et al. (2011)</a:t>
            </a:r>
          </a:p>
          <a:p>
            <a:r>
              <a:rPr lang="en-US" dirty="0"/>
              <a:t>Address the issue of too many cells being identified as “the wrong direction” compared to the river network -&gt; instead of looking at the direction between the entrance and exit to a grid cell, look at the direction between the centroids of adjacent grid cells. This is a major overhaul, though.</a:t>
            </a:r>
          </a:p>
          <a:p>
            <a:r>
              <a:rPr lang="en-US" dirty="0"/>
              <a:t>The most useful part of the code as it is -&gt; flagging cells that flow outside the domain</a:t>
            </a:r>
          </a:p>
          <a:p>
            <a:r>
              <a:rPr lang="en-US" dirty="0"/>
              <a:t>Add functionality to </a:t>
            </a:r>
            <a:r>
              <a:rPr lang="en-US"/>
              <a:t>detect nontrivial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4FCE-E484-704D-9E4C-ECACB5A5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IRB delineation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8B76-F4D2-7040-9EC1-86DD6A1C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1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9160</TotalTime>
  <Words>235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Semi-automatic flow direction corrections</vt:lpstr>
      <vt:lpstr>PowerPoint Presentation</vt:lpstr>
      <vt:lpstr>PowerPoint Presentation</vt:lpstr>
      <vt:lpstr>Tuolumne headwater basin – marked for corrections</vt:lpstr>
      <vt:lpstr>Extracted flow directions (it is continuous, but the dark blue for “up” matches NaN background color)</vt:lpstr>
      <vt:lpstr>PowerPoint Presentation</vt:lpstr>
      <vt:lpstr>PowerPoint Presentation</vt:lpstr>
      <vt:lpstr>Future work </vt:lpstr>
      <vt:lpstr>IRB delineation</vt:lpstr>
      <vt:lpstr>Finding the outlet</vt:lpstr>
      <vt:lpstr>Finding the outlet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Semi-automatic flow direction corrections</dc:title>
  <dc:creator>Jacob Schaperow</dc:creator>
  <cp:lastModifiedBy>Jacob</cp:lastModifiedBy>
  <cp:revision>10</cp:revision>
  <dcterms:created xsi:type="dcterms:W3CDTF">2017-09-12T21:53:47Z</dcterms:created>
  <dcterms:modified xsi:type="dcterms:W3CDTF">2019-06-20T17:48:37Z</dcterms:modified>
</cp:coreProperties>
</file>