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2"/>
  </p:notesMasterIdLst>
  <p:sldIdLst>
    <p:sldId id="256" r:id="rId2"/>
    <p:sldId id="261" r:id="rId3"/>
    <p:sldId id="262" r:id="rId4"/>
    <p:sldId id="258" r:id="rId5"/>
    <p:sldId id="267" r:id="rId6"/>
    <p:sldId id="268" r:id="rId7"/>
    <p:sldId id="263" r:id="rId8"/>
    <p:sldId id="264" r:id="rId9"/>
    <p:sldId id="270" r:id="rId10"/>
    <p:sldId id="271" r:id="rId11"/>
    <p:sldId id="269" r:id="rId12"/>
    <p:sldId id="265" r:id="rId13"/>
    <p:sldId id="266" r:id="rId14"/>
    <p:sldId id="272" r:id="rId15"/>
    <p:sldId id="273" r:id="rId16"/>
    <p:sldId id="274" r:id="rId17"/>
    <p:sldId id="275" r:id="rId18"/>
    <p:sldId id="283" r:id="rId19"/>
    <p:sldId id="276" r:id="rId20"/>
    <p:sldId id="278" r:id="rId21"/>
    <p:sldId id="285" r:id="rId22"/>
    <p:sldId id="280" r:id="rId23"/>
    <p:sldId id="281" r:id="rId24"/>
    <p:sldId id="282" r:id="rId25"/>
    <p:sldId id="286" r:id="rId26"/>
    <p:sldId id="287" r:id="rId27"/>
    <p:sldId id="288" r:id="rId28"/>
    <p:sldId id="289" r:id="rId29"/>
    <p:sldId id="290" r:id="rId30"/>
    <p:sldId id="292" r:id="rId31"/>
  </p:sldIdLst>
  <p:sldSz cx="9144000" cy="6858000" type="screen4x3"/>
  <p:notesSz cx="6858000" cy="9144000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8" autoAdjust="0"/>
    <p:restoredTop sz="94683" autoAdjust="0"/>
  </p:normalViewPr>
  <p:slideViewPr>
    <p:cSldViewPr>
      <p:cViewPr>
        <p:scale>
          <a:sx n="68" d="100"/>
          <a:sy n="68" d="100"/>
        </p:scale>
        <p:origin x="-942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56"/>
    </p:cViewPr>
  </p:sorterViewPr>
  <p:notesViewPr>
    <p:cSldViewPr>
      <p:cViewPr varScale="1">
        <p:scale>
          <a:sx n="63" d="100"/>
          <a:sy n="63" d="100"/>
        </p:scale>
        <p:origin x="-244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2828FE-DE50-4EBF-AEC7-23AFD29D3684}" type="datetimeFigureOut">
              <a:rPr lang="en-US" smtClean="0"/>
              <a:t>3/13/2010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814C1-E951-40E9-B90A-F038DFCC8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44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814C1-E951-40E9-B90A-F038DFCC80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54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814C1-E951-40E9-B90A-F038DFCC809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54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D87781C-964B-4132-924B-26ABBC670245}" type="datetimeFigureOut">
              <a:rPr lang="en-US" smtClean="0"/>
              <a:t>3/13/2010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1BD7C7A-8A74-4C93-A922-5480BB82B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63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D87781C-964B-4132-924B-26ABBC670245}" type="datetimeFigureOut">
              <a:rPr lang="en-US" smtClean="0"/>
              <a:t>3/13/2010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1BD7C7A-8A74-4C93-A922-5480BB82B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19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D87781C-964B-4132-924B-26ABBC670245}" type="datetimeFigureOut">
              <a:rPr lang="en-US" smtClean="0"/>
              <a:t>3/13/2010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1BD7C7A-8A74-4C93-A922-5480BB82B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06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D87781C-964B-4132-924B-26ABBC670245}" type="datetimeFigureOut">
              <a:rPr lang="en-US" smtClean="0"/>
              <a:t>3/13/2010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1BD7C7A-8A74-4C93-A922-5480BB82B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65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D87781C-964B-4132-924B-26ABBC670245}" type="datetimeFigureOut">
              <a:rPr lang="en-US" smtClean="0"/>
              <a:t>3/13/2010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1BD7C7A-8A74-4C93-A922-5480BB82B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5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D87781C-964B-4132-924B-26ABBC670245}" type="datetimeFigureOut">
              <a:rPr lang="en-US" smtClean="0"/>
              <a:t>3/13/2010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1BD7C7A-8A74-4C93-A922-5480BB82B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38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D87781C-964B-4132-924B-26ABBC670245}" type="datetimeFigureOut">
              <a:rPr lang="en-US" smtClean="0"/>
              <a:t>3/13/2010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1BD7C7A-8A74-4C93-A922-5480BB82B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25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71800"/>
            <a:ext cx="91440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D87781C-964B-4132-924B-26ABBC670245}" type="datetimeFigureOut">
              <a:rPr lang="en-US" smtClean="0"/>
              <a:t>3/13/2010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1BD7C7A-8A74-4C93-A922-5480BB82B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43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D87781C-964B-4132-924B-26ABBC670245}" type="datetimeFigureOut">
              <a:rPr lang="en-US" smtClean="0"/>
              <a:t>3/13/2010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1BD7C7A-8A74-4C93-A922-5480BB82B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63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D87781C-964B-4132-924B-26ABBC670245}" type="datetimeFigureOut">
              <a:rPr lang="en-US" smtClean="0"/>
              <a:t>3/13/2010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1BD7C7A-8A74-4C93-A922-5480BB82B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50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D87781C-964B-4132-924B-26ABBC670245}" type="datetimeFigureOut">
              <a:rPr lang="en-US" smtClean="0"/>
              <a:t>3/13/2010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1BD7C7A-8A74-4C93-A922-5480BB82B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54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914400"/>
            <a:ext cx="9144000" cy="594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597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microsoft.com/office/2007/relationships/hdphoto" Target="../media/hdphoto1.wdp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9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4.png"/><Relationship Id="rId7" Type="http://schemas.microsoft.com/office/2007/relationships/hdphoto" Target="../media/hdphoto2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9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990600"/>
            <a:ext cx="8458200" cy="1806906"/>
          </a:xfrm>
        </p:spPr>
        <p:txBody>
          <a:bodyPr>
            <a:noAutofit/>
          </a:bodyPr>
          <a:lstStyle/>
          <a:p>
            <a:r>
              <a:rPr lang="en-US" sz="8800" dirty="0" smtClean="0">
                <a:latin typeface="Cambria" pitchFamily="18" charset="0"/>
                <a:ea typeface="Segoe UI" pitchFamily="34" charset="0"/>
                <a:cs typeface="Andalus" pitchFamily="18" charset="-78"/>
              </a:rPr>
              <a:t>Pumping Iron </a:t>
            </a:r>
            <a:r>
              <a:rPr lang="en-US" sz="6000" dirty="0" smtClean="0">
                <a:latin typeface="Cambria" pitchFamily="18" charset="0"/>
                <a:ea typeface="Segoe UI" pitchFamily="34" charset="0"/>
                <a:cs typeface="Andalus" pitchFamily="18" charset="-78"/>
              </a:rPr>
              <a:t/>
            </a:r>
            <a:br>
              <a:rPr lang="en-US" sz="6000" dirty="0" smtClean="0">
                <a:latin typeface="Cambria" pitchFamily="18" charset="0"/>
                <a:ea typeface="Segoe UI" pitchFamily="34" charset="0"/>
                <a:cs typeface="Andalus" pitchFamily="18" charset="-78"/>
              </a:rPr>
            </a:br>
            <a:r>
              <a:rPr lang="en-US" sz="6600" dirty="0" smtClean="0">
                <a:latin typeface="Cambria" pitchFamily="18" charset="0"/>
                <a:ea typeface="Segoe UI" pitchFamily="34" charset="0"/>
                <a:cs typeface="Andalus" pitchFamily="18" charset="-78"/>
              </a:rPr>
              <a:t>on </a:t>
            </a:r>
            <a:r>
              <a:rPr lang="en-US" sz="6600" dirty="0" smtClean="0">
                <a:latin typeface="Cambria" pitchFamily="18" charset="0"/>
                <a:ea typeface="Segoe UI" pitchFamily="34" charset="0"/>
                <a:cs typeface="Andalus" pitchFamily="18" charset="-78"/>
              </a:rPr>
              <a:t>the web</a:t>
            </a:r>
            <a:endParaRPr lang="en-US" sz="5400" dirty="0">
              <a:latin typeface="Cambria" pitchFamily="18" charset="0"/>
              <a:ea typeface="Segoe UI" pitchFamily="34" charset="0"/>
              <a:cs typeface="Andalus" pitchFamily="18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962400"/>
            <a:ext cx="4114800" cy="2209800"/>
          </a:xfrm>
          <a:prstGeom prst="roundRect">
            <a:avLst>
              <a:gd name="adj" fmla="val 6725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l"/>
            <a:r>
              <a:rPr lang="en-US" sz="6000" dirty="0" err="1" smtClean="0">
                <a:solidFill>
                  <a:schemeClr val="tx1"/>
                </a:solidFill>
                <a:latin typeface="Cambria" pitchFamily="18" charset="0"/>
                <a:cs typeface="Andalus" pitchFamily="18" charset="-78"/>
              </a:rPr>
              <a:t>IronRuby</a:t>
            </a:r>
            <a:endParaRPr lang="en-US" sz="6000" dirty="0" smtClean="0">
              <a:solidFill>
                <a:schemeClr val="tx1"/>
              </a:solidFill>
              <a:latin typeface="Cambria" pitchFamily="18" charset="0"/>
              <a:cs typeface="Andalus" pitchFamily="18" charset="-78"/>
            </a:endParaRPr>
          </a:p>
          <a:p>
            <a:pPr algn="l"/>
            <a:r>
              <a:rPr lang="en-US" sz="6000" dirty="0" err="1" smtClean="0">
                <a:solidFill>
                  <a:schemeClr val="tx1"/>
                </a:solidFill>
                <a:latin typeface="Cambria" pitchFamily="18" charset="0"/>
                <a:cs typeface="Andalus" pitchFamily="18" charset="-78"/>
              </a:rPr>
              <a:t>IronPython</a:t>
            </a:r>
            <a:endParaRPr lang="en-US" sz="6000" dirty="0" smtClean="0">
              <a:solidFill>
                <a:schemeClr val="tx1"/>
              </a:solidFill>
              <a:latin typeface="Cambria" pitchFamily="18" charset="0"/>
              <a:cs typeface="Andalus" pitchFamily="18" charset="-78"/>
            </a:endParaRPr>
          </a:p>
        </p:txBody>
      </p:sp>
      <p:sp>
        <p:nvSpPr>
          <p:cNvPr id="4" name="Double Bracket 3"/>
          <p:cNvSpPr/>
          <p:nvPr/>
        </p:nvSpPr>
        <p:spPr>
          <a:xfrm>
            <a:off x="76200" y="457200"/>
            <a:ext cx="8991600" cy="5867400"/>
          </a:xfrm>
          <a:prstGeom prst="bracketPair">
            <a:avLst>
              <a:gd name="adj" fmla="val 5086"/>
            </a:avLst>
          </a:prstGeom>
          <a:ln w="127000" cap="sq">
            <a:solidFill>
              <a:schemeClr val="bg1">
                <a:lumMod val="75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" pitchFamily="18" charset="0"/>
              <a:cs typeface="Andalus" pitchFamily="18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33801" y="3048000"/>
            <a:ext cx="51054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>
                <a:latin typeface="Cambria" pitchFamily="18" charset="0"/>
                <a:cs typeface="Andalus" pitchFamily="18" charset="-78"/>
              </a:rPr>
              <a:t>b</a:t>
            </a:r>
            <a:r>
              <a:rPr lang="en-US" sz="4400" dirty="0" smtClean="0">
                <a:latin typeface="Cambria" pitchFamily="18" charset="0"/>
                <a:cs typeface="Andalus" pitchFamily="18" charset="-78"/>
              </a:rPr>
              <a:t>y Jimmy </a:t>
            </a:r>
            <a:r>
              <a:rPr lang="en-US" sz="4400" dirty="0" err="1" smtClean="0">
                <a:latin typeface="Cambria" pitchFamily="18" charset="0"/>
                <a:cs typeface="Andalus" pitchFamily="18" charset="-78"/>
              </a:rPr>
              <a:t>Schementi</a:t>
            </a:r>
            <a:endParaRPr lang="en-US" sz="4400" dirty="0" smtClean="0">
              <a:latin typeface="Cambria" pitchFamily="18" charset="0"/>
              <a:cs typeface="Andalus" pitchFamily="18" charset="-78"/>
            </a:endParaRPr>
          </a:p>
          <a:p>
            <a:pPr algn="r"/>
            <a:r>
              <a:rPr lang="en-US" sz="3200" dirty="0">
                <a:latin typeface="Cambria" pitchFamily="18" charset="0"/>
                <a:cs typeface="Andalus" pitchFamily="18" charset="-78"/>
              </a:rPr>
              <a:t>j</a:t>
            </a:r>
            <a:r>
              <a:rPr lang="en-US" sz="3200" dirty="0" smtClean="0">
                <a:latin typeface="Cambria" pitchFamily="18" charset="0"/>
                <a:cs typeface="Andalus" pitchFamily="18" charset="-78"/>
              </a:rPr>
              <a:t>immy.schementi.com</a:t>
            </a:r>
            <a:endParaRPr lang="en-US" sz="3200" dirty="0">
              <a:latin typeface="Cambria" pitchFamily="18" charset="0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7588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25135">
            <a:off x="2448021" y="2956176"/>
            <a:ext cx="1898091" cy="700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88643">
            <a:off x="3776231" y="1898281"/>
            <a:ext cx="3539863" cy="928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07508">
            <a:off x="1730148" y="118141"/>
            <a:ext cx="3514725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943" y="3106220"/>
            <a:ext cx="1343025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5010">
            <a:off x="5081920" y="3748308"/>
            <a:ext cx="3810000" cy="2043113"/>
          </a:xfrm>
          <a:prstGeom prst="rect">
            <a:avLst/>
          </a:prstGeom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5486400"/>
            <a:ext cx="218122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5365">
            <a:off x="37152" y="2766971"/>
            <a:ext cx="2410080" cy="678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161" y="0"/>
            <a:ext cx="2009023" cy="2390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53664">
            <a:off x="7151418" y="2169255"/>
            <a:ext cx="16954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96302">
            <a:off x="1293665" y="3656289"/>
            <a:ext cx="351472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71788">
            <a:off x="2169839" y="4912572"/>
            <a:ext cx="186690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92" y="4573042"/>
            <a:ext cx="190500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12684">
            <a:off x="1893005" y="5836504"/>
            <a:ext cx="23622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039773">
            <a:off x="7634401" y="726972"/>
            <a:ext cx="1538110" cy="449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45179">
            <a:off x="4140411" y="5248413"/>
            <a:ext cx="26384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8630">
            <a:off x="6316990" y="3242385"/>
            <a:ext cx="1259996" cy="331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48218">
            <a:off x="100052" y="879216"/>
            <a:ext cx="142875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22603">
            <a:off x="984148" y="1662798"/>
            <a:ext cx="2611898" cy="1130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 rot="20679624">
            <a:off x="5368252" y="3016894"/>
            <a:ext cx="819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Waves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-1" y="0"/>
            <a:ext cx="9144001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9852" b="89655" l="9983" r="93844">
                        <a14:foregroundMark x1="24126" y1="48276" x2="24126" y2="48276"/>
                        <a14:foregroundMark x1="16972" y1="49754" x2="26622" y2="51232"/>
                        <a14:foregroundMark x1="37271" y1="52217" x2="37438" y2="45813"/>
                        <a14:foregroundMark x1="46755" y1="47783" x2="46755" y2="41379"/>
                        <a14:foregroundMark x1="56905" y1="39901" x2="57072" y2="34975"/>
                        <a14:foregroundMark x1="61564" y1="33005" x2="62230" y2="28079"/>
                        <a14:foregroundMark x1="71048" y1="45320" x2="70882" y2="41872"/>
                        <a14:foregroundMark x1="80366" y1="48276" x2="80366" y2="443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11155">
            <a:off x="-880849" y="2392149"/>
            <a:ext cx="6734004" cy="2274547"/>
          </a:xfrm>
          <a:prstGeom prst="rect">
            <a:avLst/>
          </a:prstGeom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514" y="5862245"/>
            <a:ext cx="2126983" cy="615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242" y="5164015"/>
            <a:ext cx="1490715" cy="1501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61750">
            <a:off x="4024084" y="1707785"/>
            <a:ext cx="1505926" cy="150743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07476">
            <a:off x="367385" y="4747982"/>
            <a:ext cx="3536790" cy="186113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 rot="21361750">
            <a:off x="5537207" y="1329710"/>
            <a:ext cx="355443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Ruby</a:t>
            </a:r>
            <a:endParaRPr lang="en-US" sz="1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 rot="21200218">
            <a:off x="1373205" y="134617"/>
            <a:ext cx="41254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JavaScript</a:t>
            </a: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ackgroundRemoval t="0" b="100000" l="0" r="100000">
                        <a14:foregroundMark x1="58671" y1="37795" x2="58671" y2="37795"/>
                        <a14:foregroundMark x1="37763" y1="39055" x2="37763" y2="39055"/>
                        <a14:foregroundMark x1="54295" y1="54646" x2="54295" y2="54646"/>
                        <a14:foregroundMark x1="34846" y1="90709" x2="34846" y2="90709"/>
                        <a14:foregroundMark x1="39708" y1="89449" x2="39708" y2="89449"/>
                        <a14:foregroundMark x1="57536" y1="88504" x2="57536" y2="88504"/>
                        <a14:foregroundMark x1="65640" y1="86929" x2="65640" y2="86929"/>
                        <a14:foregroundMark x1="71151" y1="86929" x2="71151" y2="86929"/>
                        <a14:foregroundMark x1="81848" y1="83780" x2="81848" y2="83780"/>
                        <a14:foregroundMark x1="81686" y1="94016" x2="81686" y2="94016"/>
                        <a14:foregroundMark x1="18801" y1="85197" x2="18801" y2="85197"/>
                        <a14:foregroundMark x1="27553" y1="58268" x2="27553" y2="58268"/>
                        <a14:foregroundMark x1="24635" y1="53071" x2="24635" y2="53071"/>
                        <a14:foregroundMark x1="25608" y1="47559" x2="25608" y2="47559"/>
                        <a14:foregroundMark x1="87196" y1="49449" x2="87196" y2="49449"/>
                        <a14:foregroundMark x1="77796" y1="54488" x2="77796" y2="54488"/>
                        <a14:foregroundMark x1="71475" y1="59213" x2="71475" y2="59213"/>
                        <a14:foregroundMark x1="85251" y1="26142" x2="85251" y2="26142"/>
                        <a14:foregroundMark x1="30470" y1="14803" x2="30470" y2="148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604" y="3999189"/>
            <a:ext cx="1203820" cy="1238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7239000" y="4907656"/>
            <a:ext cx="1103187" cy="335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Smalltalk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723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">
        <p:fade/>
      </p:transition>
    </mc:Choice>
    <mc:Fallback>
      <p:transition spd="med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0" t="908" r="11899"/>
          <a:stretch/>
        </p:blipFill>
        <p:spPr>
          <a:xfrm rot="1411155">
            <a:off x="-217928" y="2383994"/>
            <a:ext cx="5271464" cy="22538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07476">
            <a:off x="367385" y="4747982"/>
            <a:ext cx="3536790" cy="18611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21200218">
            <a:off x="1373205" y="134617"/>
            <a:ext cx="41254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JavaScript</a:t>
            </a:r>
          </a:p>
        </p:txBody>
      </p:sp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514" y="5862245"/>
            <a:ext cx="2126983" cy="615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242" y="5164015"/>
            <a:ext cx="1490715" cy="1501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58671" y1="37795" x2="58671" y2="37795"/>
                        <a14:foregroundMark x1="37763" y1="39055" x2="37763" y2="39055"/>
                        <a14:foregroundMark x1="54295" y1="54646" x2="54295" y2="54646"/>
                        <a14:foregroundMark x1="34846" y1="90709" x2="34846" y2="90709"/>
                        <a14:foregroundMark x1="39708" y1="89449" x2="39708" y2="89449"/>
                        <a14:foregroundMark x1="57536" y1="88504" x2="57536" y2="88504"/>
                        <a14:foregroundMark x1="65640" y1="86929" x2="65640" y2="86929"/>
                        <a14:foregroundMark x1="71151" y1="86929" x2="71151" y2="86929"/>
                        <a14:foregroundMark x1="81848" y1="83780" x2="81848" y2="83780"/>
                        <a14:foregroundMark x1="81686" y1="94016" x2="81686" y2="94016"/>
                        <a14:foregroundMark x1="18801" y1="85197" x2="18801" y2="85197"/>
                        <a14:foregroundMark x1="27553" y1="58268" x2="27553" y2="58268"/>
                        <a14:foregroundMark x1="24635" y1="53071" x2="24635" y2="53071"/>
                        <a14:foregroundMark x1="25608" y1="47559" x2="25608" y2="47559"/>
                        <a14:foregroundMark x1="87196" y1="49449" x2="87196" y2="49449"/>
                        <a14:foregroundMark x1="77796" y1="54488" x2="77796" y2="54488"/>
                        <a14:foregroundMark x1="71475" y1="59213" x2="71475" y2="59213"/>
                        <a14:foregroundMark x1="85251" y1="26142" x2="85251" y2="26142"/>
                        <a14:foregroundMark x1="30470" y1="14803" x2="30470" y2="148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604" y="3999189"/>
            <a:ext cx="1203820" cy="1238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/>
          <p:cNvSpPr txBox="1"/>
          <p:nvPr/>
        </p:nvSpPr>
        <p:spPr>
          <a:xfrm>
            <a:off x="7239000" y="4907656"/>
            <a:ext cx="1103187" cy="335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Smalltalk</a:t>
            </a:r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61750">
            <a:off x="4024084" y="1707785"/>
            <a:ext cx="1505926" cy="1507439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 rot="21361750">
            <a:off x="5537207" y="1329710"/>
            <a:ext cx="355443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Ruby</a:t>
            </a:r>
            <a:endParaRPr lang="en-US" sz="1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817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.NET developers want to </a:t>
            </a:r>
            <a:br>
              <a:rPr lang="en-US" dirty="0" smtClean="0"/>
            </a:br>
            <a:r>
              <a:rPr lang="en-US" sz="7300" dirty="0" smtClean="0"/>
              <a:t>get things done</a:t>
            </a:r>
            <a:r>
              <a:rPr lang="en-US" sz="6700" dirty="0" smtClean="0"/>
              <a:t> </a:t>
            </a:r>
            <a:r>
              <a:rPr lang="en-US" dirty="0" smtClean="0"/>
              <a:t>too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57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</a:t>
            </a:r>
            <a:r>
              <a:rPr lang="en-US" dirty="0" smtClean="0"/>
              <a:t>hat .NET</a:t>
            </a:r>
            <a:br>
              <a:rPr lang="en-US" dirty="0" smtClean="0"/>
            </a:br>
            <a:r>
              <a:rPr lang="en-US" sz="8000" dirty="0" smtClean="0"/>
              <a:t>language choices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are there?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6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740811">
            <a:off x="2441822" y="501883"/>
            <a:ext cx="3201517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 smtClean="0"/>
              <a:t>C#</a:t>
            </a:r>
            <a:endParaRPr lang="en-US" sz="19900" dirty="0"/>
          </a:p>
        </p:txBody>
      </p:sp>
      <p:sp>
        <p:nvSpPr>
          <p:cNvPr id="5" name="TextBox 4"/>
          <p:cNvSpPr txBox="1"/>
          <p:nvPr/>
        </p:nvSpPr>
        <p:spPr>
          <a:xfrm rot="20909147">
            <a:off x="4143846" y="2661369"/>
            <a:ext cx="38862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dirty="0" smtClean="0"/>
              <a:t>VB</a:t>
            </a:r>
          </a:p>
        </p:txBody>
      </p:sp>
      <p:sp>
        <p:nvSpPr>
          <p:cNvPr id="6" name="TextBox 5"/>
          <p:cNvSpPr txBox="1"/>
          <p:nvPr/>
        </p:nvSpPr>
        <p:spPr>
          <a:xfrm rot="2755761">
            <a:off x="1572181" y="4248772"/>
            <a:ext cx="37999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/>
              <a:t>JavaScript</a:t>
            </a:r>
            <a:endParaRPr lang="en-US" sz="6600" dirty="0"/>
          </a:p>
        </p:txBody>
      </p:sp>
      <p:sp>
        <p:nvSpPr>
          <p:cNvPr id="7" name="TextBox 6"/>
          <p:cNvSpPr txBox="1"/>
          <p:nvPr/>
        </p:nvSpPr>
        <p:spPr>
          <a:xfrm rot="683616">
            <a:off x="6345552" y="1908050"/>
            <a:ext cx="8963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F#</a:t>
            </a:r>
            <a:endParaRPr lang="en-US" sz="4800" dirty="0"/>
          </a:p>
        </p:txBody>
      </p:sp>
      <p:sp>
        <p:nvSpPr>
          <p:cNvPr id="8" name="Oval 7"/>
          <p:cNvSpPr/>
          <p:nvPr/>
        </p:nvSpPr>
        <p:spPr>
          <a:xfrm>
            <a:off x="1371600" y="152400"/>
            <a:ext cx="6553200" cy="6553200"/>
          </a:xfrm>
          <a:prstGeom prst="ellipse">
            <a:avLst/>
          </a:prstGeom>
          <a:noFill/>
          <a:ln w="12700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2622962">
            <a:off x="1630477" y="5031054"/>
            <a:ext cx="2520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</a:t>
            </a:r>
            <a:r>
              <a:rPr lang="en-US" sz="1400" dirty="0" smtClean="0"/>
              <a:t>ot .NET based, but it’s used …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1740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</a:t>
            </a:r>
            <a:r>
              <a:rPr lang="en-US" dirty="0" smtClean="0"/>
              <a:t>hy </a:t>
            </a:r>
            <a:r>
              <a:rPr lang="en-US" sz="7300" dirty="0" smtClean="0"/>
              <a:t>static vs. dynamic ?</a:t>
            </a:r>
            <a:endParaRPr lang="en-US" sz="7300" dirty="0"/>
          </a:p>
        </p:txBody>
      </p:sp>
    </p:spTree>
    <p:extLst>
      <p:ext uri="{BB962C8B-B14F-4D97-AF65-F5344CB8AC3E}">
        <p14:creationId xmlns:p14="http://schemas.microsoft.com/office/powerpoint/2010/main" val="132270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</a:t>
            </a:r>
            <a:r>
              <a:rPr lang="en-US" dirty="0" smtClean="0"/>
              <a:t>hat if </a:t>
            </a:r>
            <a:r>
              <a:rPr lang="en-US" sz="6700" dirty="0" smtClean="0"/>
              <a:t>.NET provided </a:t>
            </a:r>
            <a:r>
              <a:rPr lang="en-US" sz="9800" dirty="0" smtClean="0"/>
              <a:t>language choice</a:t>
            </a:r>
            <a:r>
              <a:rPr lang="en-US" dirty="0" smtClean="0"/>
              <a:t>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58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740811">
            <a:off x="3251303" y="-139934"/>
            <a:ext cx="26997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/>
              <a:t>C#</a:t>
            </a:r>
            <a:endParaRPr lang="en-US" sz="16600" dirty="0"/>
          </a:p>
        </p:txBody>
      </p:sp>
      <p:sp>
        <p:nvSpPr>
          <p:cNvPr id="5" name="TextBox 4"/>
          <p:cNvSpPr txBox="1"/>
          <p:nvPr/>
        </p:nvSpPr>
        <p:spPr>
          <a:xfrm rot="20909147">
            <a:off x="5321439" y="1734087"/>
            <a:ext cx="263733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 smtClean="0"/>
              <a:t>VB</a:t>
            </a:r>
          </a:p>
        </p:txBody>
      </p:sp>
      <p:sp>
        <p:nvSpPr>
          <p:cNvPr id="6" name="TextBox 5"/>
          <p:cNvSpPr txBox="1"/>
          <p:nvPr/>
        </p:nvSpPr>
        <p:spPr>
          <a:xfrm rot="2755761">
            <a:off x="1453988" y="4644864"/>
            <a:ext cx="31394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JavaScript</a:t>
            </a:r>
            <a:endParaRPr lang="en-US" sz="5400" dirty="0"/>
          </a:p>
        </p:txBody>
      </p:sp>
      <p:sp>
        <p:nvSpPr>
          <p:cNvPr id="7" name="TextBox 6"/>
          <p:cNvSpPr txBox="1"/>
          <p:nvPr/>
        </p:nvSpPr>
        <p:spPr>
          <a:xfrm rot="683616">
            <a:off x="3582135" y="2145552"/>
            <a:ext cx="9845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F#</a:t>
            </a:r>
            <a:endParaRPr lang="en-US" sz="5400" dirty="0"/>
          </a:p>
        </p:txBody>
      </p:sp>
      <p:sp>
        <p:nvSpPr>
          <p:cNvPr id="8" name="Oval 7"/>
          <p:cNvSpPr/>
          <p:nvPr/>
        </p:nvSpPr>
        <p:spPr>
          <a:xfrm>
            <a:off x="1371600" y="152400"/>
            <a:ext cx="6553200" cy="6553200"/>
          </a:xfrm>
          <a:prstGeom prst="ellipse">
            <a:avLst/>
          </a:prstGeom>
          <a:noFill/>
          <a:ln w="12700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20842340">
            <a:off x="2942417" y="3042956"/>
            <a:ext cx="29023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Ruby</a:t>
            </a:r>
            <a:endParaRPr lang="en-US" sz="8800" dirty="0"/>
          </a:p>
        </p:txBody>
      </p:sp>
      <p:sp>
        <p:nvSpPr>
          <p:cNvPr id="2" name="TextBox 1"/>
          <p:cNvSpPr txBox="1"/>
          <p:nvPr/>
        </p:nvSpPr>
        <p:spPr>
          <a:xfrm rot="19851277">
            <a:off x="4268475" y="4201415"/>
            <a:ext cx="33153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Python</a:t>
            </a:r>
            <a:endParaRPr lang="en-US" sz="8000" dirty="0"/>
          </a:p>
        </p:txBody>
      </p:sp>
      <p:sp>
        <p:nvSpPr>
          <p:cNvPr id="3" name="TextBox 2"/>
          <p:cNvSpPr txBox="1"/>
          <p:nvPr/>
        </p:nvSpPr>
        <p:spPr>
          <a:xfrm rot="18777581">
            <a:off x="1993243" y="1914509"/>
            <a:ext cx="12137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PHP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9724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25135">
            <a:off x="2448021" y="2956176"/>
            <a:ext cx="1898091" cy="700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88643">
            <a:off x="3776231" y="1898281"/>
            <a:ext cx="3539863" cy="928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07508">
            <a:off x="1730148" y="118141"/>
            <a:ext cx="3514725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943" y="3106220"/>
            <a:ext cx="1343025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5010">
            <a:off x="5081920" y="3748308"/>
            <a:ext cx="3810000" cy="2043113"/>
          </a:xfrm>
          <a:prstGeom prst="rect">
            <a:avLst/>
          </a:prstGeom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5486400"/>
            <a:ext cx="218122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5365">
            <a:off x="37152" y="2766971"/>
            <a:ext cx="2410080" cy="678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161" y="0"/>
            <a:ext cx="2009023" cy="2390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53664">
            <a:off x="7151418" y="2169255"/>
            <a:ext cx="16954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96302">
            <a:off x="1293665" y="3656289"/>
            <a:ext cx="351472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71788">
            <a:off x="2169839" y="4912572"/>
            <a:ext cx="186690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92" y="4573042"/>
            <a:ext cx="190500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12684">
            <a:off x="1893005" y="5836504"/>
            <a:ext cx="23622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039773">
            <a:off x="7634401" y="726972"/>
            <a:ext cx="1538110" cy="449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45179">
            <a:off x="4140411" y="5248413"/>
            <a:ext cx="26384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8630">
            <a:off x="6316990" y="3242385"/>
            <a:ext cx="1259996" cy="331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48218">
            <a:off x="100052" y="879216"/>
            <a:ext cx="142875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22603">
            <a:off x="984148" y="1662798"/>
            <a:ext cx="2611898" cy="1130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 rot="20679624">
            <a:off x="5368252" y="3016894"/>
            <a:ext cx="819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64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</a:t>
            </a:r>
            <a:r>
              <a:rPr lang="en-US" dirty="0" smtClean="0"/>
              <a:t>h wait, </a:t>
            </a:r>
            <a:r>
              <a:rPr lang="en-US" sz="15300" dirty="0" smtClean="0"/>
              <a:t>it does</a:t>
            </a:r>
            <a:endParaRPr lang="en-US" sz="15300" dirty="0"/>
          </a:p>
        </p:txBody>
      </p:sp>
    </p:spTree>
    <p:extLst>
      <p:ext uri="{BB962C8B-B14F-4D97-AF65-F5344CB8AC3E}">
        <p14:creationId xmlns:p14="http://schemas.microsoft.com/office/powerpoint/2010/main" val="209900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81300"/>
            <a:ext cx="9144000" cy="1295400"/>
          </a:xfrm>
        </p:spPr>
        <p:txBody>
          <a:bodyPr>
            <a:noAutofit/>
          </a:bodyPr>
          <a:lstStyle/>
          <a:p>
            <a:r>
              <a:rPr lang="en-US" sz="32000" dirty="0"/>
              <a:t>i</a:t>
            </a:r>
            <a:r>
              <a:rPr lang="en-US" sz="32000" dirty="0" smtClean="0"/>
              <a:t>ron?</a:t>
            </a:r>
            <a:endParaRPr lang="en-US" sz="32000" dirty="0"/>
          </a:p>
        </p:txBody>
      </p:sp>
    </p:spTree>
    <p:extLst>
      <p:ext uri="{BB962C8B-B14F-4D97-AF65-F5344CB8AC3E}">
        <p14:creationId xmlns:p14="http://schemas.microsoft.com/office/powerpoint/2010/main" val="351566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740811">
            <a:off x="3251303" y="-139934"/>
            <a:ext cx="26997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/>
              <a:t>C#</a:t>
            </a:r>
            <a:endParaRPr lang="en-US" sz="16600" dirty="0"/>
          </a:p>
        </p:txBody>
      </p:sp>
      <p:sp>
        <p:nvSpPr>
          <p:cNvPr id="5" name="TextBox 4"/>
          <p:cNvSpPr txBox="1"/>
          <p:nvPr/>
        </p:nvSpPr>
        <p:spPr>
          <a:xfrm rot="20909147">
            <a:off x="5321439" y="1734087"/>
            <a:ext cx="263733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 smtClean="0"/>
              <a:t>VB</a:t>
            </a:r>
          </a:p>
        </p:txBody>
      </p:sp>
      <p:sp>
        <p:nvSpPr>
          <p:cNvPr id="6" name="TextBox 5"/>
          <p:cNvSpPr txBox="1"/>
          <p:nvPr/>
        </p:nvSpPr>
        <p:spPr>
          <a:xfrm rot="2755761">
            <a:off x="2076007" y="4917201"/>
            <a:ext cx="15268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IronJS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 rot="683616">
            <a:off x="3582135" y="2145552"/>
            <a:ext cx="9845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F#</a:t>
            </a:r>
            <a:endParaRPr lang="en-US" sz="5400" dirty="0"/>
          </a:p>
        </p:txBody>
      </p:sp>
      <p:sp>
        <p:nvSpPr>
          <p:cNvPr id="8" name="Oval 7"/>
          <p:cNvSpPr/>
          <p:nvPr/>
        </p:nvSpPr>
        <p:spPr>
          <a:xfrm>
            <a:off x="1371600" y="152400"/>
            <a:ext cx="6553200" cy="6553200"/>
          </a:xfrm>
          <a:prstGeom prst="ellipse">
            <a:avLst/>
          </a:prstGeom>
          <a:noFill/>
          <a:ln w="127000" cmpd="sng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20842340">
            <a:off x="2314746" y="3294810"/>
            <a:ext cx="32892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 smtClean="0"/>
              <a:t>IronRuby</a:t>
            </a:r>
            <a:endParaRPr lang="en-US" sz="6000" dirty="0"/>
          </a:p>
        </p:txBody>
      </p:sp>
      <p:sp>
        <p:nvSpPr>
          <p:cNvPr id="2" name="TextBox 1"/>
          <p:cNvSpPr txBox="1"/>
          <p:nvPr/>
        </p:nvSpPr>
        <p:spPr>
          <a:xfrm rot="19851277">
            <a:off x="3498227" y="4309137"/>
            <a:ext cx="43000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err="1" smtClean="0"/>
              <a:t>IronPython</a:t>
            </a:r>
            <a:endParaRPr lang="en-US" sz="6600" dirty="0"/>
          </a:p>
        </p:txBody>
      </p:sp>
      <p:sp>
        <p:nvSpPr>
          <p:cNvPr id="3" name="TextBox 2"/>
          <p:cNvSpPr txBox="1"/>
          <p:nvPr/>
        </p:nvSpPr>
        <p:spPr>
          <a:xfrm rot="18777581">
            <a:off x="1346597" y="2361728"/>
            <a:ext cx="24016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Phalanger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24296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0700" dirty="0"/>
              <a:t>e</a:t>
            </a:r>
            <a:r>
              <a:rPr lang="en-US" sz="10700" dirty="0" smtClean="0"/>
              <a:t>mbracing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8000" dirty="0" smtClean="0"/>
              <a:t>dynamic languages</a:t>
            </a:r>
            <a:r>
              <a:rPr lang="en-US" sz="7300" dirty="0" smtClean="0"/>
              <a:t/>
            </a:r>
            <a:br>
              <a:rPr lang="en-US" sz="7300" dirty="0" smtClean="0"/>
            </a:br>
            <a:r>
              <a:rPr lang="en-US" sz="6000" dirty="0" smtClean="0"/>
              <a:t>on the 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19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1000" dirty="0"/>
              <a:t>w</a:t>
            </a:r>
            <a:r>
              <a:rPr lang="en-US" sz="31000" dirty="0" smtClean="0"/>
              <a:t>hy?</a:t>
            </a:r>
            <a:endParaRPr lang="en-US" sz="31000" dirty="0"/>
          </a:p>
        </p:txBody>
      </p:sp>
    </p:spTree>
    <p:extLst>
      <p:ext uri="{BB962C8B-B14F-4D97-AF65-F5344CB8AC3E}">
        <p14:creationId xmlns:p14="http://schemas.microsoft.com/office/powerpoint/2010/main" val="369763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300" dirty="0"/>
              <a:t>m</a:t>
            </a:r>
            <a:r>
              <a:rPr lang="en-US" sz="7300" dirty="0" smtClean="0"/>
              <a:t>aking </a:t>
            </a:r>
            <a:r>
              <a:rPr lang="en-US" dirty="0" smtClean="0"/>
              <a:t>your entire </a:t>
            </a:r>
            <a:br>
              <a:rPr lang="en-US" dirty="0" smtClean="0"/>
            </a:br>
            <a:r>
              <a:rPr lang="en-US" sz="6700" dirty="0" smtClean="0"/>
              <a:t>web development </a:t>
            </a:r>
            <a:r>
              <a:rPr lang="en-US" dirty="0" smtClean="0"/>
              <a:t>experience </a:t>
            </a:r>
            <a:br>
              <a:rPr lang="en-US" dirty="0" smtClean="0"/>
            </a:br>
            <a:r>
              <a:rPr lang="en-US" sz="8000" dirty="0" smtClean="0"/>
              <a:t>simpler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43078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s</a:t>
            </a:r>
            <a:r>
              <a:rPr lang="en-US" sz="6000" dirty="0" smtClean="0"/>
              <a:t>tatic languages </a:t>
            </a:r>
            <a:r>
              <a:rPr lang="en-US" sz="3100" dirty="0" smtClean="0"/>
              <a:t>still have to deal with</a:t>
            </a:r>
            <a:br>
              <a:rPr lang="en-US" sz="3100" dirty="0" smtClean="0"/>
            </a:br>
            <a:r>
              <a:rPr lang="en-US" sz="6000" dirty="0" smtClean="0"/>
              <a:t>dynamic environments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65456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allowing </a:t>
            </a:r>
            <a:r>
              <a:rPr lang="en-US" sz="4000" dirty="0"/>
              <a:t>others to </a:t>
            </a:r>
            <a:r>
              <a:rPr lang="en-US" sz="7300" dirty="0" smtClean="0"/>
              <a:t/>
            </a:r>
            <a:br>
              <a:rPr lang="en-US" sz="7300" dirty="0" smtClean="0"/>
            </a:br>
            <a:r>
              <a:rPr lang="en-US" sz="8000" dirty="0" smtClean="0"/>
              <a:t>extend </a:t>
            </a:r>
            <a:r>
              <a:rPr lang="en-US" dirty="0"/>
              <a:t>your </a:t>
            </a:r>
            <a:r>
              <a:rPr lang="en-US" dirty="0" smtClean="0"/>
              <a:t>applications</a:t>
            </a:r>
            <a:br>
              <a:rPr lang="en-US" dirty="0" smtClean="0"/>
            </a:br>
            <a:r>
              <a:rPr lang="en-US" sz="3600" dirty="0" smtClean="0"/>
              <a:t>will </a:t>
            </a:r>
            <a:r>
              <a:rPr lang="en-US" sz="3600" dirty="0"/>
              <a:t>make </a:t>
            </a:r>
            <a:r>
              <a:rPr lang="en-US" sz="3600" dirty="0" smtClean="0"/>
              <a:t>them more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8900" dirty="0" smtClean="0"/>
              <a:t>powerful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64570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</a:t>
            </a:r>
            <a:r>
              <a:rPr lang="en-US" dirty="0" smtClean="0"/>
              <a:t>oes providing</a:t>
            </a:r>
            <a:br>
              <a:rPr lang="en-US" dirty="0" smtClean="0"/>
            </a:br>
            <a:r>
              <a:rPr lang="en-US" sz="8000" dirty="0" smtClean="0"/>
              <a:t>language choice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8000" dirty="0" smtClean="0"/>
              <a:t>simplify</a:t>
            </a:r>
            <a:r>
              <a:rPr lang="en-US" dirty="0" smtClean="0"/>
              <a:t> .NET?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22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</a:t>
            </a:r>
            <a:r>
              <a:rPr lang="en-US" dirty="0" smtClean="0"/>
              <a:t>ack of</a:t>
            </a:r>
            <a:r>
              <a:rPr lang="en-US" sz="7300" dirty="0" smtClean="0"/>
              <a:t/>
            </a:r>
            <a:br>
              <a:rPr lang="en-US" sz="7300" dirty="0" smtClean="0"/>
            </a:br>
            <a:r>
              <a:rPr lang="en-US" sz="7300" dirty="0" smtClean="0"/>
              <a:t>language choice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limits</a:t>
            </a:r>
            <a:br>
              <a:rPr lang="en-US" dirty="0" smtClean="0"/>
            </a:br>
            <a:r>
              <a:rPr lang="en-US" sz="7300" dirty="0" smtClean="0"/>
              <a:t>productivity</a:t>
            </a:r>
            <a:endParaRPr lang="en-US" sz="7300" dirty="0"/>
          </a:p>
        </p:txBody>
      </p:sp>
    </p:spTree>
    <p:extLst>
      <p:ext uri="{BB962C8B-B14F-4D97-AF65-F5344CB8AC3E}">
        <p14:creationId xmlns:p14="http://schemas.microsoft.com/office/powerpoint/2010/main" val="312108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300" dirty="0" smtClean="0"/>
              <a:t>embrace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8900" dirty="0" smtClean="0"/>
              <a:t>dynamic languages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79276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m</a:t>
            </a:r>
            <a:r>
              <a:rPr lang="en-US" sz="3600" dirty="0" smtClean="0"/>
              <a:t>ake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6000" dirty="0" smtClean="0"/>
              <a:t>getting things done</a:t>
            </a:r>
            <a:r>
              <a:rPr lang="en-US" sz="7300" dirty="0" smtClean="0"/>
              <a:t/>
            </a:r>
            <a:br>
              <a:rPr lang="en-US" sz="7300" dirty="0" smtClean="0"/>
            </a:br>
            <a:r>
              <a:rPr lang="en-US" sz="8000" dirty="0" smtClean="0"/>
              <a:t>simpler</a:t>
            </a:r>
            <a:r>
              <a:rPr lang="en-US" dirty="0" smtClean="0"/>
              <a:t> and more</a:t>
            </a:r>
            <a:br>
              <a:rPr lang="en-US" dirty="0" smtClean="0"/>
            </a:br>
            <a:r>
              <a:rPr lang="en-US" sz="8900" dirty="0" smtClean="0"/>
              <a:t>focused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93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0700" dirty="0"/>
              <a:t>e</a:t>
            </a:r>
            <a:r>
              <a:rPr lang="en-US" sz="10700" dirty="0" smtClean="0"/>
              <a:t>mbracing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8000" dirty="0" smtClean="0"/>
              <a:t>dynamic languages</a:t>
            </a:r>
            <a:r>
              <a:rPr lang="en-US" sz="7300" dirty="0" smtClean="0"/>
              <a:t/>
            </a:r>
            <a:br>
              <a:rPr lang="en-US" sz="7300" dirty="0" smtClean="0"/>
            </a:br>
            <a:r>
              <a:rPr lang="en-US" sz="6000" dirty="0" smtClean="0"/>
              <a:t>on the 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33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609600"/>
            <a:ext cx="9144000" cy="35052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z="6000" dirty="0" smtClean="0"/>
              <a:t>how will you</a:t>
            </a:r>
          </a:p>
          <a:p>
            <a:r>
              <a:rPr lang="en-US" sz="10500" dirty="0" smtClean="0"/>
              <a:t>get things done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41058" y="3429000"/>
            <a:ext cx="1459054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dirty="0" smtClean="0">
                <a:latin typeface="Poor Richard" pitchFamily="18" charset="0"/>
                <a:cs typeface="Consolas" pitchFamily="49" charset="0"/>
              </a:rPr>
              <a:t>?</a:t>
            </a:r>
            <a:endParaRPr lang="en-US" sz="23900" dirty="0">
              <a:latin typeface="Poor Richard" pitchFamily="18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18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8400" dirty="0"/>
              <a:t>s</a:t>
            </a:r>
            <a:r>
              <a:rPr lang="en-US" sz="18400" dirty="0" smtClean="0"/>
              <a:t>imple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5300" dirty="0" smtClean="0"/>
              <a:t>programming models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40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25135">
            <a:off x="2448021" y="2956176"/>
            <a:ext cx="1898091" cy="700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88643">
            <a:off x="3776231" y="1898281"/>
            <a:ext cx="3539863" cy="928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07508">
            <a:off x="1730148" y="118141"/>
            <a:ext cx="3514725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943" y="3106220"/>
            <a:ext cx="1343025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5010">
            <a:off x="5081920" y="3748308"/>
            <a:ext cx="3810000" cy="2043113"/>
          </a:xfrm>
          <a:prstGeom prst="rect">
            <a:avLst/>
          </a:prstGeom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5486400"/>
            <a:ext cx="218122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5365">
            <a:off x="37152" y="2766971"/>
            <a:ext cx="2410080" cy="678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161" y="0"/>
            <a:ext cx="2009023" cy="2390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53664">
            <a:off x="7151418" y="2169255"/>
            <a:ext cx="16954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96302">
            <a:off x="1293665" y="3656289"/>
            <a:ext cx="351472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71788">
            <a:off x="2169839" y="4912572"/>
            <a:ext cx="186690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92" y="4573042"/>
            <a:ext cx="190500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12684">
            <a:off x="1893005" y="5836504"/>
            <a:ext cx="23622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039773">
            <a:off x="7634401" y="726972"/>
            <a:ext cx="1538110" cy="449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45179">
            <a:off x="4140411" y="5248413"/>
            <a:ext cx="26384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8630">
            <a:off x="6316990" y="3242385"/>
            <a:ext cx="1259996" cy="331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48218">
            <a:off x="100052" y="879216"/>
            <a:ext cx="142875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22603">
            <a:off x="984148" y="1662798"/>
            <a:ext cx="2611898" cy="1130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 rot="20679624">
            <a:off x="5368252" y="3016894"/>
            <a:ext cx="819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93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3800" dirty="0"/>
              <a:t>g</a:t>
            </a:r>
            <a:r>
              <a:rPr lang="en-US" sz="13800" dirty="0" smtClean="0"/>
              <a:t>etting </a:t>
            </a:r>
            <a:br>
              <a:rPr lang="en-US" sz="13800" dirty="0" smtClean="0"/>
            </a:br>
            <a:r>
              <a:rPr lang="en-US" sz="13800" dirty="0" smtClean="0"/>
              <a:t>things </a:t>
            </a:r>
            <a:br>
              <a:rPr lang="en-US" sz="13800" dirty="0" smtClean="0"/>
            </a:br>
            <a:r>
              <a:rPr lang="en-US" sz="13800" dirty="0" smtClean="0"/>
              <a:t>done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8730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6600" dirty="0" smtClean="0"/>
              <a:t>choice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7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300" dirty="0"/>
              <a:t>p</a:t>
            </a:r>
            <a:r>
              <a:rPr lang="en-US" sz="7300" dirty="0" smtClean="0"/>
              <a:t>ower </a:t>
            </a:r>
            <a:r>
              <a:rPr lang="en-US" dirty="0" smtClean="0"/>
              <a:t>is in the</a:t>
            </a:r>
            <a:br>
              <a:rPr lang="en-US" dirty="0" smtClean="0"/>
            </a:br>
            <a:r>
              <a:rPr lang="en-US" sz="6700" dirty="0" smtClean="0"/>
              <a:t>programming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38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25135">
            <a:off x="2448021" y="2956176"/>
            <a:ext cx="1898091" cy="700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88643">
            <a:off x="3776231" y="1898281"/>
            <a:ext cx="3539863" cy="928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07508">
            <a:off x="1730148" y="118141"/>
            <a:ext cx="3514725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943" y="3106220"/>
            <a:ext cx="1343025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5010">
            <a:off x="5081920" y="3748308"/>
            <a:ext cx="3810000" cy="2043113"/>
          </a:xfrm>
          <a:prstGeom prst="rect">
            <a:avLst/>
          </a:prstGeom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5486400"/>
            <a:ext cx="218122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5365">
            <a:off x="37152" y="2766971"/>
            <a:ext cx="2410080" cy="678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161" y="0"/>
            <a:ext cx="2009023" cy="2390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53664">
            <a:off x="7151418" y="2169255"/>
            <a:ext cx="169545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96302">
            <a:off x="1293665" y="3656289"/>
            <a:ext cx="351472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71788">
            <a:off x="2169839" y="4912572"/>
            <a:ext cx="186690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92" y="4573042"/>
            <a:ext cx="190500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12684">
            <a:off x="1893005" y="5836504"/>
            <a:ext cx="23622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039773">
            <a:off x="7634401" y="726972"/>
            <a:ext cx="1538110" cy="449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45179">
            <a:off x="4140411" y="5248413"/>
            <a:ext cx="26384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8630">
            <a:off x="6316990" y="3242385"/>
            <a:ext cx="1259996" cy="331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48218">
            <a:off x="100052" y="879216"/>
            <a:ext cx="142875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22603">
            <a:off x="984148" y="1662798"/>
            <a:ext cx="2611898" cy="1130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 rot="20679624">
            <a:off x="5368252" y="3016894"/>
            <a:ext cx="819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016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EXMETADATA" val="&lt;?xml version=&quot;1.0&quot; encoding=&quot;utf-16&quot;?&gt;&#10;&lt;PresentationMetadata xmlns:xsi=&quot;http://www.w3.org/2001/XMLSchema-instance&quot; xmlns:xsd=&quot;http://www.w3.org/2001/XMLSchema&quot;&gt;&#10;  &lt;TransitionType&gt;Direct&lt;/TransitionType&gt;&#10;  &lt;UniqueID&gt;0&lt;/UniqueID&gt;&#10;  &lt;ShowPreviews&gt;true&lt;/ShowPreviews&gt;&#10;  &lt;ShowReviews&gt;true&lt;/ShowReviews&gt;&#10;  &lt;SectionTemplate&gt;Template2&lt;/SectionTemplate&gt;&#10;  &lt;SectionTemplateColor&gt;&#10;    &lt;A&gt;255&lt;/A&gt;&#10;    &lt;R&gt;128&lt;/R&gt;&#10;    &lt;G&gt;128&lt;/G&gt;&#10;    &lt;B&gt;128&lt;/B&gt;&#10;    &lt;ScA&gt;1&lt;/ScA&gt;&#10;    &lt;ScR&gt;0.2158605&lt;/ScR&gt;&#10;    &lt;ScG&gt;0.2158605&lt;/ScG&gt;&#10;    &lt;ScB&gt;0.2158605&lt;/ScB&gt;&#10;  &lt;/SectionTemplateColor&gt;&#10;  &lt;SectionArrangement&gt;Simple&lt;/SectionArrangement&gt;&#10;&lt;/PresentationMetadata&gt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mbria"/>
        <a:ea typeface=""/>
        <a:cs typeface=""/>
      </a:majorFont>
      <a:minorFont>
        <a:latin typeface="Cambria Mat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1239</TotalTime>
  <Words>119</Words>
  <Application>Microsoft Office PowerPoint</Application>
  <PresentationFormat>On-screen Show (4:3)</PresentationFormat>
  <Paragraphs>59</Paragraphs>
  <Slides>30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Pumping Iron  on the web</vt:lpstr>
      <vt:lpstr>iron?</vt:lpstr>
      <vt:lpstr>embracing  dynamic languages on the web</vt:lpstr>
      <vt:lpstr>simple  programming models </vt:lpstr>
      <vt:lpstr>PowerPoint Presentation</vt:lpstr>
      <vt:lpstr>getting  things  done</vt:lpstr>
      <vt:lpstr>choice</vt:lpstr>
      <vt:lpstr>power is in the programming language</vt:lpstr>
      <vt:lpstr>PowerPoint Presentation</vt:lpstr>
      <vt:lpstr>PowerPoint Presentation</vt:lpstr>
      <vt:lpstr>PowerPoint Presentation</vt:lpstr>
      <vt:lpstr>.NET developers want to  get things done too …</vt:lpstr>
      <vt:lpstr>what .NET language choices are there?</vt:lpstr>
      <vt:lpstr>PowerPoint Presentation</vt:lpstr>
      <vt:lpstr>why static vs. dynamic ?</vt:lpstr>
      <vt:lpstr>what if .NET provided language choice …</vt:lpstr>
      <vt:lpstr>PowerPoint Presentation</vt:lpstr>
      <vt:lpstr>PowerPoint Presentation</vt:lpstr>
      <vt:lpstr>oh wait, it does</vt:lpstr>
      <vt:lpstr>PowerPoint Presentation</vt:lpstr>
      <vt:lpstr>embracing  dynamic languages on the web</vt:lpstr>
      <vt:lpstr>why?</vt:lpstr>
      <vt:lpstr>making your entire  web development experience  simpler</vt:lpstr>
      <vt:lpstr>static languages still have to deal with dynamic environments</vt:lpstr>
      <vt:lpstr>allowing others to  extend your applications will make them more powerful</vt:lpstr>
      <vt:lpstr>does providing language choice simplify .NET?</vt:lpstr>
      <vt:lpstr>lack of language choice  limits productivity</vt:lpstr>
      <vt:lpstr>embrace dynamic languages</vt:lpstr>
      <vt:lpstr>make  getting things done simpler and more focused</vt:lpstr>
      <vt:lpstr>PowerPoint Presentation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Jimmy Schementi</dc:creator>
  <cp:lastModifiedBy>Jimmy Schementi</cp:lastModifiedBy>
  <cp:revision>44</cp:revision>
  <dcterms:created xsi:type="dcterms:W3CDTF">2010-03-10T06:16:59Z</dcterms:created>
  <dcterms:modified xsi:type="dcterms:W3CDTF">2010-03-14T05:32:56Z</dcterms:modified>
</cp:coreProperties>
</file>