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56" r:id="rId2"/>
    <p:sldId id="258" r:id="rId3"/>
    <p:sldId id="277" r:id="rId4"/>
    <p:sldId id="278" r:id="rId5"/>
    <p:sldId id="302" r:id="rId6"/>
    <p:sldId id="297" r:id="rId7"/>
    <p:sldId id="319" r:id="rId8"/>
    <p:sldId id="299" r:id="rId9"/>
    <p:sldId id="298" r:id="rId10"/>
    <p:sldId id="300" r:id="rId11"/>
    <p:sldId id="301" r:id="rId12"/>
    <p:sldId id="304" r:id="rId13"/>
    <p:sldId id="271" r:id="rId14"/>
    <p:sldId id="326" r:id="rId15"/>
    <p:sldId id="325" r:id="rId16"/>
    <p:sldId id="295" r:id="rId17"/>
    <p:sldId id="312" r:id="rId18"/>
    <p:sldId id="314" r:id="rId19"/>
    <p:sldId id="315" r:id="rId20"/>
    <p:sldId id="327" r:id="rId21"/>
    <p:sldId id="328" r:id="rId22"/>
    <p:sldId id="322" r:id="rId23"/>
    <p:sldId id="318" r:id="rId24"/>
    <p:sldId id="330" r:id="rId25"/>
    <p:sldId id="320" r:id="rId26"/>
    <p:sldId id="332" r:id="rId27"/>
    <p:sldId id="329" r:id="rId28"/>
    <p:sldId id="291" r:id="rId29"/>
    <p:sldId id="323" r:id="rId30"/>
    <p:sldId id="324" r:id="rId31"/>
    <p:sldId id="331" r:id="rId32"/>
    <p:sldId id="311" r:id="rId33"/>
    <p:sldId id="305" r:id="rId34"/>
    <p:sldId id="306" r:id="rId35"/>
    <p:sldId id="307" r:id="rId36"/>
    <p:sldId id="308" r:id="rId37"/>
    <p:sldId id="309" r:id="rId38"/>
    <p:sldId id="31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919"/>
    <a:srgbClr val="E27100"/>
    <a:srgbClr val="6CC94B"/>
    <a:srgbClr val="25252F"/>
    <a:srgbClr val="353442"/>
    <a:srgbClr val="0039AC"/>
    <a:srgbClr val="E25600"/>
    <a:srgbClr val="C42308"/>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2" autoAdjust="0"/>
    <p:restoredTop sz="73559" autoAdjust="0"/>
  </p:normalViewPr>
  <p:slideViewPr>
    <p:cSldViewPr>
      <p:cViewPr>
        <p:scale>
          <a:sx n="57" d="100"/>
          <a:sy n="57" d="100"/>
        </p:scale>
        <p:origin x="-9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84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10B2C-6093-4121-AD2C-65A8DF4EFE32}" type="datetimeFigureOut">
              <a:rPr lang="en-US" smtClean="0"/>
              <a:pPr/>
              <a:t>5/6/2009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5D5824-E56C-4AA4-A5C2-5EA5B01865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localhost:4568/" TargetMode="External"/><Relationship Id="rId5" Type="http://schemas.openxmlformats.org/officeDocument/2006/relationships/hyperlink" Target="http://localhost:4567/" TargetMode="External"/><Relationship Id="rId4" Type="http://schemas.openxmlformats.org/officeDocument/2006/relationships/hyperlink" Target="http://github.com/jschementi/activerecord-mssql-adapter/blob/cd1a04953b5a1c745a6318439b7eac1fc575c26f/mssql_adapter.rb"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RackApp"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localhost/SinatraApp"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Welcome! I want to make sure to finish on time for Robert Martin’s “What killed Smalltalk could kill Ruby too talk”, so let’s get started. </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good news is that today, IronRuby is growing in, meaningfully interacting with the world around it, and begin to get good at things. Though this kid creeps me out, so bad analogy. Again, point is IronRuby is running real Ruby programs, like Rails and Sinatra, to name a few relevant to </a:t>
            </a:r>
            <a:r>
              <a:rPr lang="en-US" sz="1200" kern="1200" dirty="0" err="1" smtClean="0">
                <a:solidFill>
                  <a:schemeClr val="tx1"/>
                </a:solidFill>
                <a:latin typeface="+mn-lt"/>
                <a:ea typeface="+mn-ea"/>
                <a:cs typeface="+mn-cs"/>
              </a:rPr>
              <a:t>RailsConf</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However, to work in the real world, where the real world is defined as the .NET framework (which is not the real world, but just an illusion pulled over </a:t>
            </a:r>
            <a:r>
              <a:rPr lang="en-US" sz="1200" kern="1200" dirty="0" err="1" smtClean="0">
                <a:solidFill>
                  <a:schemeClr val="tx1"/>
                </a:solidFill>
                <a:latin typeface="+mn-lt"/>
                <a:ea typeface="+mn-ea"/>
                <a:cs typeface="+mn-cs"/>
              </a:rPr>
              <a:t>Microsofty’s</a:t>
            </a:r>
            <a:r>
              <a:rPr lang="en-US" sz="1200" kern="1200" dirty="0" smtClean="0">
                <a:solidFill>
                  <a:schemeClr val="tx1"/>
                </a:solidFill>
                <a:latin typeface="+mn-lt"/>
                <a:ea typeface="+mn-ea"/>
                <a:cs typeface="+mn-cs"/>
              </a:rPr>
              <a:t> eyes), IronRuby needs to stretch out and be good at other things than its parent is (MRI). At a basic form this means accessing the .NET framework just like it was a set of Ruby libraries, but extends much further than that. Today I’ll show IIS running IronRuby-based applications, and other examples of how .NET makes Ruby better (but not at the price of breaking!)</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And lastly, people are starting to notice us. Community involvement is starting to pick up, and our “real Ruby implementation” status is getting closer and closer.</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 you haven’t met IronRuby before, let’s do so. </a:t>
            </a:r>
            <a:endParaRPr lang="en-US" dirty="0" smtClean="0"/>
          </a:p>
          <a:p>
            <a:pPr>
              <a:buFontTx/>
              <a:buChar char="-"/>
            </a:pPr>
            <a:r>
              <a:rPr lang="en-US" dirty="0" smtClean="0"/>
              <a:t>Quick REPL demo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Ok, let’s cut to the chase: IronRuby running Rails.</a:t>
            </a:r>
          </a:p>
          <a:p>
            <a:r>
              <a:rPr lang="en-US" sz="1200" b="0" kern="1200" dirty="0" smtClean="0">
                <a:solidFill>
                  <a:schemeClr val="tx1"/>
                </a:solidFill>
                <a:latin typeface="+mn-lt"/>
                <a:ea typeface="+mn-ea"/>
                <a:cs typeface="+mn-cs"/>
              </a:rPr>
              <a:t>&gt;&gt;&gt; </a:t>
            </a:r>
            <a:r>
              <a:rPr lang="en-US" sz="1200" b="0" u="sng" kern="1200" dirty="0" smtClean="0">
                <a:solidFill>
                  <a:schemeClr val="tx1"/>
                </a:solidFill>
                <a:latin typeface="+mn-lt"/>
                <a:ea typeface="+mn-ea"/>
                <a:cs typeface="+mn-cs"/>
                <a:hlinkClick r:id="rId3"/>
              </a:rPr>
              <a:t>http://localhost:3000</a:t>
            </a:r>
            <a:r>
              <a:rPr lang="en-US" sz="1200" b="0" kern="1200" dirty="0" smtClean="0">
                <a:solidFill>
                  <a:schemeClr val="tx1"/>
                </a:solidFill>
                <a:latin typeface="+mn-lt"/>
                <a:ea typeface="+mn-ea"/>
                <a:cs typeface="+mn-cs"/>
              </a:rPr>
              <a:t>, click around on everything. Also switch to script\console and show stuff there too.</a:t>
            </a:r>
          </a:p>
          <a:p>
            <a:r>
              <a:rPr lang="en-US" sz="1200" b="0" i="1" kern="1200" dirty="0" smtClean="0">
                <a:solidFill>
                  <a:schemeClr val="tx1"/>
                </a:solidFill>
                <a:latin typeface="+mn-lt"/>
                <a:ea typeface="+mn-ea"/>
                <a:cs typeface="+mn-cs"/>
              </a:rPr>
              <a:t>activerecord-mssql-adapter.gem</a:t>
            </a:r>
          </a:p>
          <a:p>
            <a:endParaRPr lang="en-US" sz="1200" b="1" i="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&gt;&gt;&gt; </a:t>
            </a:r>
            <a:r>
              <a:rPr lang="en-US" sz="1200" b="1" u="sng" kern="1200" dirty="0" smtClean="0">
                <a:solidFill>
                  <a:schemeClr val="tx1"/>
                </a:solidFill>
                <a:latin typeface="+mn-lt"/>
                <a:ea typeface="+mn-ea"/>
                <a:cs typeface="+mn-cs"/>
                <a:hlinkClick r:id="rId4"/>
              </a:rPr>
              <a:t>http://github.com/jschementi/activerecord-mssql-adapter/blob/cd1a04953b5a1c745a6318439b7eac1fc575c26f/mssql_adapter.rb</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That database adapter is a IronRuby </a:t>
            </a:r>
            <a:r>
              <a:rPr lang="en-US" sz="1200" kern="1200" dirty="0" err="1" smtClean="0">
                <a:solidFill>
                  <a:schemeClr val="tx1"/>
                </a:solidFill>
                <a:latin typeface="+mn-lt"/>
                <a:ea typeface="+mn-ea"/>
                <a:cs typeface="+mn-cs"/>
              </a:rPr>
              <a:t>ActiveRecord</a:t>
            </a:r>
            <a:r>
              <a:rPr lang="en-US" sz="1200" kern="1200" dirty="0" smtClean="0">
                <a:solidFill>
                  <a:schemeClr val="tx1"/>
                </a:solidFill>
                <a:latin typeface="+mn-lt"/>
                <a:ea typeface="+mn-ea"/>
                <a:cs typeface="+mn-cs"/>
              </a:rPr>
              <a:t> adapter for </a:t>
            </a:r>
            <a:r>
              <a:rPr lang="en-US" sz="1200" kern="1200" dirty="0" err="1" smtClean="0">
                <a:solidFill>
                  <a:schemeClr val="tx1"/>
                </a:solidFill>
                <a:latin typeface="+mn-lt"/>
                <a:ea typeface="+mn-ea"/>
                <a:cs typeface="+mn-cs"/>
              </a:rPr>
              <a:t>SqlServer</a:t>
            </a:r>
            <a:r>
              <a:rPr lang="en-US" sz="1200" kern="1200" dirty="0" smtClean="0">
                <a:solidFill>
                  <a:schemeClr val="tx1"/>
                </a:solidFill>
                <a:latin typeface="+mn-lt"/>
                <a:ea typeface="+mn-ea"/>
                <a:cs typeface="+mn-cs"/>
              </a:rPr>
              <a:t>; or any database which provides an implementation of the .NET System::Data::</a:t>
            </a:r>
            <a:r>
              <a:rPr lang="en-US" sz="1200" kern="1200" dirty="0" err="1" smtClean="0">
                <a:solidFill>
                  <a:schemeClr val="tx1"/>
                </a:solidFill>
                <a:latin typeface="+mn-lt"/>
                <a:ea typeface="+mn-ea"/>
                <a:cs typeface="+mn-cs"/>
              </a:rPr>
              <a:t>SqlClient</a:t>
            </a:r>
            <a:r>
              <a:rPr lang="en-US" sz="1200" kern="1200" dirty="0" smtClean="0">
                <a:solidFill>
                  <a:schemeClr val="tx1"/>
                </a:solidFill>
                <a:latin typeface="+mn-lt"/>
                <a:ea typeface="+mn-ea"/>
                <a:cs typeface="+mn-cs"/>
              </a:rPr>
              <a:t> API, like the .NET version of db4o. Special thanks to Ray Vernagus for helping out on this. He’ll also be abstracting this work to support and ORM, like </a:t>
            </a:r>
            <a:r>
              <a:rPr lang="en-US" sz="1200" kern="1200" dirty="0" err="1" smtClean="0">
                <a:solidFill>
                  <a:schemeClr val="tx1"/>
                </a:solidFill>
                <a:latin typeface="+mn-lt"/>
                <a:ea typeface="+mn-ea"/>
                <a:cs typeface="+mn-cs"/>
              </a:rPr>
              <a:t>DataMapper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We also run Sinatra:</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&gt;&gt;&gt; </a:t>
            </a:r>
            <a:r>
              <a:rPr lang="en-US" sz="1200" b="1" u="sng" kern="1200" dirty="0" smtClean="0">
                <a:solidFill>
                  <a:schemeClr val="tx1"/>
                </a:solidFill>
                <a:latin typeface="+mn-lt"/>
                <a:ea typeface="+mn-ea"/>
                <a:cs typeface="+mn-cs"/>
                <a:hlinkClick r:id="rId5"/>
              </a:rPr>
              <a:t>http://localhost:4567</a:t>
            </a:r>
            <a:r>
              <a:rPr lang="en-US" sz="1200" b="1" kern="1200" dirty="0" smtClean="0">
                <a:solidFill>
                  <a:schemeClr val="tx1"/>
                </a:solidFill>
                <a:latin typeface="+mn-lt"/>
                <a:ea typeface="+mn-ea"/>
                <a:cs typeface="+mn-cs"/>
              </a:rPr>
              <a:t>, click around.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Which means we run “Rack”, since Rails and Sinatra depend on it, but we’ll come back to that.</a:t>
            </a:r>
          </a:p>
          <a:p>
            <a:r>
              <a:rPr lang="en-US" sz="1200" kern="1200" dirty="0" smtClean="0">
                <a:solidFill>
                  <a:schemeClr val="tx1"/>
                </a:solidFill>
                <a:latin typeface="+mn-lt"/>
                <a:ea typeface="+mn-ea"/>
                <a:cs typeface="+mn-cs"/>
              </a:rPr>
              <a:t>Let’s see a </a:t>
            </a:r>
            <a:r>
              <a:rPr lang="en-US" sz="1200" kern="1200" dirty="0" err="1" smtClean="0">
                <a:solidFill>
                  <a:schemeClr val="tx1"/>
                </a:solidFill>
                <a:latin typeface="+mn-lt"/>
                <a:ea typeface="+mn-ea"/>
                <a:cs typeface="+mn-cs"/>
              </a:rPr>
              <a:t>kinda</a:t>
            </a:r>
            <a:r>
              <a:rPr lang="en-US" sz="1200" kern="1200" dirty="0" smtClean="0">
                <a:solidFill>
                  <a:schemeClr val="tx1"/>
                </a:solidFill>
                <a:latin typeface="+mn-lt"/>
                <a:ea typeface="+mn-ea"/>
                <a:cs typeface="+mn-cs"/>
              </a:rPr>
              <a:t>-real application.</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&gt;&gt;&gt; </a:t>
            </a:r>
            <a:r>
              <a:rPr lang="en-US" sz="1200" b="1" u="sng" kern="1200" dirty="0" smtClean="0">
                <a:solidFill>
                  <a:schemeClr val="tx1"/>
                </a:solidFill>
                <a:latin typeface="+mn-lt"/>
                <a:ea typeface="+mn-ea"/>
                <a:cs typeface="+mn-cs"/>
                <a:hlinkClick r:id="rId6"/>
              </a:rPr>
              <a:t>http://localhost:4568</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was written by Chad Fowler, Rich Kilmer, and myself as a demo initially intended for Windows Azure, but useful as a semi-real app IronRuby can showcase.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“Real World” is why you should care about IronRuby, especially if you are already a Windows or .NET shop. None of the benefits of IronRuby would be possibly if you couldn’t deploy your apps on web servers your infrastructure supports.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 mentioned “rack” before; it’s simply a layer between web servers and Ruby frameworks. Since IIS is programmable through .NET code (ASP.NET), and IronRuby runs Rack, we just need glue between IIS and Rack, which Rack calls a “Handler”. That’s exactly what I’ll be demonstrating.</a:t>
            </a:r>
          </a:p>
          <a:p>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&gt;&gt;&gt; Navigate to </a:t>
            </a:r>
            <a:r>
              <a:rPr lang="en-US" sz="1200" b="1" u="sng" kern="1200" dirty="0" smtClean="0">
                <a:solidFill>
                  <a:schemeClr val="tx1"/>
                </a:solidFill>
                <a:latin typeface="+mn-lt"/>
                <a:ea typeface="+mn-ea"/>
                <a:cs typeface="+mn-cs"/>
                <a:hlinkClick r:id="rId3"/>
              </a:rPr>
              <a:t>http://localhost/RackApp</a:t>
            </a:r>
            <a:r>
              <a:rPr lang="en-US" sz="1200" b="1" kern="1200" dirty="0" smtClean="0">
                <a:solidFill>
                  <a:schemeClr val="tx1"/>
                </a:solidFill>
                <a:latin typeface="+mn-lt"/>
                <a:ea typeface="+mn-ea"/>
                <a:cs typeface="+mn-cs"/>
              </a:rPr>
              <a:t>, then </a:t>
            </a:r>
            <a:r>
              <a:rPr lang="en-US" sz="1200" b="1" u="sng" kern="1200" dirty="0" smtClean="0">
                <a:solidFill>
                  <a:schemeClr val="tx1"/>
                </a:solidFill>
                <a:latin typeface="+mn-lt"/>
                <a:ea typeface="+mn-ea"/>
                <a:cs typeface="+mn-cs"/>
                <a:hlinkClick r:id="rId4"/>
              </a:rPr>
              <a:t>http://localhost/SinatraApp</a:t>
            </a:r>
            <a:r>
              <a:rPr lang="en-US" sz="1200" b="1" kern="1200" dirty="0" smtClean="0">
                <a:solidFill>
                  <a:schemeClr val="tx1"/>
                </a:solidFill>
                <a:latin typeface="+mn-lt"/>
                <a:ea typeface="+mn-ea"/>
                <a:cs typeface="+mn-cs"/>
              </a:rPr>
              <a:t>. Then walk-through it. Focus on hosting API use.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Symbol"/>
              <a:buChar char="¨"/>
              <a:tabLst/>
              <a:defRPr/>
            </a:pPr>
            <a:r>
              <a:rPr lang="en-US" sz="1200" kern="1200" dirty="0" smtClean="0">
                <a:solidFill>
                  <a:schemeClr val="tx1"/>
                </a:solidFill>
                <a:latin typeface="+mn-lt"/>
                <a:ea typeface="+mn-ea"/>
                <a:cs typeface="+mn-cs"/>
              </a:rPr>
              <a:t>The point of doing this, rather than just setting up Apache and Mongrel on Windows, despite the Windows performance implications, it’s a people issue: if your organization has an IIS knowledgebase, you’ll want to utilize it. Deploying this way requires no retraining, as this solution is purely ASP.NET based; no throwing away of experience. It’s also a great way to sneak Ruby into your organization =)</a:t>
            </a:r>
          </a:p>
          <a:p>
            <a:pPr marL="0" marR="0" indent="0" algn="l" defTabSz="914400" rtl="0" eaLnBrk="1" fontAlgn="auto" latinLnBrk="0" hangingPunct="1">
              <a:lnSpc>
                <a:spcPct val="100000"/>
              </a:lnSpc>
              <a:spcBef>
                <a:spcPts val="0"/>
              </a:spcBef>
              <a:spcAft>
                <a:spcPts val="0"/>
              </a:spcAft>
              <a:buClrTx/>
              <a:buSzTx/>
              <a:buFont typeface="Symbol"/>
              <a:buChar char="¨"/>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Symbol"/>
              <a:buNone/>
              <a:tabLst/>
              <a:defRPr/>
            </a:pPr>
            <a:r>
              <a:rPr lang="en-US" sz="1200" kern="1200" dirty="0" smtClean="0">
                <a:solidFill>
                  <a:schemeClr val="tx1"/>
                </a:solidFill>
                <a:latin typeface="+mn-lt"/>
                <a:ea typeface="+mn-ea"/>
                <a:cs typeface="+mn-cs"/>
              </a:rPr>
              <a:t>&gt;&gt;&gt; Show how to deploy the app easily, with a Ruby script.</a:t>
            </a:r>
          </a:p>
          <a:p>
            <a:pPr marL="0" marR="0" indent="0" algn="l" defTabSz="914400" rtl="0" eaLnBrk="1" fontAlgn="auto" latinLnBrk="0" hangingPunct="1">
              <a:lnSpc>
                <a:spcPct val="100000"/>
              </a:lnSpc>
              <a:spcBef>
                <a:spcPts val="0"/>
              </a:spcBef>
              <a:spcAft>
                <a:spcPts val="0"/>
              </a:spcAft>
              <a:buClrTx/>
              <a:buSzTx/>
              <a:buFont typeface="Symbol"/>
              <a:buChar char="¨"/>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Performance</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Pimp.NET</a:t>
            </a:r>
          </a:p>
          <a:p>
            <a:r>
              <a:rPr lang="en-US" sz="1200" kern="1200" dirty="0" smtClean="0">
                <a:solidFill>
                  <a:schemeClr val="tx1"/>
                </a:solidFill>
                <a:latin typeface="+mn-lt"/>
                <a:ea typeface="+mn-ea"/>
                <a:cs typeface="+mn-cs"/>
              </a:rPr>
              <a:t>The next couple of demos are purely to Pimp .NET, so you’ve been warned. If I had a pimp I’d be wearing it. The point of all these demos is to show how IronRuby makes the .NET platform look just like Ruby code.</a:t>
            </a:r>
          </a:p>
          <a:p>
            <a:r>
              <a:rPr lang="en-US" sz="1200" b="1" i="1" kern="1200" dirty="0" smtClean="0">
                <a:solidFill>
                  <a:schemeClr val="tx1"/>
                </a:solidFill>
                <a:latin typeface="+mn-lt"/>
                <a:ea typeface="+mn-ea"/>
                <a:cs typeface="+mn-cs"/>
              </a:rPr>
              <a:t>DSLs</a:t>
            </a:r>
          </a:p>
          <a:p>
            <a:r>
              <a:rPr lang="en-US" sz="1200" kern="1200" dirty="0" smtClean="0">
                <a:solidFill>
                  <a:schemeClr val="tx1"/>
                </a:solidFill>
                <a:latin typeface="+mn-lt"/>
                <a:ea typeface="+mn-ea"/>
                <a:cs typeface="+mn-cs"/>
              </a:rPr>
              <a:t>&lt;&gt; Ruby’s beautiful “Internal DSL” ability is very useful in frameworks which weren’t designed for Ruby. A small number of methods and you’ve got a DSL for creating WPF UIs. </a:t>
            </a:r>
            <a:r>
              <a:rPr lang="en-US" sz="1200" kern="1200" dirty="0" err="1" smtClean="0">
                <a:solidFill>
                  <a:schemeClr val="tx1"/>
                </a:solidFill>
                <a:latin typeface="+mn-lt"/>
                <a:ea typeface="+mn-ea"/>
                <a:cs typeface="+mn-cs"/>
              </a:rPr>
              <a:t>Thaibut</a:t>
            </a:r>
            <a:r>
              <a:rPr lang="en-US" sz="1200" kern="1200" dirty="0" smtClean="0">
                <a:solidFill>
                  <a:schemeClr val="tx1"/>
                </a:solidFill>
                <a:latin typeface="+mn-lt"/>
                <a:ea typeface="+mn-ea"/>
                <a:cs typeface="+mn-cs"/>
              </a:rPr>
              <a:t> has taken this a step further and is creating the same DSL for building </a:t>
            </a:r>
            <a:r>
              <a:rPr lang="en-US" sz="1200" kern="1200" dirty="0" err="1" smtClean="0">
                <a:solidFill>
                  <a:schemeClr val="tx1"/>
                </a:solidFill>
                <a:latin typeface="+mn-lt"/>
                <a:ea typeface="+mn-ea"/>
                <a:cs typeface="+mn-cs"/>
              </a:rPr>
              <a:t>WinForms</a:t>
            </a:r>
            <a:r>
              <a:rPr lang="en-US" sz="1200" kern="1200" dirty="0" smtClean="0">
                <a:solidFill>
                  <a:schemeClr val="tx1"/>
                </a:solidFill>
                <a:latin typeface="+mn-lt"/>
                <a:ea typeface="+mn-ea"/>
                <a:cs typeface="+mn-cs"/>
              </a:rPr>
              <a:t>, WPF, and Silverlight UIs. Pretty awesome stuff.</a:t>
            </a:r>
          </a:p>
          <a:p>
            <a:r>
              <a:rPr lang="en-US" sz="1200" b="1" i="1" kern="1200" dirty="0" err="1" smtClean="0">
                <a:solidFill>
                  <a:schemeClr val="tx1"/>
                </a:solidFill>
                <a:latin typeface="+mn-lt"/>
                <a:ea typeface="+mn-ea"/>
                <a:cs typeface="+mn-cs"/>
              </a:rPr>
              <a:t>ActiveRecord</a:t>
            </a:r>
            <a:r>
              <a:rPr lang="en-US" sz="1200" b="1" i="1" kern="1200" dirty="0" smtClean="0">
                <a:solidFill>
                  <a:schemeClr val="tx1"/>
                </a:solidFill>
                <a:latin typeface="+mn-lt"/>
                <a:ea typeface="+mn-ea"/>
                <a:cs typeface="+mn-cs"/>
              </a:rPr>
              <a:t> and </a:t>
            </a:r>
            <a:r>
              <a:rPr lang="en-US" sz="1200" b="1" i="1" kern="1200" dirty="0" err="1" smtClean="0">
                <a:solidFill>
                  <a:schemeClr val="tx1"/>
                </a:solidFill>
                <a:latin typeface="+mn-lt"/>
                <a:ea typeface="+mn-ea"/>
                <a:cs typeface="+mn-cs"/>
              </a:rPr>
              <a:t>Databinding</a:t>
            </a:r>
            <a:endParaRPr lang="en-US" sz="1200" b="1"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remember the first time I used </a:t>
            </a:r>
            <a:r>
              <a:rPr lang="en-US" sz="1200" kern="1200" dirty="0" err="1" smtClean="0">
                <a:solidFill>
                  <a:schemeClr val="tx1"/>
                </a:solidFill>
                <a:latin typeface="+mn-lt"/>
                <a:ea typeface="+mn-ea"/>
                <a:cs typeface="+mn-cs"/>
              </a:rPr>
              <a:t>ActiveRecord</a:t>
            </a:r>
            <a:r>
              <a:rPr lang="en-US" sz="1200" kern="1200" dirty="0" smtClean="0">
                <a:solidFill>
                  <a:schemeClr val="tx1"/>
                </a:solidFill>
                <a:latin typeface="+mn-lt"/>
                <a:ea typeface="+mn-ea"/>
                <a:cs typeface="+mn-cs"/>
              </a:rPr>
              <a:t> outside Rails, and it was awesome. Taking that a step further, using </a:t>
            </a:r>
            <a:r>
              <a:rPr lang="en-US" sz="1200" kern="1200" dirty="0" err="1" smtClean="0">
                <a:solidFill>
                  <a:schemeClr val="tx1"/>
                </a:solidFill>
                <a:latin typeface="+mn-lt"/>
                <a:ea typeface="+mn-ea"/>
                <a:cs typeface="+mn-cs"/>
              </a:rPr>
              <a:t>ActiveRecord</a:t>
            </a:r>
            <a:r>
              <a:rPr lang="en-US" sz="1200" kern="1200" dirty="0" smtClean="0">
                <a:solidFill>
                  <a:schemeClr val="tx1"/>
                </a:solidFill>
                <a:latin typeface="+mn-lt"/>
                <a:ea typeface="+mn-ea"/>
                <a:cs typeface="+mn-cs"/>
              </a:rPr>
              <a:t> to “data bind” to </a:t>
            </a:r>
            <a:r>
              <a:rPr lang="en-US" sz="1200" kern="1200" dirty="0" err="1" smtClean="0">
                <a:solidFill>
                  <a:schemeClr val="tx1"/>
                </a:solidFill>
                <a:latin typeface="+mn-lt"/>
                <a:ea typeface="+mn-ea"/>
                <a:cs typeface="+mn-cs"/>
              </a:rPr>
              <a:t>WinForms</a:t>
            </a:r>
            <a:r>
              <a:rPr lang="en-US" sz="1200" kern="1200" dirty="0" smtClean="0">
                <a:solidFill>
                  <a:schemeClr val="tx1"/>
                </a:solidFill>
                <a:latin typeface="+mn-lt"/>
                <a:ea typeface="+mn-ea"/>
                <a:cs typeface="+mn-cs"/>
              </a:rPr>
              <a:t> UI elements makes UI creation stupid-simple. </a:t>
            </a:r>
          </a:p>
          <a:p>
            <a:r>
              <a:rPr lang="en-US" sz="1200" kern="1200" dirty="0" smtClean="0">
                <a:solidFill>
                  <a:schemeClr val="tx1"/>
                </a:solidFill>
                <a:latin typeface="+mn-lt"/>
                <a:ea typeface="+mn-ea"/>
                <a:cs typeface="+mn-cs"/>
              </a:rPr>
              <a:t>&gt; rc09 </a:t>
            </a:r>
          </a:p>
          <a:p>
            <a:r>
              <a:rPr lang="en-US" sz="1200" kern="1200" dirty="0" smtClean="0">
                <a:solidFill>
                  <a:schemeClr val="tx1"/>
                </a:solidFill>
                <a:latin typeface="+mn-lt"/>
                <a:ea typeface="+mn-ea"/>
                <a:cs typeface="+mn-cs"/>
              </a:rPr>
              <a:t>&gt; </a:t>
            </a:r>
            <a:r>
              <a:rPr lang="en-US" sz="1200" kern="1200" dirty="0" err="1" smtClean="0">
                <a:solidFill>
                  <a:schemeClr val="tx1"/>
                </a:solidFill>
                <a:latin typeface="+mn-lt"/>
                <a:ea typeface="+mn-ea"/>
                <a:cs typeface="+mn-cs"/>
              </a:rPr>
              <a:t>cd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ardb</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 </a:t>
            </a:r>
            <a:r>
              <a:rPr lang="en-US" sz="1200" kern="1200" dirty="0" err="1" smtClean="0">
                <a:solidFill>
                  <a:schemeClr val="tx1"/>
                </a:solidFill>
                <a:latin typeface="+mn-lt"/>
                <a:ea typeface="+mn-ea"/>
                <a:cs typeface="+mn-cs"/>
              </a:rPr>
              <a:t>ir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app.rb</a:t>
            </a:r>
            <a:endParaRPr lang="en-US" sz="1200"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ASP.NET MVC</a:t>
            </a:r>
          </a:p>
          <a:p>
            <a:r>
              <a:rPr lang="en-US" sz="1200" kern="1200" dirty="0" smtClean="0">
                <a:solidFill>
                  <a:schemeClr val="tx1"/>
                </a:solidFill>
                <a:latin typeface="+mn-lt"/>
                <a:ea typeface="+mn-ea"/>
                <a:cs typeface="+mn-cs"/>
              </a:rPr>
              <a:t>Ivan Porto Carrero, Phil Haack, and I have been building a nice Ruby API around the new ASP.NET MVC framework, which is very much influenced by </a:t>
            </a:r>
            <a:r>
              <a:rPr lang="en-US" sz="1200" kern="1200" dirty="0" err="1" smtClean="0">
                <a:solidFill>
                  <a:schemeClr val="tx1"/>
                </a:solidFill>
                <a:latin typeface="+mn-lt"/>
                <a:ea typeface="+mn-ea"/>
                <a:cs typeface="+mn-cs"/>
              </a:rPr>
              <a:t>Merb</a:t>
            </a:r>
            <a:r>
              <a:rPr lang="en-US" sz="1200" kern="1200" dirty="0" smtClean="0">
                <a:solidFill>
                  <a:schemeClr val="tx1"/>
                </a:solidFill>
                <a:latin typeface="+mn-lt"/>
                <a:ea typeface="+mn-ea"/>
                <a:cs typeface="+mn-cs"/>
              </a:rPr>
              <a:t>. The building of this API has helped inform the MVC team about places where they were killing extensibility, so the project benefited everyone. And because the whole web stack is compiled code, it’s the fastest Ruby web framework I’ve shown. =P</a:t>
            </a:r>
          </a:p>
          <a:p>
            <a:r>
              <a:rPr lang="en-US" sz="1200" b="1" kern="1200" dirty="0" smtClean="0">
                <a:solidFill>
                  <a:schemeClr val="tx1"/>
                </a:solidFill>
                <a:latin typeface="+mn-lt"/>
                <a:ea typeface="+mn-ea"/>
                <a:cs typeface="+mn-cs"/>
              </a:rPr>
              <a:t>:: Show calculator Silverlight app ::</a:t>
            </a:r>
            <a:endParaRPr lang="en-US" sz="1200"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Silverlight</a:t>
            </a:r>
          </a:p>
          <a:p>
            <a:r>
              <a:rPr lang="en-US" sz="1200" kern="1200" dirty="0" smtClean="0">
                <a:solidFill>
                  <a:schemeClr val="tx1"/>
                </a:solidFill>
                <a:latin typeface="+mn-lt"/>
                <a:ea typeface="+mn-ea"/>
                <a:cs typeface="+mn-cs"/>
              </a:rPr>
              <a:t>The calculator in the previous app was written in Silverlight, but tested with IronRuby and Bacon in IN THE BROWSER. For people who still love static languages, Ruby can be extremely useful for testing and scripting scenarios.</a:t>
            </a:r>
          </a:p>
          <a:p>
            <a:r>
              <a:rPr lang="en-US" sz="1200" b="1" kern="1200" dirty="0" smtClean="0">
                <a:solidFill>
                  <a:schemeClr val="tx1"/>
                </a:solidFill>
                <a:latin typeface="+mn-lt"/>
                <a:ea typeface="+mn-ea"/>
                <a:cs typeface="+mn-cs"/>
              </a:rPr>
              <a:t>:: Show tests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I’ve got a </a:t>
            </a:r>
            <a:r>
              <a:rPr lang="en-US" sz="1200" kern="1200" dirty="0" err="1" smtClean="0">
                <a:solidFill>
                  <a:schemeClr val="tx1"/>
                </a:solidFill>
                <a:latin typeface="+mn-lt"/>
                <a:ea typeface="+mn-ea"/>
                <a:cs typeface="+mn-cs"/>
              </a:rPr>
              <a:t>BoF</a:t>
            </a:r>
            <a:r>
              <a:rPr lang="en-US" sz="1200" kern="1200" dirty="0" smtClean="0">
                <a:solidFill>
                  <a:schemeClr val="tx1"/>
                </a:solidFill>
                <a:latin typeface="+mn-lt"/>
                <a:ea typeface="+mn-ea"/>
                <a:cs typeface="+mn-cs"/>
              </a:rPr>
              <a:t> session tonight at 9pm to elaborate a bit more about IronRuby in the browser, so if you’re interested in this please attend.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 Jimmy Schementi and I work on </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Magic</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Ruby</a:t>
            </a:r>
            <a:r>
              <a:rPr lang="en-US" baseline="0" dirty="0" smtClean="0"/>
              <a:t> vs. IronRuby method invocation. IronRuby gets better over time.</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IronRuby, an open-source implementation of Ruby 1.8.6 for the .NET Framework</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erm</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ugh, must have been a projector malfunction</a:t>
            </a:r>
            <a:endParaRPr lang="en-US" dirty="0" smtClean="0"/>
          </a:p>
        </p:txBody>
      </p:sp>
      <p:sp>
        <p:nvSpPr>
          <p:cNvPr id="4" name="Slide Number Placeholder 3"/>
          <p:cNvSpPr>
            <a:spLocks noGrp="1"/>
          </p:cNvSpPr>
          <p:nvPr>
            <p:ph type="sldNum" sz="quarter" idx="10"/>
          </p:nvPr>
        </p:nvSpPr>
        <p:spPr/>
        <p:txBody>
          <a:bodyPr/>
          <a:lstStyle/>
          <a:p>
            <a:fld id="{9C5D5824-E56C-4AA4-A5C2-5EA5B018656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short, I get paid to work on open-source, and in light of recent events is especially awesome. </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Quick poll: How many are part of .NET shops currently, or have moved from .NET to Rails? Just curious about IronRuby? Implementers? Others: see slide =) seriously though, let me know what you want to get out of this.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Last year, IronRuby was much like a sprout on a tree. Much of the “xylem and phloem” was there, but it has only just begun to stretch towards the sun. Ok, I’m done with this </a:t>
            </a:r>
            <a:r>
              <a:rPr lang="en-US" sz="1200" kern="1200" dirty="0" err="1" smtClean="0">
                <a:solidFill>
                  <a:schemeClr val="tx1"/>
                </a:solidFill>
                <a:latin typeface="+mn-lt"/>
                <a:ea typeface="+mn-ea"/>
                <a:cs typeface="+mn-cs"/>
              </a:rPr>
              <a:t>fuckin</a:t>
            </a:r>
            <a:r>
              <a:rPr lang="en-US" sz="1200" kern="1200" dirty="0" smtClean="0">
                <a:solidFill>
                  <a:schemeClr val="tx1"/>
                </a:solidFill>
                <a:latin typeface="+mn-lt"/>
                <a:ea typeface="+mn-ea"/>
                <a:cs typeface="+mn-cs"/>
              </a:rPr>
              <a:t>’ metaphor. Try again.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5D5824-E56C-4AA4-A5C2-5EA5B018656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&lt;&gt;And growing up is hard to do. This was probably IronRuby right after </a:t>
            </a:r>
            <a:r>
              <a:rPr lang="en-US" sz="1200" kern="1200" dirty="0" err="1" smtClean="0">
                <a:solidFill>
                  <a:schemeClr val="tx1"/>
                </a:solidFill>
                <a:latin typeface="+mn-lt"/>
                <a:ea typeface="+mn-ea"/>
                <a:cs typeface="+mn-cs"/>
              </a:rPr>
              <a:t>RailsConf</a:t>
            </a:r>
            <a:r>
              <a:rPr lang="en-US" sz="1200" kern="1200" dirty="0" smtClean="0">
                <a:solidFill>
                  <a:schemeClr val="tx1"/>
                </a:solidFill>
                <a:latin typeface="+mn-lt"/>
                <a:ea typeface="+mn-ea"/>
                <a:cs typeface="+mn-cs"/>
              </a:rPr>
              <a:t> 2008. It’s just starting to run Rails, and experience all the stresses of the world around it. </a:t>
            </a:r>
            <a:endParaRPr lang="en-US" dirty="0"/>
          </a:p>
        </p:txBody>
      </p:sp>
      <p:sp>
        <p:nvSpPr>
          <p:cNvPr id="4" name="Slide Number Placeholder 3"/>
          <p:cNvSpPr>
            <a:spLocks noGrp="1"/>
          </p:cNvSpPr>
          <p:nvPr>
            <p:ph type="sldNum" sz="quarter" idx="10"/>
          </p:nvPr>
        </p:nvSpPr>
        <p:spPr/>
        <p:txBody>
          <a:bodyPr/>
          <a:lstStyle/>
          <a:p>
            <a:fld id="{9C5D5824-E56C-4AA4-A5C2-5EA5B018656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203281-7567-4223-AD9C-C53EFBB74199}" type="datetimeFigureOut">
              <a:rPr lang="en-US" smtClean="0"/>
              <a:pPr/>
              <a:t>5/6/2009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03281-7567-4223-AD9C-C53EFBB74199}" type="datetimeFigureOut">
              <a:rPr lang="en-US" smtClean="0"/>
              <a:pPr/>
              <a:t>5/6/2009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03281-7567-4223-AD9C-C53EFBB74199}" type="datetimeFigureOut">
              <a:rPr lang="en-US" smtClean="0"/>
              <a:pPr/>
              <a:t>5/6/2009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03281-7567-4223-AD9C-C53EFBB74199}" type="datetimeFigureOut">
              <a:rPr lang="en-US" smtClean="0"/>
              <a:pPr/>
              <a:t>5/6/2009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03281-7567-4223-AD9C-C53EFBB74199}" type="datetimeFigureOut">
              <a:rPr lang="en-US" smtClean="0"/>
              <a:pPr/>
              <a:t>5/6/2009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203281-7567-4223-AD9C-C53EFBB74199}" type="datetimeFigureOut">
              <a:rPr lang="en-US" smtClean="0"/>
              <a:pPr/>
              <a:t>5/6/2009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203281-7567-4223-AD9C-C53EFBB74199}" type="datetimeFigureOut">
              <a:rPr lang="en-US" smtClean="0"/>
              <a:pPr/>
              <a:t>5/6/2009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203281-7567-4223-AD9C-C53EFBB74199}" type="datetimeFigureOut">
              <a:rPr lang="en-US" smtClean="0"/>
              <a:pPr/>
              <a:t>5/6/2009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03281-7567-4223-AD9C-C53EFBB74199}" type="datetimeFigureOut">
              <a:rPr lang="en-US" smtClean="0"/>
              <a:pPr/>
              <a:t>5/6/2009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03281-7567-4223-AD9C-C53EFBB74199}" type="datetimeFigureOut">
              <a:rPr lang="en-US" smtClean="0"/>
              <a:pPr/>
              <a:t>5/6/2009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03281-7567-4223-AD9C-C53EFBB74199}" type="datetimeFigureOut">
              <a:rPr lang="en-US" smtClean="0"/>
              <a:pPr/>
              <a:t>5/6/2009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F64DC-0B13-471D-A589-A68C9BDC95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03281-7567-4223-AD9C-C53EFBB74199}" type="datetimeFigureOut">
              <a:rPr lang="en-US" smtClean="0"/>
              <a:pPr/>
              <a:t>5/6/2009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F64DC-0B13-471D-A589-A68C9BDC95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cyrusfirstofearth.blogspot.com/2007_06_01_archiv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imagecache2.allposters.com/images/pic/38/018_3345~Childhood-Tom-is-a-True-Mack-Daddy-Pimp-Tom-Pimp-Posters.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flickr.com/photos/29116324@N04/281008028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flickr.com/photos/hamed/25897145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flickr.com/photos/bonguri/12876519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flickr.com/photos/jeffjackson/2306771206/"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tx1">
            <a:alpha val="0"/>
          </a:schemeClr>
        </a:solidFill>
        <a:effectLst/>
      </p:bgPr>
    </p:bg>
    <p:spTree>
      <p:nvGrpSpPr>
        <p:cNvPr id="1" name=""/>
        <p:cNvGrpSpPr/>
        <p:nvPr/>
      </p:nvGrpSpPr>
      <p:grpSpPr>
        <a:xfrm>
          <a:off x="0" y="0"/>
          <a:ext cx="0" cy="0"/>
          <a:chOff x="0" y="0"/>
          <a:chExt cx="0" cy="0"/>
        </a:xfrm>
      </p:grpSpPr>
      <p:pic>
        <p:nvPicPr>
          <p:cNvPr id="4" name="Picture 3" descr="\\jimmenti\c$\Users\jimmysch\Pictures\ir-logo.png"/>
          <p:cNvPicPr>
            <a:picLocks noChangeAspect="1" noChangeArrowheads="1"/>
          </p:cNvPicPr>
          <p:nvPr/>
        </p:nvPicPr>
        <p:blipFill>
          <a:blip r:embed="rId3" cstate="print"/>
          <a:srcRect/>
          <a:stretch>
            <a:fillRect/>
          </a:stretch>
        </p:blipFill>
        <p:spPr bwMode="auto">
          <a:xfrm>
            <a:off x="573504" y="2183567"/>
            <a:ext cx="7996993" cy="2490866"/>
          </a:xfrm>
          <a:prstGeom prst="rect">
            <a:avLst/>
          </a:prstGeom>
          <a:noFill/>
        </p:spPr>
      </p:pic>
      <p:sp>
        <p:nvSpPr>
          <p:cNvPr id="3" name="Subtitle 2"/>
          <p:cNvSpPr>
            <a:spLocks noGrp="1"/>
          </p:cNvSpPr>
          <p:nvPr>
            <p:ph type="subTitle" idx="1"/>
          </p:nvPr>
        </p:nvSpPr>
        <p:spPr>
          <a:xfrm>
            <a:off x="2743200" y="5638800"/>
            <a:ext cx="6400800" cy="1219200"/>
          </a:xfrm>
        </p:spPr>
        <p:txBody>
          <a:bodyPr>
            <a:normAutofit/>
          </a:bodyPr>
          <a:lstStyle/>
          <a:p>
            <a:pPr algn="r"/>
            <a:r>
              <a:rPr lang="en-US" dirty="0" smtClean="0"/>
              <a:t>jimmy </a:t>
            </a:r>
            <a:r>
              <a:rPr lang="en-US" dirty="0" err="1" smtClean="0"/>
              <a:t>schementi</a:t>
            </a:r>
            <a:endParaRPr lang="en-US" dirty="0" smtClean="0"/>
          </a:p>
          <a:p>
            <a:pPr algn="r"/>
            <a:r>
              <a:rPr lang="en-US" sz="1600" dirty="0" smtClean="0"/>
              <a:t>railsconf-2009</a:t>
            </a:r>
          </a:p>
          <a:p>
            <a:pPr algn="r"/>
            <a:r>
              <a:rPr lang="en-US" sz="1600" dirty="0" smtClean="0"/>
              <a:t>2009-05-06</a:t>
            </a:r>
            <a:endParaRPr lang="en-US" sz="1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2226" name="Picture 2" descr="http://farm3.static.flickr.com/2385/2362658744_e654334f1f_o.jpg"/>
          <p:cNvPicPr>
            <a:picLocks noChangeAspect="1" noChangeArrowheads="1"/>
          </p:cNvPicPr>
          <p:nvPr/>
        </p:nvPicPr>
        <p:blipFill>
          <a:blip r:embed="rId3" cstate="print"/>
          <a:srcRect/>
          <a:stretch>
            <a:fillRect/>
          </a:stretch>
        </p:blipFill>
        <p:spPr bwMode="auto">
          <a:xfrm>
            <a:off x="-457200" y="-3142117"/>
            <a:ext cx="10287000" cy="12828135"/>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descr="[morpheus+chair.jpg]"/>
          <p:cNvPicPr>
            <a:picLocks noChangeAspect="1" noChangeArrowheads="1"/>
          </p:cNvPicPr>
          <p:nvPr/>
        </p:nvPicPr>
        <p:blipFill>
          <a:blip r:embed="rId3" cstate="print"/>
          <a:srcRect b="2405"/>
          <a:stretch>
            <a:fillRect/>
          </a:stretch>
        </p:blipFill>
        <p:spPr bwMode="auto">
          <a:xfrm>
            <a:off x="0" y="1023623"/>
            <a:ext cx="9144000" cy="4843777"/>
          </a:xfrm>
          <a:prstGeom prst="rect">
            <a:avLst/>
          </a:prstGeom>
          <a:noFill/>
        </p:spPr>
      </p:pic>
      <p:sp>
        <p:nvSpPr>
          <p:cNvPr id="8" name="Rectangle 7"/>
          <p:cNvSpPr/>
          <p:nvPr/>
        </p:nvSpPr>
        <p:spPr>
          <a:xfrm>
            <a:off x="0" y="6488668"/>
            <a:ext cx="9144000" cy="369332"/>
          </a:xfrm>
          <a:prstGeom prst="rect">
            <a:avLst/>
          </a:prstGeom>
        </p:spPr>
        <p:txBody>
          <a:bodyPr wrap="square">
            <a:spAutoFit/>
          </a:bodyPr>
          <a:lstStyle/>
          <a:p>
            <a:r>
              <a:rPr lang="en-US" dirty="0" smtClean="0">
                <a:hlinkClick r:id="rId4"/>
              </a:rPr>
              <a:t>http://cyrusfirstofearth.blogspot.com/2007_06_01_archive.html</a:t>
            </a:r>
            <a:endParaRPr lang="en-US"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shadeToTitle="1">
        <a:solidFill>
          <a:srgbClr val="002060"/>
        </a:solidFill>
        <a:effectLst/>
      </p:bgPr>
    </p:bg>
    <p:spTree>
      <p:nvGrpSpPr>
        <p:cNvPr id="1" name=""/>
        <p:cNvGrpSpPr/>
        <p:nvPr/>
      </p:nvGrpSpPr>
      <p:grpSpPr>
        <a:xfrm>
          <a:off x="0" y="0"/>
          <a:ext cx="0" cy="0"/>
          <a:chOff x="0" y="0"/>
          <a:chExt cx="0" cy="0"/>
        </a:xfrm>
      </p:grpSpPr>
      <p:pic>
        <p:nvPicPr>
          <p:cNvPr id="57346" name="Picture 2" descr="http://imagecache2.allposters.com/images/pic/38/018_3345~Childhood-Tom-is-a-True-Mack-Daddy-Pimp-Tom-Pimp-Posters.jpg"/>
          <p:cNvPicPr>
            <a:picLocks noChangeAspect="1" noChangeArrowheads="1"/>
          </p:cNvPicPr>
          <p:nvPr/>
        </p:nvPicPr>
        <p:blipFill>
          <a:blip r:embed="rId3" cstate="print"/>
          <a:srcRect/>
          <a:stretch>
            <a:fillRect/>
          </a:stretch>
        </p:blipFill>
        <p:spPr bwMode="auto">
          <a:xfrm>
            <a:off x="2286000" y="0"/>
            <a:ext cx="4572000" cy="6950676"/>
          </a:xfrm>
          <a:prstGeom prst="rect">
            <a:avLst/>
          </a:prstGeom>
          <a:noFill/>
        </p:spPr>
      </p:pic>
      <p:sp>
        <p:nvSpPr>
          <p:cNvPr id="5" name="TextBox 4"/>
          <p:cNvSpPr txBox="1"/>
          <p:nvPr/>
        </p:nvSpPr>
        <p:spPr>
          <a:xfrm>
            <a:off x="0" y="6488668"/>
            <a:ext cx="12261946" cy="369332"/>
          </a:xfrm>
          <a:prstGeom prst="rect">
            <a:avLst/>
          </a:prstGeom>
          <a:noFill/>
        </p:spPr>
        <p:txBody>
          <a:bodyPr wrap="none" rtlCol="0">
            <a:spAutoFit/>
          </a:bodyPr>
          <a:lstStyle/>
          <a:p>
            <a:r>
              <a:rPr lang="en-US" dirty="0" smtClean="0">
                <a:hlinkClick r:id="rId4"/>
              </a:rPr>
              <a:t>http://imagecache2.allposters.com/images/pic/38/018_3345~Childhood-Tom-is-a-True-Mack-Daddy-Pimp-Tom-Pimp-Posters.jpg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shadeToTitle="1">
        <a:solidFill>
          <a:schemeClr val="tx2"/>
        </a:solidFill>
        <a:effectLst/>
      </p:bgPr>
    </p:bg>
    <p:spTree>
      <p:nvGrpSpPr>
        <p:cNvPr id="1" name=""/>
        <p:cNvGrpSpPr/>
        <p:nvPr/>
      </p:nvGrpSpPr>
      <p:grpSpPr>
        <a:xfrm>
          <a:off x="0" y="0"/>
          <a:ext cx="0" cy="0"/>
          <a:chOff x="0" y="0"/>
          <a:chExt cx="0" cy="0"/>
        </a:xfrm>
      </p:grpSpPr>
      <p:pic>
        <p:nvPicPr>
          <p:cNvPr id="3" name="Picture 2" descr="http://farm3.static.flickr.com/2385/2362658744_e654334f1f_o.jpg"/>
          <p:cNvPicPr>
            <a:picLocks noChangeAspect="1" noChangeArrowheads="1"/>
          </p:cNvPicPr>
          <p:nvPr/>
        </p:nvPicPr>
        <p:blipFill>
          <a:blip r:embed="rId3" cstate="print">
            <a:grayscl/>
          </a:blip>
          <a:srcRect l="6977" t="5595" r="9302" b="21674"/>
          <a:stretch>
            <a:fillRect/>
          </a:stretch>
        </p:blipFill>
        <p:spPr bwMode="auto">
          <a:xfrm>
            <a:off x="0" y="-2667000"/>
            <a:ext cx="9144000" cy="9906000"/>
          </a:xfrm>
          <a:prstGeom prst="rect">
            <a:avLst/>
          </a:prstGeom>
          <a:noFill/>
          <a:ln>
            <a:noFill/>
          </a:ln>
        </p:spPr>
      </p:pic>
      <p:sp>
        <p:nvSpPr>
          <p:cNvPr id="5" name="Rectangle 4"/>
          <p:cNvSpPr/>
          <p:nvPr/>
        </p:nvSpPr>
        <p:spPr>
          <a:xfrm>
            <a:off x="0" y="-2819400"/>
            <a:ext cx="9144000" cy="10134600"/>
          </a:xfrm>
          <a:prstGeom prst="rect">
            <a:avLst/>
          </a:prstGeom>
          <a:solidFill>
            <a:schemeClr val="accent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b="1" dirty="0" smtClean="0"/>
          </a:p>
        </p:txBody>
      </p:sp>
      <p:sp>
        <p:nvSpPr>
          <p:cNvPr id="4" name="Title 3"/>
          <p:cNvSpPr>
            <a:spLocks noGrp="1"/>
          </p:cNvSpPr>
          <p:nvPr>
            <p:ph type="ctrTitle"/>
          </p:nvPr>
        </p:nvSpPr>
        <p:spPr>
          <a:xfrm>
            <a:off x="0" y="2693988"/>
            <a:ext cx="9144000" cy="1470025"/>
          </a:xfrm>
        </p:spPr>
        <p:txBody>
          <a:bodyPr>
            <a:noAutofit/>
          </a:bodyPr>
          <a:lstStyle/>
          <a:p>
            <a:r>
              <a:rPr lang="en-US" sz="8000" dirty="0" smtClean="0"/>
              <a:t>growing up</a:t>
            </a:r>
            <a:endParaRPr lang="en-US" sz="80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farm1.static.flickr.com/83/258971456_7bdfa04de2_b.jpg"/>
          <p:cNvPicPr>
            <a:picLocks noChangeAspect="1" noChangeArrowheads="1"/>
          </p:cNvPicPr>
          <p:nvPr/>
        </p:nvPicPr>
        <p:blipFill>
          <a:blip r:embed="rId2" cstate="print">
            <a:grayscl/>
          </a:blip>
          <a:srcRect/>
          <a:stretch>
            <a:fillRect/>
          </a:stretch>
        </p:blipFill>
        <p:spPr bwMode="auto">
          <a:xfrm>
            <a:off x="0" y="-2133599"/>
            <a:ext cx="9372599" cy="9372600"/>
          </a:xfrm>
          <a:prstGeom prst="rect">
            <a:avLst/>
          </a:prstGeom>
          <a:noFill/>
        </p:spPr>
      </p:pic>
      <p:sp>
        <p:nvSpPr>
          <p:cNvPr id="7" name="Rectangle 6"/>
          <p:cNvSpPr/>
          <p:nvPr/>
        </p:nvSpPr>
        <p:spPr>
          <a:xfrm>
            <a:off x="-457200" y="-2362200"/>
            <a:ext cx="10210800" cy="9982200"/>
          </a:xfrm>
          <a:prstGeom prst="rect">
            <a:avLst/>
          </a:prstGeom>
          <a:solidFill>
            <a:schemeClr val="tx1">
              <a:lumMod val="95000"/>
              <a:lumOff val="5000"/>
              <a:alpha val="83000"/>
            </a:schemeClr>
          </a:solidFill>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endParaRPr lang="en-US" b="1" dirty="0" smtClean="0"/>
          </a:p>
        </p:txBody>
      </p:sp>
      <p:sp>
        <p:nvSpPr>
          <p:cNvPr id="2" name="Title 1"/>
          <p:cNvSpPr>
            <a:spLocks noGrp="1"/>
          </p:cNvSpPr>
          <p:nvPr>
            <p:ph type="title"/>
          </p:nvPr>
        </p:nvSpPr>
        <p:spPr/>
        <p:txBody>
          <a:bodyPr>
            <a:normAutofit/>
          </a:bodyPr>
          <a:lstStyle/>
          <a:p>
            <a:pPr algn="r"/>
            <a:r>
              <a:rPr lang="en-US" dirty="0" smtClean="0"/>
              <a:t>r</a:t>
            </a:r>
            <a:r>
              <a:rPr lang="en-US" dirty="0" smtClean="0"/>
              <a:t>ails performance</a:t>
            </a:r>
            <a:br>
              <a:rPr lang="en-US" dirty="0" smtClean="0"/>
            </a:br>
            <a:r>
              <a:rPr lang="en-US" sz="2000" dirty="0" err="1" smtClean="0"/>
              <a:t>webrick</a:t>
            </a:r>
            <a:r>
              <a:rPr lang="en-US" sz="2000" dirty="0" smtClean="0"/>
              <a:t> + production</a:t>
            </a:r>
            <a:endParaRPr lang="en-US" dirty="0"/>
          </a:p>
        </p:txBody>
      </p:sp>
      <p:graphicFrame>
        <p:nvGraphicFramePr>
          <p:cNvPr id="4" name="Table 3"/>
          <p:cNvGraphicFramePr>
            <a:graphicFrameLocks noGrp="1"/>
          </p:cNvGraphicFramePr>
          <p:nvPr/>
        </p:nvGraphicFramePr>
        <p:xfrm>
          <a:off x="1" y="1920875"/>
          <a:ext cx="9144000" cy="2727324"/>
        </p:xfrm>
        <a:graphic>
          <a:graphicData uri="http://schemas.openxmlformats.org/drawingml/2006/table">
            <a:tbl>
              <a:tblPr firstRow="1" firstCol="1" lastCol="1" bandCol="1">
                <a:tableStyleId>{08FB837D-C827-4EFA-A057-4D05807E0F7C}</a:tableStyleId>
              </a:tblPr>
              <a:tblGrid>
                <a:gridCol w="2491481"/>
                <a:gridCol w="2309118"/>
                <a:gridCol w="1981200"/>
                <a:gridCol w="2362201"/>
              </a:tblGrid>
              <a:tr h="681831">
                <a:tc>
                  <a:txBody>
                    <a:bodyPr/>
                    <a:lstStyle/>
                    <a:p>
                      <a:pPr algn="l" fontAlgn="b"/>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smtClean="0"/>
                        <a:t>IronRuby (s)</a:t>
                      </a:r>
                      <a:endParaRPr lang="en-US" sz="3100" b="0" i="0" u="none" strike="noStrike" dirty="0" smtClean="0">
                        <a:solidFill>
                          <a:srgbClr val="000000"/>
                        </a:solidFill>
                        <a:latin typeface="Calibri"/>
                      </a:endParaRPr>
                    </a:p>
                  </a:txBody>
                  <a:tcPr marL="27273" marR="27273" marT="27273" marB="0" anchor="b"/>
                </a:tc>
                <a:tc>
                  <a:txBody>
                    <a:bodyPr/>
                    <a:lstStyle/>
                    <a:p>
                      <a:pPr algn="r" fontAlgn="b"/>
                      <a:r>
                        <a:rPr lang="en-US" sz="3100" u="none" strike="noStrike" dirty="0" smtClean="0"/>
                        <a:t>Ruby (s)</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b="1" i="0" u="none" strike="noStrike" dirty="0" err="1" smtClean="0">
                          <a:solidFill>
                            <a:schemeClr val="bg1"/>
                          </a:solidFill>
                          <a:latin typeface="Calibri"/>
                        </a:rPr>
                        <a:t>IronRubyDiff</a:t>
                      </a:r>
                      <a:endParaRPr lang="en-US" sz="3100" b="1" i="0" u="none" strike="noStrike" dirty="0">
                        <a:solidFill>
                          <a:schemeClr val="bg1"/>
                        </a:solidFill>
                        <a:latin typeface="Calibri"/>
                      </a:endParaRPr>
                    </a:p>
                  </a:txBody>
                  <a:tcPr marL="27273" marR="27273" marT="27273" marB="0" anchor="b"/>
                </a:tc>
              </a:tr>
              <a:tr h="681831">
                <a:tc>
                  <a:txBody>
                    <a:bodyPr/>
                    <a:lstStyle/>
                    <a:p>
                      <a:pPr algn="l" fontAlgn="b"/>
                      <a:r>
                        <a:rPr lang="en-US" sz="3100" u="none" strike="noStrike" dirty="0"/>
                        <a:t>Startup</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smtClean="0"/>
                        <a:t>34.63</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b="0" i="0" u="none" strike="noStrike" dirty="0" smtClean="0">
                          <a:solidFill>
                            <a:schemeClr val="dk1"/>
                          </a:solidFill>
                          <a:latin typeface="+mn-lt"/>
                        </a:rPr>
                        <a:t>6.593</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a:t>-</a:t>
                      </a:r>
                      <a:r>
                        <a:rPr lang="en-US" sz="3100" u="none" strike="noStrike" dirty="0" smtClean="0"/>
                        <a:t>5.2x</a:t>
                      </a:r>
                      <a:endParaRPr lang="en-US" sz="3100" b="0" i="0" u="none" strike="noStrike" dirty="0">
                        <a:solidFill>
                          <a:srgbClr val="000000"/>
                        </a:solidFill>
                        <a:latin typeface="Calibri"/>
                      </a:endParaRPr>
                    </a:p>
                  </a:txBody>
                  <a:tcPr marL="27273" marR="27273" marT="27273" marB="0" anchor="b"/>
                </a:tc>
              </a:tr>
              <a:tr h="681831">
                <a:tc>
                  <a:txBody>
                    <a:bodyPr/>
                    <a:lstStyle/>
                    <a:p>
                      <a:pPr algn="l" fontAlgn="b"/>
                      <a:r>
                        <a:rPr lang="en-US" sz="3100" u="none" strike="noStrike" dirty="0"/>
                        <a:t>1st Request</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b="0" i="0" u="none" strike="noStrike" dirty="0" smtClean="0">
                          <a:solidFill>
                            <a:schemeClr val="dk1"/>
                          </a:solidFill>
                          <a:latin typeface="+mn-lt"/>
                        </a:rPr>
                        <a:t>1.956</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smtClean="0"/>
                        <a:t>0.439</a:t>
                      </a:r>
                    </a:p>
                  </a:txBody>
                  <a:tcPr marL="27273" marR="27273" marT="27273" marB="0" anchor="b"/>
                </a:tc>
                <a:tc>
                  <a:txBody>
                    <a:bodyPr/>
                    <a:lstStyle/>
                    <a:p>
                      <a:pPr algn="r" fontAlgn="b"/>
                      <a:r>
                        <a:rPr lang="en-US" sz="3100" u="none" strike="noStrike" dirty="0" smtClean="0"/>
                        <a:t>-4.4</a:t>
                      </a:r>
                      <a:endParaRPr lang="en-US" sz="3100" b="0" i="0" u="none" strike="noStrike" dirty="0">
                        <a:solidFill>
                          <a:srgbClr val="000000"/>
                        </a:solidFill>
                        <a:latin typeface="Calibri"/>
                      </a:endParaRPr>
                    </a:p>
                  </a:txBody>
                  <a:tcPr marL="27273" marR="27273" marT="27273" marB="0" anchor="b"/>
                </a:tc>
              </a:tr>
              <a:tr h="681831">
                <a:tc>
                  <a:txBody>
                    <a:bodyPr/>
                    <a:lstStyle/>
                    <a:p>
                      <a:pPr algn="l" fontAlgn="b"/>
                      <a:r>
                        <a:rPr lang="en-US" sz="3100" u="none" strike="noStrike" dirty="0"/>
                        <a:t>n Requests</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smtClean="0"/>
                        <a:t>0.056</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smtClean="0"/>
                        <a:t>0.022</a:t>
                      </a:r>
                      <a:endParaRPr lang="en-US" sz="3100" b="0" i="0" u="none" strike="noStrike" dirty="0">
                        <a:solidFill>
                          <a:srgbClr val="000000"/>
                        </a:solidFill>
                        <a:latin typeface="Calibri"/>
                      </a:endParaRPr>
                    </a:p>
                  </a:txBody>
                  <a:tcPr marL="27273" marR="27273" marT="27273" marB="0" anchor="b"/>
                </a:tc>
                <a:tc>
                  <a:txBody>
                    <a:bodyPr/>
                    <a:lstStyle/>
                    <a:p>
                      <a:pPr algn="r" fontAlgn="b"/>
                      <a:r>
                        <a:rPr lang="en-US" sz="3100" u="none" strike="noStrike" dirty="0" smtClean="0"/>
                        <a:t>-2.5</a:t>
                      </a:r>
                      <a:endParaRPr lang="en-US" sz="3100" b="0" i="0" u="none" strike="noStrike" dirty="0">
                        <a:solidFill>
                          <a:srgbClr val="000000"/>
                        </a:solidFill>
                        <a:latin typeface="Calibri"/>
                      </a:endParaRPr>
                    </a:p>
                  </a:txBody>
                  <a:tcPr marL="27273" marR="27273" marT="27273" marB="0" anchor="b"/>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rails unit tests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ActionPack</a:t>
            </a:r>
            <a:endParaRPr lang="en-US" dirty="0" smtClean="0"/>
          </a:p>
          <a:p>
            <a:r>
              <a:rPr lang="en-US" dirty="0" smtClean="0"/>
              <a:t>94% Pass Rate</a:t>
            </a:r>
          </a:p>
          <a:p>
            <a:pPr lvl="1"/>
            <a:r>
              <a:rPr lang="en-US" dirty="0" smtClean="0"/>
              <a:t>2306 tests, 10539 assertions, 85 failures, 50 </a:t>
            </a:r>
            <a:r>
              <a:rPr lang="en-US" dirty="0" smtClean="0"/>
              <a:t>errors</a:t>
            </a:r>
            <a:endParaRPr lang="en-US" dirty="0" smtClean="0"/>
          </a:p>
          <a:p>
            <a:pPr>
              <a:buNone/>
            </a:pPr>
            <a:r>
              <a:rPr lang="en-US" dirty="0" err="1" smtClean="0"/>
              <a:t>ActiveRecord</a:t>
            </a:r>
            <a:endParaRPr lang="en-US" dirty="0" smtClean="0"/>
          </a:p>
          <a:p>
            <a:r>
              <a:rPr lang="en-US" dirty="0" smtClean="0"/>
              <a:t>29% Pass Rate (!)</a:t>
            </a:r>
          </a:p>
          <a:p>
            <a:pPr lvl="1"/>
            <a:r>
              <a:rPr lang="en-US" dirty="0" smtClean="0"/>
              <a:t>287 tests, 307 assertions, 22 failures, 182 errors</a:t>
            </a:r>
          </a:p>
          <a:p>
            <a:pPr lvl="1"/>
            <a:r>
              <a:rPr lang="en-US" dirty="0" smtClean="0">
                <a:solidFill>
                  <a:srgbClr val="FF0000"/>
                </a:solidFill>
              </a:rPr>
              <a:t>Most failures due </a:t>
            </a:r>
            <a:r>
              <a:rPr lang="en-US" dirty="0" smtClean="0">
                <a:solidFill>
                  <a:srgbClr val="FF0000"/>
                </a:solidFill>
              </a:rPr>
              <a:t>to a couple small bugs</a:t>
            </a:r>
          </a:p>
          <a:p>
            <a:pPr>
              <a:buNone/>
            </a:pPr>
            <a:r>
              <a:rPr lang="en-US" dirty="0" err="1" smtClean="0"/>
              <a:t>ActiveSupport</a:t>
            </a:r>
            <a:endParaRPr lang="en-US" dirty="0" smtClean="0"/>
          </a:p>
          <a:p>
            <a:r>
              <a:rPr lang="en-US" dirty="0" smtClean="0"/>
              <a:t>90% Pass Rate</a:t>
            </a:r>
          </a:p>
          <a:p>
            <a:pPr lvl="1"/>
            <a:r>
              <a:rPr lang="en-US" dirty="0" smtClean="0"/>
              <a:t>1659 </a:t>
            </a:r>
            <a:r>
              <a:rPr lang="en-US" dirty="0" smtClean="0"/>
              <a:t>tests, 6842 assertions, 69 failures, 84 errors</a:t>
            </a:r>
          </a:p>
          <a:p>
            <a:pPr>
              <a:buNone/>
            </a:pPr>
            <a:endParaRPr lang="en-US"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shadeToTitle="1">
        <a:solidFill>
          <a:srgbClr val="C00000"/>
        </a:solidFill>
        <a:effectLst/>
      </p:bgPr>
    </p:bg>
    <p:spTree>
      <p:nvGrpSpPr>
        <p:cNvPr id="1" name=""/>
        <p:cNvGrpSpPr/>
        <p:nvPr/>
      </p:nvGrpSpPr>
      <p:grpSpPr>
        <a:xfrm>
          <a:off x="0" y="0"/>
          <a:ext cx="0" cy="0"/>
          <a:chOff x="0" y="0"/>
          <a:chExt cx="0" cy="0"/>
        </a:xfrm>
      </p:grpSpPr>
      <p:pic>
        <p:nvPicPr>
          <p:cNvPr id="3" name="Picture 4" descr="[morpheus+chair.jpg]"/>
          <p:cNvPicPr>
            <a:picLocks noChangeAspect="1" noChangeArrowheads="1"/>
          </p:cNvPicPr>
          <p:nvPr/>
        </p:nvPicPr>
        <p:blipFill>
          <a:blip r:embed="rId3" cstate="print">
            <a:grayscl/>
          </a:blip>
          <a:srcRect b="2405"/>
          <a:stretch>
            <a:fillRect/>
          </a:stretch>
        </p:blipFill>
        <p:spPr bwMode="auto">
          <a:xfrm>
            <a:off x="-1905000" y="0"/>
            <a:ext cx="12946416" cy="6858000"/>
          </a:xfrm>
          <a:prstGeom prst="rect">
            <a:avLst/>
          </a:prstGeom>
          <a:noFill/>
        </p:spPr>
      </p:pic>
      <p:sp>
        <p:nvSpPr>
          <p:cNvPr id="5" name="Rectangle 4"/>
          <p:cNvSpPr/>
          <p:nvPr/>
        </p:nvSpPr>
        <p:spPr>
          <a:xfrm>
            <a:off x="0" y="0"/>
            <a:ext cx="9448800" cy="6858000"/>
          </a:xfrm>
          <a:prstGeom prst="rect">
            <a:avLst/>
          </a:prstGeom>
          <a:solidFill>
            <a:srgbClr val="C00000">
              <a:alpha val="81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US" b="1" dirty="0" smtClean="0"/>
          </a:p>
        </p:txBody>
      </p:sp>
      <p:sp>
        <p:nvSpPr>
          <p:cNvPr id="4" name="Title 3"/>
          <p:cNvSpPr>
            <a:spLocks noGrp="1"/>
          </p:cNvSpPr>
          <p:nvPr>
            <p:ph type="ctrTitle"/>
          </p:nvPr>
        </p:nvSpPr>
        <p:spPr>
          <a:xfrm>
            <a:off x="0" y="2693988"/>
            <a:ext cx="9144000" cy="1470025"/>
          </a:xfrm>
        </p:spPr>
        <p:txBody>
          <a:bodyPr>
            <a:noAutofit/>
          </a:bodyPr>
          <a:lstStyle/>
          <a:p>
            <a:r>
              <a:rPr lang="en-US" sz="8000" dirty="0" smtClean="0"/>
              <a:t>the real world</a:t>
            </a:r>
            <a:endParaRPr lang="en-US" sz="80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shadeToTitle="1">
        <a:solidFill>
          <a:srgbClr val="25252F"/>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000" dirty="0" smtClean="0"/>
              <a:t>rack</a:t>
            </a:r>
            <a:endParaRPr lang="en-US" sz="8000" dirty="0"/>
          </a:p>
        </p:txBody>
      </p:sp>
      <p:sp>
        <p:nvSpPr>
          <p:cNvPr id="5" name="Subtitle 4"/>
          <p:cNvSpPr>
            <a:spLocks noGrp="1"/>
          </p:cNvSpPr>
          <p:nvPr>
            <p:ph type="subTitle" idx="1"/>
          </p:nvPr>
        </p:nvSpPr>
        <p:spPr/>
        <p:txBody>
          <a:bodyPr/>
          <a:lstStyle/>
          <a:p>
            <a:r>
              <a:rPr lang="en-US" b="1" dirty="0" smtClean="0"/>
              <a:t>Rack</a:t>
            </a:r>
            <a:r>
              <a:rPr lang="en-US" dirty="0" smtClean="0"/>
              <a:t> provides an minimal interface between web servers supporting Ruby and Ruby frameworks.</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shadeToTitle="1">
        <a:solidFill>
          <a:srgbClr val="25252F"/>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000" dirty="0" err="1" smtClean="0"/>
              <a:t>ironruby</a:t>
            </a:r>
            <a:r>
              <a:rPr lang="en-US" sz="8000" dirty="0" smtClean="0"/>
              <a:t>-rack</a:t>
            </a:r>
            <a:endParaRPr lang="en-US" sz="8000" dirty="0"/>
          </a:p>
        </p:txBody>
      </p:sp>
      <p:sp>
        <p:nvSpPr>
          <p:cNvPr id="5" name="Subtitle 4"/>
          <p:cNvSpPr>
            <a:spLocks noGrp="1"/>
          </p:cNvSpPr>
          <p:nvPr>
            <p:ph type="subTitle" idx="1"/>
          </p:nvPr>
        </p:nvSpPr>
        <p:spPr/>
        <p:txBody>
          <a:bodyPr>
            <a:normAutofit/>
          </a:bodyPr>
          <a:lstStyle/>
          <a:p>
            <a:r>
              <a:rPr lang="en-US" sz="4800" b="1" dirty="0" smtClean="0"/>
              <a:t>Rack</a:t>
            </a:r>
            <a:r>
              <a:rPr lang="en-US" sz="4800" dirty="0" smtClean="0"/>
              <a:t> interface between IIS and IronRuby</a:t>
            </a:r>
            <a:endParaRPr lang="en-US" sz="4800"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42" name="Picture 2" descr="http://farm4.static.flickr.com/3194/2810080286_680a4cffa8_o.jpg"/>
          <p:cNvPicPr>
            <a:picLocks noChangeAspect="1" noChangeArrowheads="1"/>
          </p:cNvPicPr>
          <p:nvPr/>
        </p:nvPicPr>
        <p:blipFill>
          <a:blip r:embed="rId3" cstate="print"/>
          <a:srcRect/>
          <a:stretch>
            <a:fillRect/>
          </a:stretch>
        </p:blipFill>
        <p:spPr bwMode="auto">
          <a:xfrm>
            <a:off x="0" y="-914400"/>
            <a:ext cx="9144000" cy="9144002"/>
          </a:xfrm>
          <a:prstGeom prst="rect">
            <a:avLst/>
          </a:prstGeom>
          <a:noFill/>
        </p:spPr>
      </p:pic>
      <p:sp>
        <p:nvSpPr>
          <p:cNvPr id="5" name="TextBox 4"/>
          <p:cNvSpPr txBox="1"/>
          <p:nvPr/>
        </p:nvSpPr>
        <p:spPr>
          <a:xfrm>
            <a:off x="0" y="6488668"/>
            <a:ext cx="5956567" cy="369332"/>
          </a:xfrm>
          <a:prstGeom prst="rect">
            <a:avLst/>
          </a:prstGeom>
          <a:noFill/>
        </p:spPr>
        <p:txBody>
          <a:bodyPr wrap="none" rtlCol="0">
            <a:spAutoFit/>
          </a:bodyPr>
          <a:lstStyle/>
          <a:p>
            <a:r>
              <a:rPr lang="en-US" dirty="0" smtClean="0">
                <a:hlinkClick r:id="rId4"/>
              </a:rPr>
              <a:t>http://www.flickr.com/photos/29116324@N04/2810080286/</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solidFill>
          <a:srgbClr val="E27100"/>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693988"/>
            <a:ext cx="9144000" cy="1470025"/>
          </a:xfrm>
        </p:spPr>
        <p:txBody>
          <a:bodyPr>
            <a:normAutofit/>
          </a:bodyPr>
          <a:lstStyle/>
          <a:p>
            <a:r>
              <a:rPr lang="en-US" sz="8800" dirty="0" smtClean="0">
                <a:ea typeface="Ebrima" pitchFamily="2" charset="0"/>
                <a:cs typeface="Segoe UI" pitchFamily="34" charset="0"/>
              </a:rPr>
              <a:t>jimmy </a:t>
            </a:r>
            <a:r>
              <a:rPr lang="en-US" sz="8800" dirty="0" err="1" smtClean="0">
                <a:ea typeface="Ebrima" pitchFamily="2" charset="0"/>
                <a:cs typeface="Segoe UI" pitchFamily="34" charset="0"/>
              </a:rPr>
              <a:t>schementi</a:t>
            </a:r>
            <a:endParaRPr lang="en-US" sz="8800" dirty="0">
              <a:ea typeface="Ebrima" pitchFamily="2" charset="0"/>
              <a:cs typeface="Segoe UI" pitchFamily="34" charset="0"/>
            </a:endParaRPr>
          </a:p>
        </p:txBody>
      </p:sp>
      <p:sp>
        <p:nvSpPr>
          <p:cNvPr id="5" name="Subtitle 4"/>
          <p:cNvSpPr>
            <a:spLocks noGrp="1"/>
          </p:cNvSpPr>
          <p:nvPr>
            <p:ph type="subTitle" idx="1"/>
          </p:nvPr>
        </p:nvSpPr>
        <p:spPr>
          <a:xfrm>
            <a:off x="0" y="4953000"/>
            <a:ext cx="9144000" cy="1905000"/>
          </a:xfrm>
        </p:spPr>
        <p:txBody>
          <a:bodyPr>
            <a:normAutofit/>
          </a:bodyPr>
          <a:lstStyle/>
          <a:p>
            <a:r>
              <a:rPr lang="en-US" sz="4000" dirty="0" smtClean="0">
                <a:solidFill>
                  <a:schemeClr val="bg1"/>
                </a:solidFill>
              </a:rPr>
              <a:t>http://blog.jimmy.schementi.com</a:t>
            </a:r>
          </a:p>
          <a:p>
            <a:r>
              <a:rPr lang="en-US" sz="4000" dirty="0" smtClean="0">
                <a:solidFill>
                  <a:schemeClr val="bg1"/>
                </a:solidFill>
              </a:rPr>
              <a:t>@ </a:t>
            </a:r>
            <a:r>
              <a:rPr lang="en-US" sz="4000" dirty="0" err="1" smtClean="0">
                <a:solidFill>
                  <a:schemeClr val="bg1"/>
                </a:solidFill>
              </a:rPr>
              <a:t>jschementi</a:t>
            </a:r>
            <a:endParaRPr lang="en-US" sz="40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Down Arrow 15"/>
          <p:cNvSpPr/>
          <p:nvPr/>
        </p:nvSpPr>
        <p:spPr>
          <a:xfrm rot="16200000">
            <a:off x="5490713" y="4415287"/>
            <a:ext cx="457200" cy="92302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ounded Rectangle 5"/>
          <p:cNvSpPr/>
          <p:nvPr/>
        </p:nvSpPr>
        <p:spPr>
          <a:xfrm>
            <a:off x="3810000" y="4495800"/>
            <a:ext cx="15240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Rack</a:t>
            </a:r>
            <a:endParaRPr lang="en-US" dirty="0"/>
          </a:p>
        </p:txBody>
      </p:sp>
      <p:sp>
        <p:nvSpPr>
          <p:cNvPr id="10" name="Curved Left Arrow 9"/>
          <p:cNvSpPr/>
          <p:nvPr/>
        </p:nvSpPr>
        <p:spPr>
          <a:xfrm rot="5400000">
            <a:off x="5414735" y="4719865"/>
            <a:ext cx="609600" cy="1685471"/>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2" name="Cloud Callout 11"/>
          <p:cNvSpPr/>
          <p:nvPr/>
        </p:nvSpPr>
        <p:spPr>
          <a:xfrm rot="5400000">
            <a:off x="-837553" y="445002"/>
            <a:ext cx="2602354" cy="1689247"/>
          </a:xfrm>
          <a:prstGeom prst="cloudCallou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dirty="0" smtClean="0"/>
              <a:t>The Cloud</a:t>
            </a:r>
            <a:endParaRPr lang="en-US" dirty="0"/>
          </a:p>
        </p:txBody>
      </p:sp>
      <p:sp>
        <p:nvSpPr>
          <p:cNvPr id="13" name="Left-Right Arrow 12"/>
          <p:cNvSpPr/>
          <p:nvPr/>
        </p:nvSpPr>
        <p:spPr>
          <a:xfrm>
            <a:off x="1295400" y="1447800"/>
            <a:ext cx="2514600" cy="8382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Request/Response</a:t>
            </a:r>
            <a:endParaRPr lang="en-US" dirty="0"/>
          </a:p>
        </p:txBody>
      </p:sp>
      <p:sp>
        <p:nvSpPr>
          <p:cNvPr id="15" name="Down Arrow 14"/>
          <p:cNvSpPr/>
          <p:nvPr/>
        </p:nvSpPr>
        <p:spPr>
          <a:xfrm>
            <a:off x="4343400" y="3657600"/>
            <a:ext cx="457200" cy="92302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Rounded Rectangle 4"/>
          <p:cNvSpPr/>
          <p:nvPr/>
        </p:nvSpPr>
        <p:spPr>
          <a:xfrm>
            <a:off x="3810000" y="2971800"/>
            <a:ext cx="15240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WEBrick</a:t>
            </a:r>
            <a:r>
              <a:rPr lang="en-US" dirty="0" smtClean="0"/>
              <a:t> </a:t>
            </a:r>
          </a:p>
          <a:p>
            <a:pPr algn="ctr"/>
            <a:r>
              <a:rPr lang="en-US" dirty="0" smtClean="0"/>
              <a:t>Rack Handler</a:t>
            </a:r>
            <a:endParaRPr lang="en-US" sz="1400" dirty="0"/>
          </a:p>
        </p:txBody>
      </p:sp>
      <p:sp>
        <p:nvSpPr>
          <p:cNvPr id="8" name="Down Arrow 7"/>
          <p:cNvSpPr/>
          <p:nvPr/>
        </p:nvSpPr>
        <p:spPr>
          <a:xfrm>
            <a:off x="4343400" y="2133600"/>
            <a:ext cx="457200" cy="92302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Rounded Rectangle 3"/>
          <p:cNvSpPr/>
          <p:nvPr/>
        </p:nvSpPr>
        <p:spPr>
          <a:xfrm>
            <a:off x="3810000" y="1447800"/>
            <a:ext cx="15240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WEBrick</a:t>
            </a:r>
            <a:endParaRPr lang="en-US" dirty="0"/>
          </a:p>
        </p:txBody>
      </p:sp>
      <p:sp>
        <p:nvSpPr>
          <p:cNvPr id="7" name="Rounded Rectangle 6"/>
          <p:cNvSpPr/>
          <p:nvPr/>
        </p:nvSpPr>
        <p:spPr>
          <a:xfrm>
            <a:off x="6172200" y="4495800"/>
            <a:ext cx="15240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Application</a:t>
            </a:r>
          </a:p>
          <a:p>
            <a:pPr algn="ctr"/>
            <a:r>
              <a:rPr lang="en-US" dirty="0" smtClean="0"/>
              <a:t>(Rails, etc)</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16"/>
          <p:cNvSpPr/>
          <p:nvPr/>
        </p:nvSpPr>
        <p:spPr>
          <a:xfrm>
            <a:off x="0" y="4114800"/>
            <a:ext cx="9144000" cy="2743200"/>
          </a:xfrm>
          <a:prstGeom prst="rect">
            <a:avLst/>
          </a:prstGeom>
          <a:gradFill>
            <a:gsLst>
              <a:gs pos="0">
                <a:schemeClr val="tx1"/>
              </a:gs>
              <a:gs pos="80000">
                <a:schemeClr val="tx1">
                  <a:lumMod val="85000"/>
                  <a:lumOff val="15000"/>
                </a:schemeClr>
              </a:gs>
              <a:gs pos="100000">
                <a:schemeClr val="tx1">
                  <a:lumMod val="75000"/>
                  <a:lumOff val="25000"/>
                </a:schemeClr>
              </a:gs>
            </a:gsLst>
          </a:gradFill>
        </p:spPr>
        <p:style>
          <a:lnRef idx="1">
            <a:schemeClr val="dk1"/>
          </a:lnRef>
          <a:fillRef idx="3">
            <a:schemeClr val="dk1"/>
          </a:fillRef>
          <a:effectRef idx="2">
            <a:schemeClr val="dk1"/>
          </a:effectRef>
          <a:fontRef idx="minor">
            <a:schemeClr val="lt1"/>
          </a:fontRef>
        </p:style>
        <p:txBody>
          <a:bodyPr rtlCol="0" anchor="t" anchorCtr="0"/>
          <a:lstStyle/>
          <a:p>
            <a:r>
              <a:rPr lang="en-US" b="1" dirty="0" smtClean="0"/>
              <a:t>IronRuby</a:t>
            </a:r>
            <a:endParaRPr lang="en-US" b="1" dirty="0"/>
          </a:p>
        </p:txBody>
      </p:sp>
      <p:sp>
        <p:nvSpPr>
          <p:cNvPr id="16" name="Down Arrow 15"/>
          <p:cNvSpPr/>
          <p:nvPr/>
        </p:nvSpPr>
        <p:spPr>
          <a:xfrm rot="16200000">
            <a:off x="5490713" y="4415287"/>
            <a:ext cx="457200" cy="92302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ounded Rectangle 5"/>
          <p:cNvSpPr/>
          <p:nvPr/>
        </p:nvSpPr>
        <p:spPr>
          <a:xfrm>
            <a:off x="3810000" y="4495800"/>
            <a:ext cx="15240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Rack</a:t>
            </a:r>
          </a:p>
        </p:txBody>
      </p:sp>
      <p:sp>
        <p:nvSpPr>
          <p:cNvPr id="10" name="Curved Left Arrow 9"/>
          <p:cNvSpPr/>
          <p:nvPr/>
        </p:nvSpPr>
        <p:spPr>
          <a:xfrm rot="5400000">
            <a:off x="5414735" y="4719865"/>
            <a:ext cx="609600" cy="1685471"/>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2" name="Cloud Callout 11"/>
          <p:cNvSpPr/>
          <p:nvPr/>
        </p:nvSpPr>
        <p:spPr>
          <a:xfrm rot="5400000">
            <a:off x="-837553" y="445002"/>
            <a:ext cx="2602354" cy="1689247"/>
          </a:xfrm>
          <a:prstGeom prst="cloudCallou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dirty="0" smtClean="0"/>
              <a:t>The Cloud</a:t>
            </a:r>
            <a:endParaRPr lang="en-US" dirty="0"/>
          </a:p>
        </p:txBody>
      </p:sp>
      <p:sp>
        <p:nvSpPr>
          <p:cNvPr id="13" name="Left-Right Arrow 12"/>
          <p:cNvSpPr/>
          <p:nvPr/>
        </p:nvSpPr>
        <p:spPr>
          <a:xfrm>
            <a:off x="1295400" y="1447800"/>
            <a:ext cx="2514600" cy="83820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Request/Response</a:t>
            </a:r>
            <a:endParaRPr lang="en-US" dirty="0"/>
          </a:p>
        </p:txBody>
      </p:sp>
      <p:sp>
        <p:nvSpPr>
          <p:cNvPr id="15" name="Down Arrow 14"/>
          <p:cNvSpPr/>
          <p:nvPr/>
        </p:nvSpPr>
        <p:spPr>
          <a:xfrm>
            <a:off x="4343400" y="3657600"/>
            <a:ext cx="457200" cy="92302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Rounded Rectangle 4"/>
          <p:cNvSpPr/>
          <p:nvPr/>
        </p:nvSpPr>
        <p:spPr>
          <a:xfrm>
            <a:off x="3810000" y="2971800"/>
            <a:ext cx="1524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HttpHandler</a:t>
            </a:r>
            <a:endParaRPr lang="en-US" dirty="0" smtClean="0"/>
          </a:p>
          <a:p>
            <a:pPr algn="ctr"/>
            <a:r>
              <a:rPr lang="en-US" sz="1400" dirty="0" err="1" smtClean="0"/>
              <a:t>IronRuby.Rack.dll</a:t>
            </a:r>
            <a:endParaRPr lang="en-US" sz="1400" dirty="0"/>
          </a:p>
        </p:txBody>
      </p:sp>
      <p:sp>
        <p:nvSpPr>
          <p:cNvPr id="8" name="Down Arrow 7"/>
          <p:cNvSpPr/>
          <p:nvPr/>
        </p:nvSpPr>
        <p:spPr>
          <a:xfrm>
            <a:off x="4343400" y="2133600"/>
            <a:ext cx="457200" cy="92302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Rounded Rectangle 3"/>
          <p:cNvSpPr/>
          <p:nvPr/>
        </p:nvSpPr>
        <p:spPr>
          <a:xfrm>
            <a:off x="3810000" y="1447800"/>
            <a:ext cx="1524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IIS</a:t>
            </a:r>
            <a:endParaRPr lang="en-US" dirty="0"/>
          </a:p>
        </p:txBody>
      </p:sp>
      <p:sp>
        <p:nvSpPr>
          <p:cNvPr id="7" name="Rounded Rectangle 6"/>
          <p:cNvSpPr/>
          <p:nvPr/>
        </p:nvSpPr>
        <p:spPr>
          <a:xfrm>
            <a:off x="6172200" y="4495800"/>
            <a:ext cx="15240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Application</a:t>
            </a:r>
          </a:p>
          <a:p>
            <a:pPr algn="ctr"/>
            <a:r>
              <a:rPr lang="en-US" dirty="0" smtClean="0"/>
              <a:t>(Rails, etc)</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8850" name="Picture 2" descr="http://farm1.static.flickr.com/83/258971456_7bdfa04de2_b.jpg"/>
          <p:cNvPicPr>
            <a:picLocks noChangeAspect="1" noChangeArrowheads="1"/>
          </p:cNvPicPr>
          <p:nvPr/>
        </p:nvPicPr>
        <p:blipFill>
          <a:blip r:embed="rId3" cstate="print"/>
          <a:srcRect/>
          <a:stretch>
            <a:fillRect/>
          </a:stretch>
        </p:blipFill>
        <p:spPr bwMode="auto">
          <a:xfrm>
            <a:off x="0" y="-2133599"/>
            <a:ext cx="9372599" cy="9372600"/>
          </a:xfrm>
          <a:prstGeom prst="rect">
            <a:avLst/>
          </a:prstGeom>
          <a:noFill/>
        </p:spPr>
      </p:pic>
      <p:sp>
        <p:nvSpPr>
          <p:cNvPr id="5" name="Rectangle 4"/>
          <p:cNvSpPr/>
          <p:nvPr/>
        </p:nvSpPr>
        <p:spPr>
          <a:xfrm>
            <a:off x="0" y="6488668"/>
            <a:ext cx="6858000" cy="369332"/>
          </a:xfrm>
          <a:prstGeom prst="rect">
            <a:avLst/>
          </a:prstGeom>
        </p:spPr>
        <p:txBody>
          <a:bodyPr wrap="square">
            <a:spAutoFit/>
          </a:bodyPr>
          <a:lstStyle/>
          <a:p>
            <a:r>
              <a:rPr lang="en-US" dirty="0" smtClean="0">
                <a:hlinkClick r:id="rId4"/>
              </a:rPr>
              <a:t>http://www.flickr.com/photos/hamed/258971456/</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shadeToTitle="1">
        <a:solidFill>
          <a:schemeClr val="accent6">
            <a:lumMod val="75000"/>
          </a:schemeClr>
        </a:solidFill>
        <a:effectLst/>
      </p:bgPr>
    </p:bg>
    <p:spTree>
      <p:nvGrpSpPr>
        <p:cNvPr id="1" name=""/>
        <p:cNvGrpSpPr/>
        <p:nvPr/>
      </p:nvGrpSpPr>
      <p:grpSpPr>
        <a:xfrm>
          <a:off x="0" y="0"/>
          <a:ext cx="0" cy="0"/>
          <a:chOff x="0" y="0"/>
          <a:chExt cx="0" cy="0"/>
        </a:xfrm>
      </p:grpSpPr>
      <p:pic>
        <p:nvPicPr>
          <p:cNvPr id="21506" name="Picture 2" descr="http://www-scf.usc.edu/~nwisniew/iom431/purple_pimp_hat.gif"/>
          <p:cNvPicPr>
            <a:picLocks noChangeAspect="1" noChangeArrowheads="1"/>
          </p:cNvPicPr>
          <p:nvPr/>
        </p:nvPicPr>
        <p:blipFill>
          <a:blip r:embed="rId3" cstate="print">
            <a:clrChange>
              <a:clrFrom>
                <a:srgbClr val="FCFCFC"/>
              </a:clrFrom>
              <a:clrTo>
                <a:srgbClr val="FCFCFC">
                  <a:alpha val="0"/>
                </a:srgbClr>
              </a:clrTo>
            </a:clrChange>
          </a:blip>
          <a:srcRect/>
          <a:stretch>
            <a:fillRect/>
          </a:stretch>
        </p:blipFill>
        <p:spPr bwMode="auto">
          <a:xfrm>
            <a:off x="2209800" y="2848050"/>
            <a:ext cx="5029200" cy="4009950"/>
          </a:xfrm>
          <a:prstGeom prst="rect">
            <a:avLst/>
          </a:prstGeom>
          <a:noFill/>
        </p:spPr>
      </p:pic>
      <p:sp>
        <p:nvSpPr>
          <p:cNvPr id="4" name="Title 3"/>
          <p:cNvSpPr>
            <a:spLocks noGrp="1"/>
          </p:cNvSpPr>
          <p:nvPr>
            <p:ph type="ctrTitle"/>
          </p:nvPr>
        </p:nvSpPr>
        <p:spPr>
          <a:xfrm>
            <a:off x="0" y="2720975"/>
            <a:ext cx="9144000" cy="1470025"/>
          </a:xfrm>
        </p:spPr>
        <p:txBody>
          <a:bodyPr>
            <a:normAutofit/>
          </a:bodyPr>
          <a:lstStyle/>
          <a:p>
            <a:r>
              <a:rPr lang="en-US" sz="3600" dirty="0" smtClean="0">
                <a:latin typeface="Consolas" pitchFamily="49" charset="0"/>
                <a:cs typeface="Consolas" pitchFamily="49" charset="0"/>
              </a:rPr>
              <a:t>System::</a:t>
            </a:r>
            <a:r>
              <a:rPr lang="en-US" sz="3600" dirty="0" err="1" smtClean="0">
                <a:latin typeface="Consolas" pitchFamily="49" charset="0"/>
                <a:cs typeface="Consolas" pitchFamily="49" charset="0"/>
              </a:rPr>
              <a:t>Console.write_line</a:t>
            </a:r>
            <a:r>
              <a:rPr lang="en-US" sz="3600" dirty="0" smtClean="0">
                <a:latin typeface="Consolas" pitchFamily="49" charset="0"/>
                <a:cs typeface="Consolas" pitchFamily="49" charset="0"/>
              </a:rPr>
              <a:t> "hello"</a:t>
            </a:r>
            <a:endParaRPr lang="en-US" sz="3600"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endParaRPr lang="en-US" dirty="0" smtClean="0">
              <a:latin typeface="Consolas" pitchFamily="49" charset="0"/>
              <a:cs typeface="Consolas" pitchFamily="49" charset="0"/>
            </a:endParaRPr>
          </a:p>
          <a:p>
            <a:pPr>
              <a:buNone/>
            </a:pP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form </a:t>
            </a:r>
            <a:r>
              <a:rPr lang="en-US" dirty="0" smtClean="0">
                <a:latin typeface="Consolas" pitchFamily="49" charset="0"/>
                <a:cs typeface="Consolas" pitchFamily="49" charset="0"/>
              </a:rPr>
              <a:t>= </a:t>
            </a:r>
            <a:r>
              <a:rPr lang="en-US" dirty="0" err="1" smtClean="0">
                <a:solidFill>
                  <a:srgbClr val="FFC000"/>
                </a:solidFill>
                <a:latin typeface="Consolas" pitchFamily="49" charset="0"/>
                <a:cs typeface="Consolas" pitchFamily="49" charset="0"/>
              </a:rPr>
              <a:t>Magic</a:t>
            </a:r>
            <a:r>
              <a:rPr lang="en-US" dirty="0" err="1" smtClean="0">
                <a:latin typeface="Consolas" pitchFamily="49" charset="0"/>
                <a:cs typeface="Consolas" pitchFamily="49" charset="0"/>
              </a:rPr>
              <a:t>.build</a:t>
            </a: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do</a:t>
            </a:r>
          </a:p>
          <a:p>
            <a:pPr>
              <a:buNone/>
            </a:pPr>
            <a:r>
              <a:rPr lang="en-US" dirty="0" smtClean="0">
                <a:latin typeface="Consolas" pitchFamily="49" charset="0"/>
                <a:cs typeface="Consolas" pitchFamily="49" charset="0"/>
              </a:rPr>
              <a:t>  </a:t>
            </a:r>
            <a:r>
              <a:rPr lang="en-US" dirty="0" smtClean="0">
                <a:solidFill>
                  <a:srgbClr val="FFC000"/>
                </a:solidFill>
                <a:latin typeface="Consolas" pitchFamily="49" charset="0"/>
                <a:cs typeface="Consolas" pitchFamily="49" charset="0"/>
              </a:rPr>
              <a:t>@menu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main_menu</a:t>
            </a: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do</a:t>
            </a:r>
          </a:p>
          <a:p>
            <a:pPr>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menu_item</a:t>
            </a:r>
            <a:r>
              <a:rPr lang="en-US" dirty="0" smtClean="0">
                <a:latin typeface="Consolas" pitchFamily="49" charset="0"/>
                <a:cs typeface="Consolas" pitchFamily="49" charset="0"/>
              </a:rPr>
              <a:t> </a:t>
            </a:r>
            <a:r>
              <a:rPr lang="en-US" dirty="0" smtClean="0">
                <a:solidFill>
                  <a:srgbClr val="6CC94B"/>
                </a:solidFill>
                <a:latin typeface="Consolas" pitchFamily="49" charset="0"/>
                <a:cs typeface="Consolas" pitchFamily="49" charset="0"/>
              </a:rPr>
              <a:t>"&amp;</a:t>
            </a:r>
            <a:r>
              <a:rPr lang="en-US" dirty="0" smtClean="0">
                <a:solidFill>
                  <a:srgbClr val="6CC94B"/>
                </a:solidFill>
                <a:latin typeface="Consolas" pitchFamily="49" charset="0"/>
                <a:cs typeface="Consolas" pitchFamily="49" charset="0"/>
              </a:rPr>
              <a:t>File</a:t>
            </a:r>
            <a:r>
              <a:rPr lang="en-US" dirty="0" smtClean="0">
                <a:solidFill>
                  <a:srgbClr val="6CC94B"/>
                </a:solidFill>
                <a:latin typeface="Consolas" pitchFamily="49" charset="0"/>
                <a:cs typeface="Consolas" pitchFamily="49" charset="0"/>
              </a:rPr>
              <a:t>"</a:t>
            </a: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do</a:t>
            </a:r>
          </a:p>
          <a:p>
            <a:pPr>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menu_item</a:t>
            </a:r>
            <a:r>
              <a:rPr lang="en-US" dirty="0" smtClean="0">
                <a:latin typeface="Consolas" pitchFamily="49" charset="0"/>
                <a:cs typeface="Consolas" pitchFamily="49" charset="0"/>
              </a:rPr>
              <a:t> </a:t>
            </a:r>
            <a:r>
              <a:rPr lang="en-US" dirty="0" smtClean="0">
                <a:solidFill>
                  <a:srgbClr val="6CC94B"/>
                </a:solidFill>
                <a:latin typeface="Consolas" pitchFamily="49" charset="0"/>
                <a:cs typeface="Consolas" pitchFamily="49" charset="0"/>
              </a:rPr>
              <a:t>"&amp;</a:t>
            </a:r>
            <a:r>
              <a:rPr lang="en-US" dirty="0" smtClean="0">
                <a:solidFill>
                  <a:srgbClr val="6CC94B"/>
                </a:solidFill>
                <a:latin typeface="Consolas" pitchFamily="49" charset="0"/>
                <a:cs typeface="Consolas" pitchFamily="49" charset="0"/>
              </a:rPr>
              <a:t>New</a:t>
            </a:r>
            <a:r>
              <a:rPr lang="en-US" dirty="0" smtClean="0">
                <a:solidFill>
                  <a:srgbClr val="6CC94B"/>
                </a:solidFill>
                <a:latin typeface="Consolas" pitchFamily="49" charset="0"/>
                <a:cs typeface="Consolas" pitchFamily="49" charset="0"/>
              </a:rPr>
              <a:t>"</a:t>
            </a: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menu_item</a:t>
            </a:r>
            <a:r>
              <a:rPr lang="en-US" dirty="0" smtClean="0">
                <a:latin typeface="Consolas" pitchFamily="49" charset="0"/>
                <a:cs typeface="Consolas" pitchFamily="49" charset="0"/>
              </a:rPr>
              <a:t>(</a:t>
            </a:r>
            <a:r>
              <a:rPr lang="en-US" dirty="0" smtClean="0">
                <a:solidFill>
                  <a:srgbClr val="6CC94B"/>
                </a:solidFill>
                <a:latin typeface="Consolas" pitchFamily="49" charset="0"/>
                <a:cs typeface="Consolas" pitchFamily="49" charset="0"/>
              </a:rPr>
              <a:t>"&amp;</a:t>
            </a:r>
            <a:r>
              <a:rPr lang="en-US" dirty="0" smtClean="0">
                <a:solidFill>
                  <a:srgbClr val="6CC94B"/>
                </a:solidFill>
                <a:latin typeface="Consolas" pitchFamily="49" charset="0"/>
                <a:cs typeface="Consolas" pitchFamily="49" charset="0"/>
              </a:rPr>
              <a:t>Quit"</a:t>
            </a:r>
            <a:r>
              <a:rPr lang="en-US" dirty="0" smtClean="0">
                <a:latin typeface="Consolas" pitchFamily="49" charset="0"/>
                <a:cs typeface="Consolas" pitchFamily="49" charset="0"/>
              </a:rPr>
              <a:t>).click { </a:t>
            </a:r>
            <a:r>
              <a:rPr lang="en-US" dirty="0" err="1" smtClean="0">
                <a:solidFill>
                  <a:srgbClr val="FFC000"/>
                </a:solidFill>
                <a:latin typeface="Consolas" pitchFamily="49" charset="0"/>
                <a:cs typeface="Consolas" pitchFamily="49" charset="0"/>
              </a:rPr>
              <a:t>Application</a:t>
            </a:r>
            <a:r>
              <a:rPr lang="en-US" dirty="0" err="1" smtClean="0">
                <a:latin typeface="Consolas" pitchFamily="49" charset="0"/>
                <a:cs typeface="Consolas" pitchFamily="49" charset="0"/>
              </a:rPr>
              <a:t>.Exit</a:t>
            </a:r>
            <a:r>
              <a:rPr lang="en-US" dirty="0" smtClean="0">
                <a:latin typeface="Consolas" pitchFamily="49" charset="0"/>
                <a:cs typeface="Consolas" pitchFamily="49" charset="0"/>
              </a:rPr>
              <a:t> }</a:t>
            </a:r>
            <a:endParaRPr lang="en-US" dirty="0" smtClean="0">
              <a:solidFill>
                <a:schemeClr val="accent6">
                  <a:lumMod val="75000"/>
                </a:schemeClr>
              </a:solidFill>
              <a:latin typeface="Consolas" pitchFamily="49" charset="0"/>
              <a:cs typeface="Consolas" pitchFamily="49" charset="0"/>
            </a:endParaRPr>
          </a:p>
          <a:p>
            <a:pPr>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menu_item</a:t>
            </a:r>
            <a:r>
              <a:rPr lang="en-US" dirty="0" smtClean="0">
                <a:latin typeface="Consolas" pitchFamily="49" charset="0"/>
                <a:cs typeface="Consolas" pitchFamily="49" charset="0"/>
              </a:rPr>
              <a:t>(</a:t>
            </a:r>
            <a:r>
              <a:rPr lang="en-US" dirty="0" smtClean="0">
                <a:solidFill>
                  <a:srgbClr val="6CC94B"/>
                </a:solidFill>
                <a:latin typeface="Consolas" pitchFamily="49" charset="0"/>
                <a:cs typeface="Consolas" pitchFamily="49" charset="0"/>
              </a:rPr>
              <a:t>"&amp;Other Quit"</a:t>
            </a:r>
            <a:r>
              <a:rPr lang="en-US" dirty="0" smtClean="0">
                <a:latin typeface="Consolas" pitchFamily="49" charset="0"/>
                <a:cs typeface="Consolas" pitchFamily="49" charset="0"/>
              </a:rPr>
              <a:t>, </a:t>
            </a:r>
            <a:r>
              <a:rPr lang="en-US" dirty="0" smtClean="0">
                <a:solidFill>
                  <a:schemeClr val="tx2">
                    <a:lumMod val="60000"/>
                    <a:lumOff val="40000"/>
                  </a:schemeClr>
                </a:solidFill>
                <a:latin typeface="Consolas" pitchFamily="49" charset="0"/>
                <a:cs typeface="Consolas" pitchFamily="49" charset="0"/>
              </a:rPr>
              <a:t>:click </a:t>
            </a:r>
            <a:r>
              <a:rPr lang="en-US" dirty="0" smtClean="0">
                <a:latin typeface="Consolas" pitchFamily="49" charset="0"/>
                <a:cs typeface="Consolas" pitchFamily="49" charset="0"/>
              </a:rPr>
              <a:t>=&gt; </a:t>
            </a:r>
            <a:r>
              <a:rPr lang="en-US" dirty="0" smtClean="0">
                <a:solidFill>
                  <a:schemeClr val="accent6">
                    <a:lumMod val="75000"/>
                  </a:schemeClr>
                </a:solidFill>
                <a:latin typeface="Consolas" pitchFamily="49" charset="0"/>
                <a:cs typeface="Consolas" pitchFamily="49" charset="0"/>
              </a:rPr>
              <a:t>lambda</a:t>
            </a:r>
            <a:r>
              <a:rPr lang="en-US" dirty="0" smtClean="0">
                <a:latin typeface="Consolas" pitchFamily="49" charset="0"/>
                <a:cs typeface="Consolas" pitchFamily="49" charset="0"/>
              </a:rPr>
              <a:t> {	</a:t>
            </a:r>
          </a:p>
          <a:p>
            <a:pPr>
              <a:buNone/>
            </a:pPr>
            <a:r>
              <a:rPr lang="en-US" dirty="0" smtClean="0">
                <a:latin typeface="Consolas" pitchFamily="49" charset="0"/>
                <a:cs typeface="Consolas" pitchFamily="49" charset="0"/>
              </a:rPr>
              <a:t>        </a:t>
            </a:r>
            <a:r>
              <a:rPr lang="en-US" dirty="0" err="1" smtClean="0">
                <a:solidFill>
                  <a:srgbClr val="FFC000"/>
                </a:solidFill>
                <a:latin typeface="Consolas" pitchFamily="49" charset="0"/>
                <a:cs typeface="Consolas" pitchFamily="49" charset="0"/>
              </a:rPr>
              <a:t>Application</a:t>
            </a:r>
            <a:r>
              <a:rPr lang="en-US" dirty="0" err="1" smtClean="0">
                <a:latin typeface="Consolas" pitchFamily="49" charset="0"/>
                <a:cs typeface="Consolas" pitchFamily="49" charset="0"/>
              </a:rPr>
              <a:t>.Exit</a:t>
            </a: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      })</a:t>
            </a:r>
          </a:p>
          <a:p>
            <a:pPr>
              <a:buNone/>
            </a:pPr>
            <a:r>
              <a:rPr lang="en-US" dirty="0" smtClean="0">
                <a:latin typeface="Consolas" pitchFamily="49" charset="0"/>
                <a:cs typeface="Consolas" pitchFamily="49" charset="0"/>
              </a:rPr>
              <a:t>    end</a:t>
            </a:r>
          </a:p>
          <a:p>
            <a:pPr>
              <a:buNone/>
            </a:pPr>
            <a:r>
              <a:rPr lang="en-US" dirty="0" smtClean="0">
                <a:latin typeface="Consolas" pitchFamily="49" charset="0"/>
                <a:cs typeface="Consolas" pitchFamily="49" charset="0"/>
              </a:rPr>
              <a:t>  end</a:t>
            </a:r>
          </a:p>
          <a:p>
            <a:pPr>
              <a:buNone/>
            </a:pPr>
            <a:r>
              <a:rPr lang="en-US" dirty="0" smtClean="0">
                <a:latin typeface="Consolas" pitchFamily="49" charset="0"/>
                <a:cs typeface="Consolas" pitchFamily="49" charset="0"/>
              </a:rPr>
              <a:t>  </a:t>
            </a:r>
            <a:r>
              <a:rPr lang="en-US" dirty="0" smtClean="0">
                <a:latin typeface="Consolas" pitchFamily="49" charset="0"/>
                <a:cs typeface="Consolas" pitchFamily="49" charset="0"/>
              </a:rPr>
              <a:t>form </a:t>
            </a:r>
            <a:r>
              <a:rPr lang="en-US" dirty="0" smtClean="0">
                <a:solidFill>
                  <a:schemeClr val="tx2">
                    <a:lumMod val="60000"/>
                    <a:lumOff val="40000"/>
                  </a:schemeClr>
                </a:solidFill>
                <a:latin typeface="Consolas" pitchFamily="49" charset="0"/>
                <a:cs typeface="Consolas" pitchFamily="49" charset="0"/>
              </a:rPr>
              <a:t>:text</a:t>
            </a:r>
            <a:r>
              <a:rPr lang="en-US" dirty="0" smtClean="0">
                <a:latin typeface="Consolas" pitchFamily="49" charset="0"/>
                <a:cs typeface="Consolas" pitchFamily="49" charset="0"/>
              </a:rPr>
              <a:t> </a:t>
            </a:r>
            <a:r>
              <a:rPr lang="en-US" dirty="0" smtClean="0">
                <a:latin typeface="Consolas" pitchFamily="49" charset="0"/>
                <a:cs typeface="Consolas" pitchFamily="49" charset="0"/>
              </a:rPr>
              <a:t>=&gt; </a:t>
            </a:r>
            <a:r>
              <a:rPr lang="en-US" dirty="0" smtClean="0">
                <a:solidFill>
                  <a:srgbClr val="6CC94B"/>
                </a:solidFill>
                <a:latin typeface="Consolas" pitchFamily="49" charset="0"/>
                <a:cs typeface="Consolas" pitchFamily="49" charset="0"/>
              </a:rPr>
              <a:t>"Title"</a:t>
            </a:r>
            <a:r>
              <a:rPr lang="en-US" dirty="0" smtClean="0">
                <a:latin typeface="Consolas" pitchFamily="49" charset="0"/>
                <a:cs typeface="Consolas" pitchFamily="49" charset="0"/>
              </a:rPr>
              <a:t>, </a:t>
            </a:r>
            <a:r>
              <a:rPr lang="en-US" dirty="0" smtClean="0">
                <a:solidFill>
                  <a:schemeClr val="tx2">
                    <a:lumMod val="60000"/>
                    <a:lumOff val="40000"/>
                  </a:schemeClr>
                </a:solidFill>
                <a:latin typeface="Consolas" pitchFamily="49" charset="0"/>
                <a:cs typeface="Consolas" pitchFamily="49" charset="0"/>
              </a:rPr>
              <a:t>:menu</a:t>
            </a:r>
            <a:r>
              <a:rPr lang="en-US" dirty="0" smtClean="0">
                <a:latin typeface="Consolas" pitchFamily="49" charset="0"/>
                <a:cs typeface="Consolas" pitchFamily="49" charset="0"/>
              </a:rPr>
              <a:t> =&gt; </a:t>
            </a:r>
            <a:r>
              <a:rPr lang="en-US" dirty="0" smtClean="0">
                <a:solidFill>
                  <a:srgbClr val="FFC000"/>
                </a:solidFill>
                <a:latin typeface="Consolas" pitchFamily="49" charset="0"/>
                <a:cs typeface="Consolas" pitchFamily="49" charset="0"/>
              </a:rPr>
              <a:t>@</a:t>
            </a:r>
            <a:r>
              <a:rPr lang="en-US" dirty="0" smtClean="0">
                <a:solidFill>
                  <a:srgbClr val="FFC000"/>
                </a:solidFill>
                <a:latin typeface="Consolas" pitchFamily="49" charset="0"/>
                <a:cs typeface="Consolas" pitchFamily="49" charset="0"/>
              </a:rPr>
              <a:t>menu</a:t>
            </a: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do</a:t>
            </a:r>
          </a:p>
          <a:p>
            <a:pPr>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flow_layout_panel</a:t>
            </a:r>
            <a:r>
              <a:rPr lang="en-US" dirty="0" smtClean="0">
                <a:latin typeface="Consolas" pitchFamily="49" charset="0"/>
                <a:cs typeface="Consolas" pitchFamily="49" charset="0"/>
              </a:rPr>
              <a:t> </a:t>
            </a:r>
            <a:r>
              <a:rPr lang="en-US" dirty="0" smtClean="0">
                <a:solidFill>
                  <a:schemeClr val="tx2">
                    <a:lumMod val="60000"/>
                    <a:lumOff val="40000"/>
                  </a:schemeClr>
                </a:solidFill>
                <a:latin typeface="Consolas" pitchFamily="49" charset="0"/>
                <a:cs typeface="Consolas" pitchFamily="49" charset="0"/>
              </a:rPr>
              <a:t>:dock</a:t>
            </a:r>
            <a:r>
              <a:rPr lang="en-US" dirty="0" smtClean="0">
                <a:latin typeface="Consolas" pitchFamily="49" charset="0"/>
                <a:cs typeface="Consolas" pitchFamily="49" charset="0"/>
              </a:rPr>
              <a:t> </a:t>
            </a:r>
            <a:r>
              <a:rPr lang="en-US" dirty="0" smtClean="0">
                <a:latin typeface="Consolas" pitchFamily="49" charset="0"/>
                <a:cs typeface="Consolas" pitchFamily="49" charset="0"/>
              </a:rPr>
              <a:t>=&gt;</a:t>
            </a:r>
            <a:r>
              <a:rPr lang="en-US" dirty="0" smtClean="0">
                <a:solidFill>
                  <a:schemeClr val="tx2">
                    <a:lumMod val="60000"/>
                    <a:lumOff val="40000"/>
                  </a:schemeClr>
                </a:solidFill>
                <a:latin typeface="Consolas" pitchFamily="49" charset="0"/>
                <a:cs typeface="Consolas" pitchFamily="49" charset="0"/>
              </a:rPr>
              <a:t> :</a:t>
            </a:r>
            <a:r>
              <a:rPr lang="en-US" dirty="0" smtClean="0">
                <a:solidFill>
                  <a:schemeClr val="tx2">
                    <a:lumMod val="60000"/>
                    <a:lumOff val="40000"/>
                  </a:schemeClr>
                </a:solidFill>
                <a:latin typeface="Consolas" pitchFamily="49" charset="0"/>
                <a:cs typeface="Consolas" pitchFamily="49" charset="0"/>
              </a:rPr>
              <a:t>fill</a:t>
            </a: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do</a:t>
            </a:r>
          </a:p>
          <a:p>
            <a:pPr>
              <a:buNone/>
            </a:pPr>
            <a:r>
              <a:rPr lang="en-US" dirty="0" smtClean="0">
                <a:latin typeface="Consolas" pitchFamily="49" charset="0"/>
                <a:cs typeface="Consolas" pitchFamily="49" charset="0"/>
              </a:rPr>
              <a:t>      button(</a:t>
            </a:r>
            <a:r>
              <a:rPr lang="en-US" dirty="0" smtClean="0">
                <a:solidFill>
                  <a:schemeClr val="tx2">
                    <a:lumMod val="60000"/>
                    <a:lumOff val="40000"/>
                  </a:schemeClr>
                </a:solidFill>
                <a:latin typeface="Consolas" pitchFamily="49" charset="0"/>
                <a:cs typeface="Consolas" pitchFamily="49" charset="0"/>
              </a:rPr>
              <a:t>:text</a:t>
            </a:r>
            <a:r>
              <a:rPr lang="en-US" dirty="0" smtClean="0">
                <a:latin typeface="Consolas" pitchFamily="49" charset="0"/>
                <a:cs typeface="Consolas" pitchFamily="49" charset="0"/>
              </a:rPr>
              <a:t> =&gt; </a:t>
            </a:r>
            <a:r>
              <a:rPr lang="en-US" dirty="0" smtClean="0">
                <a:solidFill>
                  <a:srgbClr val="6CC94B"/>
                </a:solidFill>
                <a:latin typeface="Consolas" pitchFamily="49" charset="0"/>
                <a:cs typeface="Consolas" pitchFamily="49" charset="0"/>
              </a:rPr>
              <a:t>"Click me!"</a:t>
            </a:r>
            <a:r>
              <a:rPr lang="en-US" dirty="0" smtClean="0">
                <a:latin typeface="Consolas" pitchFamily="49" charset="0"/>
                <a:cs typeface="Consolas" pitchFamily="49" charset="0"/>
              </a:rPr>
              <a:t>).click </a:t>
            </a:r>
            <a:r>
              <a:rPr lang="en-US" dirty="0" smtClean="0">
                <a:solidFill>
                  <a:schemeClr val="accent6">
                    <a:lumMod val="75000"/>
                  </a:schemeClr>
                </a:solidFill>
                <a:latin typeface="Consolas" pitchFamily="49" charset="0"/>
                <a:cs typeface="Consolas" pitchFamily="49" charset="0"/>
              </a:rPr>
              <a:t>do</a:t>
            </a:r>
          </a:p>
          <a:p>
            <a:pPr>
              <a:buNone/>
            </a:pPr>
            <a:r>
              <a:rPr lang="en-US" dirty="0" smtClean="0">
                <a:latin typeface="Consolas" pitchFamily="49" charset="0"/>
                <a:cs typeface="Consolas" pitchFamily="49" charset="0"/>
              </a:rPr>
              <a:t>        </a:t>
            </a:r>
            <a:r>
              <a:rPr lang="en-US" dirty="0" err="1" smtClean="0">
                <a:solidFill>
                  <a:srgbClr val="FFC000"/>
                </a:solidFill>
                <a:latin typeface="Consolas" pitchFamily="49" charset="0"/>
                <a:cs typeface="Consolas" pitchFamily="49" charset="0"/>
              </a:rPr>
              <a:t>MessageBox</a:t>
            </a:r>
            <a:r>
              <a:rPr lang="en-US" dirty="0" err="1" smtClean="0">
                <a:latin typeface="Consolas" pitchFamily="49" charset="0"/>
                <a:cs typeface="Consolas" pitchFamily="49" charset="0"/>
              </a:rPr>
              <a:t>.Show</a:t>
            </a:r>
            <a:r>
              <a:rPr lang="en-US" dirty="0" smtClean="0">
                <a:latin typeface="Consolas" pitchFamily="49" charset="0"/>
                <a:cs typeface="Consolas" pitchFamily="49" charset="0"/>
              </a:rPr>
              <a:t> </a:t>
            </a:r>
            <a:r>
              <a:rPr lang="en-US" dirty="0" smtClean="0">
                <a:solidFill>
                  <a:srgbClr val="6CC94B"/>
                </a:solidFill>
                <a:latin typeface="Consolas" pitchFamily="49" charset="0"/>
                <a:cs typeface="Consolas" pitchFamily="49" charset="0"/>
              </a:rPr>
              <a:t>"Hello </a:t>
            </a:r>
            <a:r>
              <a:rPr lang="en-US" dirty="0" smtClean="0">
                <a:solidFill>
                  <a:srgbClr val="6CC94B"/>
                </a:solidFill>
                <a:latin typeface="Consolas" pitchFamily="49" charset="0"/>
                <a:cs typeface="Consolas" pitchFamily="49" charset="0"/>
              </a:rPr>
              <a:t>from button</a:t>
            </a:r>
            <a:r>
              <a:rPr lang="en-US" dirty="0" smtClean="0">
                <a:solidFill>
                  <a:srgbClr val="6CC94B"/>
                </a:solidFill>
                <a:latin typeface="Consolas" pitchFamily="49" charset="0"/>
                <a:cs typeface="Consolas" pitchFamily="49" charset="0"/>
              </a:rPr>
              <a:t>!"</a:t>
            </a:r>
            <a:endParaRPr lang="en-US" dirty="0" smtClean="0">
              <a:latin typeface="Consolas" pitchFamily="49" charset="0"/>
              <a:cs typeface="Consolas" pitchFamily="49" charset="0"/>
            </a:endParaRPr>
          </a:p>
          <a:p>
            <a:pPr>
              <a:buNone/>
            </a:pP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end</a:t>
            </a:r>
          </a:p>
          <a:p>
            <a:pPr>
              <a:buNone/>
            </a:pP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end</a:t>
            </a:r>
          </a:p>
          <a:p>
            <a:pPr>
              <a:buNone/>
            </a:pPr>
            <a:r>
              <a:rPr lang="en-US" dirty="0" smtClean="0">
                <a:latin typeface="Consolas" pitchFamily="49" charset="0"/>
                <a:cs typeface="Consolas" pitchFamily="49" charset="0"/>
              </a:rPr>
              <a:t>  </a:t>
            </a:r>
            <a:r>
              <a:rPr lang="en-US" dirty="0" smtClean="0">
                <a:solidFill>
                  <a:schemeClr val="accent6">
                    <a:lumMod val="75000"/>
                  </a:schemeClr>
                </a:solidFill>
                <a:latin typeface="Consolas" pitchFamily="49" charset="0"/>
                <a:cs typeface="Consolas" pitchFamily="49" charset="0"/>
              </a:rPr>
              <a:t>end</a:t>
            </a:r>
          </a:p>
          <a:p>
            <a:pPr>
              <a:buNone/>
            </a:pPr>
            <a:r>
              <a:rPr lang="en-US" dirty="0" smtClean="0">
                <a:solidFill>
                  <a:schemeClr val="accent6">
                    <a:lumMod val="75000"/>
                  </a:schemeClr>
                </a:solidFill>
                <a:latin typeface="Consolas" pitchFamily="49" charset="0"/>
                <a:cs typeface="Consolas" pitchFamily="49" charset="0"/>
              </a:rPr>
              <a:t>end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imagecache2.allposters.com/images/pic/38/018_3345~Childhood-Tom-is-a-True-Mack-Daddy-Pimp-Tom-Pimp-Posters.jpg"/>
          <p:cNvPicPr>
            <a:picLocks noChangeAspect="1" noChangeArrowheads="1"/>
          </p:cNvPicPr>
          <p:nvPr/>
        </p:nvPicPr>
        <p:blipFill>
          <a:blip r:embed="rId3" cstate="print">
            <a:grayscl/>
          </a:blip>
          <a:srcRect/>
          <a:stretch>
            <a:fillRect/>
          </a:stretch>
        </p:blipFill>
        <p:spPr bwMode="auto">
          <a:xfrm>
            <a:off x="0" y="-2743200"/>
            <a:ext cx="9144000" cy="13901352"/>
          </a:xfrm>
          <a:prstGeom prst="rect">
            <a:avLst/>
          </a:prstGeom>
          <a:noFill/>
        </p:spPr>
      </p:pic>
      <p:sp>
        <p:nvSpPr>
          <p:cNvPr id="4" name="Rectangle 3"/>
          <p:cNvSpPr/>
          <p:nvPr/>
        </p:nvSpPr>
        <p:spPr>
          <a:xfrm>
            <a:off x="-1219200" y="-1371600"/>
            <a:ext cx="11582400" cy="9067800"/>
          </a:xfrm>
          <a:prstGeom prst="rect">
            <a:avLst/>
          </a:prstGeom>
          <a:solidFill>
            <a:schemeClr val="accent1">
              <a:lumMod val="75000"/>
              <a:alpha val="81000"/>
            </a:schemeClr>
          </a:solidFill>
        </p:spPr>
        <p:style>
          <a:lnRef idx="1">
            <a:schemeClr val="dk1"/>
          </a:lnRef>
          <a:fillRef idx="2">
            <a:schemeClr val="dk1"/>
          </a:fillRef>
          <a:effectRef idx="1">
            <a:schemeClr val="dk1"/>
          </a:effectRef>
          <a:fontRef idx="minor">
            <a:schemeClr val="dk1"/>
          </a:fontRef>
        </p:style>
        <p:txBody>
          <a:bodyPr rtlCol="0" anchor="t" anchorCtr="0"/>
          <a:lstStyle/>
          <a:p>
            <a:pPr algn="ctr"/>
            <a:endParaRPr lang="en-US" b="1" dirty="0" smtClean="0"/>
          </a:p>
        </p:txBody>
      </p:sp>
      <p:sp>
        <p:nvSpPr>
          <p:cNvPr id="6" name="Title 3"/>
          <p:cNvSpPr txBox="1">
            <a:spLocks/>
          </p:cNvSpPr>
          <p:nvPr/>
        </p:nvSpPr>
        <p:spPr>
          <a:xfrm>
            <a:off x="0" y="2693988"/>
            <a:ext cx="91440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000" dirty="0" smtClean="0">
                <a:solidFill>
                  <a:schemeClr val="bg1"/>
                </a:solidFill>
                <a:latin typeface="+mj-lt"/>
                <a:ea typeface="+mj-ea"/>
                <a:cs typeface="+mj-cs"/>
              </a:rPr>
              <a:t>g</a:t>
            </a:r>
            <a:r>
              <a:rPr kumimoji="0" lang="en-US" sz="8000" b="0" i="0" u="none" strike="noStrike" kern="1200" cap="none" spc="0" normalizeH="0" baseline="0" noProof="0" dirty="0" err="1" smtClean="0">
                <a:ln>
                  <a:noFill/>
                </a:ln>
                <a:solidFill>
                  <a:schemeClr val="bg1"/>
                </a:solidFill>
                <a:effectLst/>
                <a:uLnTx/>
                <a:uFillTx/>
                <a:latin typeface="+mj-lt"/>
                <a:ea typeface="+mj-ea"/>
                <a:cs typeface="+mj-cs"/>
              </a:rPr>
              <a:t>etting</a:t>
            </a:r>
            <a:r>
              <a:rPr kumimoji="0" lang="en-US" sz="8000" b="0" i="0" u="none" strike="noStrike" kern="1200" cap="none" spc="0" normalizeH="0" baseline="0" noProof="0" dirty="0" smtClean="0">
                <a:ln>
                  <a:noFill/>
                </a:ln>
                <a:solidFill>
                  <a:schemeClr val="bg1"/>
                </a:solidFill>
                <a:effectLst/>
                <a:uLnTx/>
                <a:uFillTx/>
                <a:latin typeface="+mj-lt"/>
                <a:ea typeface="+mj-ea"/>
                <a:cs typeface="+mj-cs"/>
              </a:rPr>
              <a:t> noticed</a:t>
            </a:r>
            <a:endParaRPr kumimoji="0" lang="en-US" sz="80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shadeToTitle="1">
        <a:solidFill>
          <a:srgbClr val="B3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6600" dirty="0" err="1" smtClean="0"/>
              <a:t>RubySpec</a:t>
            </a:r>
            <a:r>
              <a:rPr lang="en-US" sz="6600" dirty="0" smtClean="0"/>
              <a:t/>
            </a:r>
            <a:br>
              <a:rPr lang="en-US" sz="6600" dirty="0" smtClean="0"/>
            </a:br>
            <a:r>
              <a:rPr lang="en-US" sz="6600" dirty="0" smtClean="0"/>
              <a:t/>
            </a:r>
            <a:br>
              <a:rPr lang="en-US" sz="6600" dirty="0" smtClean="0"/>
            </a:br>
            <a:r>
              <a:rPr lang="en-US" dirty="0" smtClean="0"/>
              <a:t>http://ironruby.info</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shadeToTitle="1">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839200" cy="6858000"/>
          </a:xfrm>
        </p:spPr>
        <p:txBody>
          <a:bodyPr>
            <a:normAutofit lnSpcReduction="10000"/>
          </a:bodyPr>
          <a:lstStyle/>
          <a:p>
            <a:pPr>
              <a:buNone/>
            </a:pP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100_000.times{|</a:t>
            </a:r>
            <a:r>
              <a:rPr lang="en-US" sz="2400" dirty="0" err="1" smtClean="0">
                <a:latin typeface="Consolas" pitchFamily="49" charset="0"/>
                <a:cs typeface="Consolas" pitchFamily="49" charset="0"/>
              </a:rPr>
              <a:t>i</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a:t>
            </a:r>
            <a:r>
              <a:rPr lang="en-US" sz="2400" dirty="0" smtClean="0">
                <a:latin typeface="Consolas" pitchFamily="49" charset="0"/>
                <a:cs typeface="Consolas" pitchFamily="49" charset="0"/>
              </a:rPr>
              <a:t> + 1}</a:t>
            </a:r>
          </a:p>
          <a:p>
            <a:pPr>
              <a:buNone/>
            </a:pP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Ruby:</a:t>
            </a:r>
          </a:p>
          <a:p>
            <a:pPr>
              <a:buNone/>
            </a:pPr>
            <a:r>
              <a:rPr lang="en-US" sz="2400" dirty="0" smtClean="0">
                <a:latin typeface="Consolas" pitchFamily="49" charset="0"/>
                <a:cs typeface="Consolas" pitchFamily="49" charset="0"/>
              </a:rPr>
              <a:t>   user       system     total      real</a:t>
            </a:r>
          </a:p>
          <a:p>
            <a:pPr>
              <a:buNone/>
            </a:pPr>
            <a:r>
              <a:rPr lang="en-US" sz="2400" dirty="0" smtClean="0">
                <a:latin typeface="Consolas" pitchFamily="49" charset="0"/>
                <a:cs typeface="Consolas" pitchFamily="49" charset="0"/>
              </a:rPr>
              <a:t>   0.078000   0.000000   0.078000   (  0.080000)</a:t>
            </a:r>
          </a:p>
          <a:p>
            <a:pPr>
              <a:buNone/>
            </a:pPr>
            <a:r>
              <a:rPr lang="en-US" sz="2400" dirty="0" smtClean="0">
                <a:latin typeface="Consolas" pitchFamily="49" charset="0"/>
                <a:cs typeface="Consolas" pitchFamily="49" charset="0"/>
              </a:rPr>
              <a:t>   0.078000   0.000000   0.078000   (  0.084000) </a:t>
            </a:r>
          </a:p>
          <a:p>
            <a:pPr>
              <a:buNone/>
            </a:pPr>
            <a:r>
              <a:rPr lang="en-US" sz="2400" dirty="0" smtClean="0">
                <a:latin typeface="Consolas" pitchFamily="49" charset="0"/>
                <a:cs typeface="Consolas" pitchFamily="49" charset="0"/>
              </a:rPr>
              <a:t>   0.094000   0.000000   0.094000   (  0.082000)</a:t>
            </a:r>
          </a:p>
          <a:p>
            <a:pPr>
              <a:buNone/>
            </a:pP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IronRuby:</a:t>
            </a:r>
          </a:p>
          <a:p>
            <a:pPr>
              <a:buNone/>
            </a:pPr>
            <a:r>
              <a:rPr lang="en-US" sz="2400" dirty="0" smtClean="0">
                <a:latin typeface="Consolas" pitchFamily="49" charset="0"/>
                <a:cs typeface="Consolas" pitchFamily="49" charset="0"/>
              </a:rPr>
              <a:t>   user       system     total      real </a:t>
            </a:r>
          </a:p>
          <a:p>
            <a:pPr>
              <a:buNone/>
            </a:pPr>
            <a:r>
              <a:rPr lang="en-US" sz="2400" dirty="0" smtClean="0">
                <a:latin typeface="Consolas" pitchFamily="49" charset="0"/>
                <a:cs typeface="Consolas" pitchFamily="49" charset="0"/>
              </a:rPr>
              <a:t>   0.093601   0.000000   0.093601   (  0.090000)</a:t>
            </a:r>
          </a:p>
          <a:p>
            <a:pPr>
              <a:buNone/>
            </a:pPr>
            <a:r>
              <a:rPr lang="en-US" sz="2400" dirty="0" smtClean="0">
                <a:latin typeface="Consolas" pitchFamily="49" charset="0"/>
                <a:cs typeface="Consolas" pitchFamily="49" charset="0"/>
              </a:rPr>
              <a:t>   0.265202   0.000000   0.265202   (  0.154004)</a:t>
            </a:r>
          </a:p>
          <a:p>
            <a:pPr>
              <a:buNone/>
            </a:pPr>
            <a:r>
              <a:rPr lang="en-US" sz="2400" dirty="0" smtClean="0">
                <a:latin typeface="Consolas" pitchFamily="49" charset="0"/>
                <a:cs typeface="Consolas" pitchFamily="49" charset="0"/>
              </a:rPr>
              <a:t>   0.093601   0.000000   0.093601   (  0.080000)</a:t>
            </a:r>
          </a:p>
          <a:p>
            <a:pPr>
              <a:buNone/>
            </a:pPr>
            <a:r>
              <a:rPr lang="en-US" sz="2400" dirty="0" smtClean="0">
                <a:latin typeface="Consolas" pitchFamily="49" charset="0"/>
                <a:cs typeface="Consolas" pitchFamily="49" charset="0"/>
              </a:rPr>
              <a:t>   0.046800   0.000000   0.046800   (  0.075001)</a:t>
            </a:r>
          </a:p>
          <a:p>
            <a:pPr>
              <a:buNone/>
            </a:pPr>
            <a:r>
              <a:rPr lang="en-US" sz="2400" dirty="0" smtClean="0">
                <a:latin typeface="Consolas" pitchFamily="49" charset="0"/>
                <a:cs typeface="Consolas" pitchFamily="49" charset="0"/>
              </a:rPr>
              <a:t>   0.078000   0.000000   0.078000   (  0.062001)</a:t>
            </a:r>
          </a:p>
          <a:p>
            <a:pPr>
              <a:buNone/>
            </a:pPr>
            <a:endParaRPr lang="en-US" sz="2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shadeToTitle="1">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community</a:t>
            </a:r>
            <a:endParaRPr lang="en-US" dirty="0"/>
          </a:p>
        </p:txBody>
      </p:sp>
      <p:sp>
        <p:nvSpPr>
          <p:cNvPr id="3" name="Content Placeholder 2"/>
          <p:cNvSpPr>
            <a:spLocks noGrp="1"/>
          </p:cNvSpPr>
          <p:nvPr>
            <p:ph idx="1"/>
          </p:nvPr>
        </p:nvSpPr>
        <p:spPr>
          <a:xfrm>
            <a:off x="990600" y="0"/>
            <a:ext cx="4038600" cy="6858000"/>
          </a:xfrm>
        </p:spPr>
        <p:txBody>
          <a:bodyPr>
            <a:noAutofit/>
          </a:bodyPr>
          <a:lstStyle/>
          <a:p>
            <a:pPr>
              <a:buNone/>
            </a:pPr>
            <a:endParaRPr lang="en-US" sz="2400" b="1" dirty="0" smtClean="0"/>
          </a:p>
          <a:p>
            <a:pPr>
              <a:buNone/>
            </a:pPr>
            <a:r>
              <a:rPr lang="en-US" sz="2400" b="1" dirty="0" smtClean="0"/>
              <a:t>Active Contributors</a:t>
            </a:r>
          </a:p>
          <a:p>
            <a:pPr>
              <a:buFontTx/>
              <a:buChar char="-"/>
            </a:pPr>
            <a:r>
              <a:rPr lang="en-US" sz="2400" dirty="0" smtClean="0"/>
              <a:t>Michael </a:t>
            </a:r>
            <a:r>
              <a:rPr lang="en-US" sz="2400" dirty="0" err="1" smtClean="0"/>
              <a:t>Letterlee</a:t>
            </a:r>
            <a:endParaRPr lang="en-US" sz="2400" dirty="0" smtClean="0"/>
          </a:p>
          <a:p>
            <a:pPr>
              <a:buFontTx/>
              <a:buChar char="-"/>
            </a:pPr>
            <a:r>
              <a:rPr lang="en-US" sz="2400" dirty="0" smtClean="0"/>
              <a:t>Ivan </a:t>
            </a:r>
            <a:r>
              <a:rPr lang="en-US" sz="2400" dirty="0" smtClean="0"/>
              <a:t>Porto </a:t>
            </a:r>
            <a:r>
              <a:rPr lang="en-US" sz="2400" dirty="0" smtClean="0"/>
              <a:t>Carrero</a:t>
            </a:r>
          </a:p>
          <a:p>
            <a:pPr>
              <a:buFontTx/>
              <a:buChar char="-"/>
            </a:pPr>
            <a:r>
              <a:rPr lang="en-US" sz="2400" dirty="0" err="1" smtClean="0"/>
              <a:t>Jirapong</a:t>
            </a:r>
            <a:r>
              <a:rPr lang="en-US" sz="2400" dirty="0" smtClean="0"/>
              <a:t> </a:t>
            </a:r>
            <a:r>
              <a:rPr lang="en-US" sz="2400" dirty="0" err="1" smtClean="0"/>
              <a:t>Nanta</a:t>
            </a:r>
            <a:endParaRPr lang="en-US" sz="2400" dirty="0" smtClean="0"/>
          </a:p>
          <a:p>
            <a:pPr>
              <a:buFontTx/>
              <a:buChar char="-"/>
            </a:pPr>
            <a:r>
              <a:rPr lang="en-US" sz="2400" dirty="0" smtClean="0"/>
              <a:t>Daniele </a:t>
            </a:r>
            <a:r>
              <a:rPr lang="en-US" sz="2400" dirty="0" err="1" smtClean="0"/>
              <a:t>Assessandri</a:t>
            </a:r>
            <a:endParaRPr lang="en-US" sz="2400" dirty="0" smtClean="0"/>
          </a:p>
          <a:p>
            <a:pPr>
              <a:buFontTx/>
              <a:buChar char="-"/>
            </a:pPr>
            <a:r>
              <a:rPr lang="en-US" sz="2400" dirty="0" smtClean="0"/>
              <a:t>Thibaut </a:t>
            </a:r>
            <a:r>
              <a:rPr lang="en-US" sz="2400" dirty="0" err="1" smtClean="0"/>
              <a:t>Barrere</a:t>
            </a:r>
            <a:endParaRPr lang="en-US" sz="2400" dirty="0" smtClean="0"/>
          </a:p>
          <a:p>
            <a:pPr>
              <a:buFontTx/>
              <a:buChar char="-"/>
            </a:pPr>
            <a:r>
              <a:rPr lang="en-US" sz="2400" dirty="0" smtClean="0"/>
              <a:t>Ray Vernagus</a:t>
            </a:r>
            <a:endParaRPr lang="en-US" sz="2400" dirty="0" smtClean="0"/>
          </a:p>
          <a:p>
            <a:pPr>
              <a:buNone/>
            </a:pPr>
            <a:endParaRPr lang="en-US" sz="2400" dirty="0" smtClean="0"/>
          </a:p>
          <a:p>
            <a:pPr>
              <a:buNone/>
            </a:pPr>
            <a:r>
              <a:rPr lang="en-US" sz="2400" b="1" dirty="0" smtClean="0"/>
              <a:t>Core </a:t>
            </a:r>
            <a:r>
              <a:rPr lang="en-US" sz="2400" b="1" dirty="0" smtClean="0"/>
              <a:t>Team</a:t>
            </a:r>
          </a:p>
          <a:p>
            <a:pPr>
              <a:buFontTx/>
              <a:buChar char="-"/>
            </a:pPr>
            <a:r>
              <a:rPr lang="en-US" sz="2400" dirty="0" smtClean="0"/>
              <a:t>John Lam</a:t>
            </a:r>
          </a:p>
          <a:p>
            <a:pPr>
              <a:buFontTx/>
              <a:buChar char="-"/>
            </a:pPr>
            <a:r>
              <a:rPr lang="en-US" sz="2400" dirty="0" smtClean="0"/>
              <a:t>Shri </a:t>
            </a:r>
            <a:r>
              <a:rPr lang="en-US" sz="2400" dirty="0" smtClean="0"/>
              <a:t>Borde</a:t>
            </a:r>
          </a:p>
          <a:p>
            <a:pPr>
              <a:buFontTx/>
              <a:buChar char="-"/>
            </a:pPr>
            <a:r>
              <a:rPr lang="en-US" sz="2400" dirty="0" smtClean="0"/>
              <a:t>Tomas</a:t>
            </a:r>
            <a:endParaRPr lang="en-US" sz="2400" dirty="0" smtClean="0"/>
          </a:p>
          <a:p>
            <a:pPr>
              <a:buFontTx/>
              <a:buChar char="-"/>
            </a:pPr>
            <a:r>
              <a:rPr lang="en-US" sz="2400" dirty="0" smtClean="0"/>
              <a:t>Jim Deville</a:t>
            </a:r>
          </a:p>
          <a:p>
            <a:pPr>
              <a:buFontTx/>
              <a:buChar char="-"/>
            </a:pPr>
            <a:r>
              <a:rPr lang="en-US" sz="2400" dirty="0" smtClean="0"/>
              <a:t>Jimmy Schementi</a:t>
            </a:r>
            <a:endParaRPr lang="en-US" sz="2400"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shadeToTitle="1">
        <a:solidFill>
          <a:srgbClr val="E271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ironruby-contrib</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IronRuby </a:t>
            </a:r>
            <a:r>
              <a:rPr lang="en-US" dirty="0" smtClean="0"/>
              <a:t>MVC</a:t>
            </a:r>
          </a:p>
          <a:p>
            <a:pPr>
              <a:buNone/>
            </a:pPr>
            <a:r>
              <a:rPr lang="en-US" dirty="0" err="1" smtClean="0"/>
              <a:t>silverline</a:t>
            </a:r>
            <a:r>
              <a:rPr lang="en-US" dirty="0" smtClean="0"/>
              <a:t> – Silverlight + Rack</a:t>
            </a:r>
          </a:p>
          <a:p>
            <a:pPr>
              <a:buNone/>
            </a:pPr>
            <a:r>
              <a:rPr lang="en-US" dirty="0" err="1" smtClean="0"/>
              <a:t>ironnails</a:t>
            </a:r>
            <a:r>
              <a:rPr lang="en-US" dirty="0" smtClean="0"/>
              <a:t> – Pretty WPF/SL </a:t>
            </a:r>
            <a:r>
              <a:rPr lang="en-US" dirty="0" err="1" smtClean="0"/>
              <a:t>DataBinding</a:t>
            </a:r>
            <a:endParaRPr lang="en-US" dirty="0" smtClean="0"/>
          </a:p>
          <a:p>
            <a:pPr>
              <a:buNone/>
            </a:pPr>
            <a:r>
              <a:rPr lang="en-US" dirty="0" smtClean="0"/>
              <a:t>Magic - DSL for UI development (</a:t>
            </a:r>
            <a:r>
              <a:rPr lang="en-US" dirty="0" err="1" smtClean="0"/>
              <a:t>winforms</a:t>
            </a:r>
            <a:r>
              <a:rPr lang="en-US" dirty="0" smtClean="0"/>
              <a:t>, WPF, Silverlight)</a:t>
            </a:r>
          </a:p>
          <a:p>
            <a:pPr>
              <a:buNone/>
            </a:pPr>
            <a:r>
              <a:rPr lang="en-US" dirty="0" err="1" smtClean="0"/>
              <a:t>irdb</a:t>
            </a:r>
            <a:r>
              <a:rPr lang="en-US" dirty="0" smtClean="0"/>
              <a:t> </a:t>
            </a:r>
            <a:r>
              <a:rPr lang="en-US" dirty="0" smtClean="0"/>
              <a:t>– Ruby database </a:t>
            </a:r>
            <a:r>
              <a:rPr lang="en-US" dirty="0" smtClean="0"/>
              <a:t>layer</a:t>
            </a:r>
          </a:p>
          <a:p>
            <a:pPr>
              <a:buNone/>
            </a:pPr>
            <a:r>
              <a:rPr lang="en-US" b="1" dirty="0" err="1" smtClean="0"/>
              <a:t>Hpricot</a:t>
            </a:r>
            <a:r>
              <a:rPr lang="en-US" b="1" dirty="0" smtClean="0"/>
              <a:t>, </a:t>
            </a:r>
            <a:r>
              <a:rPr lang="en-US" b="1" dirty="0" smtClean="0"/>
              <a:t>JSON</a:t>
            </a:r>
            <a:endParaRPr lang="en-US" dirty="0" smtClean="0"/>
          </a:p>
          <a:p>
            <a:pPr>
              <a:buNone/>
            </a:pPr>
            <a:r>
              <a:rPr lang="en-US" dirty="0" smtClean="0"/>
              <a:t>IRDB</a:t>
            </a:r>
          </a:p>
          <a:p>
            <a:pPr>
              <a:buNone/>
            </a:pPr>
            <a:r>
              <a:rPr lang="en-US" dirty="0" err="1" smtClean="0"/>
              <a:t>Ironruby</a:t>
            </a:r>
            <a:r>
              <a:rPr lang="en-US" dirty="0" smtClean="0"/>
              <a:t>-rack</a:t>
            </a:r>
            <a:endParaRPr lang="en-US" dirty="0" smtClean="0"/>
          </a:p>
          <a:p>
            <a:pPr>
              <a:buNone/>
            </a:pP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solidFill>
          <a:schemeClr val="tx1">
            <a:alpha val="0"/>
          </a:schemeClr>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cstate="print"/>
          <a:srcRect/>
          <a:stretch>
            <a:fillRect/>
          </a:stretch>
        </p:blipFill>
        <p:spPr bwMode="auto">
          <a:xfrm>
            <a:off x="0" y="-152400"/>
            <a:ext cx="9144000" cy="2775553"/>
          </a:xfrm>
          <a:prstGeom prst="rect">
            <a:avLst/>
          </a:prstGeom>
          <a:noFill/>
          <a:ln w="9525">
            <a:noFill/>
            <a:miter lim="800000"/>
            <a:headEnd/>
            <a:tailEnd/>
          </a:ln>
          <a:effectLst/>
        </p:spPr>
      </p:pic>
      <p:pic>
        <p:nvPicPr>
          <p:cNvPr id="8" name="Picture 3"/>
          <p:cNvPicPr>
            <a:picLocks noChangeAspect="1" noChangeArrowheads="1"/>
          </p:cNvPicPr>
          <p:nvPr/>
        </p:nvPicPr>
        <p:blipFill>
          <a:blip r:embed="rId4" cstate="print"/>
          <a:srcRect/>
          <a:stretch>
            <a:fillRect/>
          </a:stretch>
        </p:blipFill>
        <p:spPr bwMode="auto">
          <a:xfrm>
            <a:off x="3276600" y="4080131"/>
            <a:ext cx="2743200" cy="2777869"/>
          </a:xfrm>
          <a:prstGeom prst="rect">
            <a:avLst/>
          </a:prstGeom>
          <a:noFill/>
          <a:ln w="9525">
            <a:noFill/>
            <a:miter lim="800000"/>
            <a:headEnd/>
            <a:tailEnd/>
          </a:ln>
          <a:effectLst/>
        </p:spPr>
      </p:pic>
      <p:sp>
        <p:nvSpPr>
          <p:cNvPr id="9" name="Rectangle 8"/>
          <p:cNvSpPr/>
          <p:nvPr/>
        </p:nvSpPr>
        <p:spPr>
          <a:xfrm>
            <a:off x="0" y="1828800"/>
            <a:ext cx="381000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US" b="1" dirty="0" smtClean="0"/>
          </a:p>
        </p:txBody>
      </p:sp>
      <p:pic>
        <p:nvPicPr>
          <p:cNvPr id="4" name="Picture 3" descr="\\jimmenti\c$\Users\jimmysch\Pictures\ir-logo.png"/>
          <p:cNvPicPr>
            <a:picLocks noChangeAspect="1" noChangeArrowheads="1"/>
          </p:cNvPicPr>
          <p:nvPr/>
        </p:nvPicPr>
        <p:blipFill>
          <a:blip r:embed="rId5" cstate="print"/>
          <a:srcRect/>
          <a:stretch>
            <a:fillRect/>
          </a:stretch>
        </p:blipFill>
        <p:spPr bwMode="auto">
          <a:xfrm>
            <a:off x="1143000" y="2362200"/>
            <a:ext cx="6934200" cy="215983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shadeToTitle="1">
        <a:solidFill>
          <a:srgbClr val="B3191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fontScale="90000"/>
          </a:bodyPr>
          <a:lstStyle/>
          <a:p>
            <a:r>
              <a:rPr lang="en-US" sz="6000" b="1" dirty="0" smtClean="0"/>
              <a:t>ironruby-0.5 </a:t>
            </a:r>
            <a:r>
              <a:rPr lang="en-US" sz="6000" b="1" dirty="0" smtClean="0"/>
              <a:t>release </a:t>
            </a:r>
            <a:br>
              <a:rPr lang="en-US" sz="6000" b="1" dirty="0" smtClean="0"/>
            </a:br>
            <a:r>
              <a:rPr lang="en-US" sz="6000" b="1" dirty="0" smtClean="0"/>
              <a:t>this </a:t>
            </a:r>
            <a:r>
              <a:rPr lang="en-US" sz="6000" b="1" dirty="0" err="1" smtClean="0"/>
              <a:t>friday</a:t>
            </a:r>
            <a:r>
              <a:rPr lang="en-US" b="1" dirty="0" smtClean="0"/>
              <a:t/>
            </a:r>
            <a:br>
              <a:rPr lang="en-US" b="1" dirty="0" smtClean="0"/>
            </a:br>
            <a:r>
              <a:rPr lang="en-US" b="1" dirty="0" smtClean="0"/>
              <a:t/>
            </a:r>
            <a:br>
              <a:rPr lang="en-US" b="1" dirty="0" smtClean="0"/>
            </a:br>
            <a:r>
              <a:rPr lang="en-US" dirty="0" smtClean="0">
                <a:solidFill>
                  <a:schemeClr val="bg1">
                    <a:lumMod val="65000"/>
                  </a:schemeClr>
                </a:solidFill>
              </a:rPr>
              <a:t>http</a:t>
            </a:r>
            <a:r>
              <a:rPr lang="en-US" dirty="0" smtClean="0">
                <a:solidFill>
                  <a:schemeClr val="bg1">
                    <a:lumMod val="65000"/>
                  </a:schemeClr>
                </a:solidFill>
              </a:rPr>
              <a:t>://ironruby.net/Download</a:t>
            </a:r>
            <a:endParaRPr lang="en-US" dirty="0">
              <a:solidFill>
                <a:schemeClr val="bg1">
                  <a:lumMod val="65000"/>
                </a:schemeClr>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ev\railsconf09\ironruby-team\DSC_0173.JPG"/>
          <p:cNvPicPr>
            <a:picLocks noChangeAspect="1" noChangeArrowheads="1"/>
          </p:cNvPicPr>
          <p:nvPr/>
        </p:nvPicPr>
        <p:blipFill>
          <a:blip r:embed="rId2" cstate="print"/>
          <a:srcRect r="9313"/>
          <a:stretch>
            <a:fillRect/>
          </a:stretch>
        </p:blipFill>
        <p:spPr bwMode="auto">
          <a:xfrm>
            <a:off x="-1032799" y="-708724"/>
            <a:ext cx="11209599" cy="8275449"/>
          </a:xfrm>
          <a:prstGeom prst="rect">
            <a:avLst/>
          </a:prstGeom>
          <a:noFill/>
        </p:spPr>
      </p:pic>
      <p:sp>
        <p:nvSpPr>
          <p:cNvPr id="5" name="TextBox 4"/>
          <p:cNvSpPr txBox="1"/>
          <p:nvPr/>
        </p:nvSpPr>
        <p:spPr>
          <a:xfrm>
            <a:off x="-1066800" y="0"/>
            <a:ext cx="11201400" cy="1446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alpha val="0"/>
                </a:schemeClr>
              </a:gs>
            </a:gsLst>
            <a:lin ang="5400000" scaled="0"/>
          </a:gradFill>
        </p:spPr>
        <p:txBody>
          <a:bodyPr wrap="square" rtlCol="0">
            <a:spAutoFit/>
          </a:bodyPr>
          <a:lstStyle/>
          <a:p>
            <a:pPr algn="ctr"/>
            <a:r>
              <a:rPr lang="en-US" sz="8800" b="1" dirty="0" smtClean="0"/>
              <a:t>Thanks!</a:t>
            </a:r>
            <a:endParaRPr lang="en-US" sz="88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shadeToTitle="1">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9600" dirty="0" smtClean="0"/>
              <a:t>Backup</a:t>
            </a:r>
            <a:endParaRPr lang="en-US" sz="96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93988"/>
            <a:ext cx="9144000" cy="1470025"/>
          </a:xfrm>
        </p:spPr>
        <p:txBody>
          <a:bodyPr>
            <a:normAutofit fontScale="90000"/>
          </a:bodyPr>
          <a:lstStyle/>
          <a:p>
            <a:r>
              <a:rPr lang="en-US" sz="8000" dirty="0" smtClean="0"/>
              <a:t>rails scenarios</a:t>
            </a:r>
            <a:r>
              <a:rPr lang="en-US" dirty="0" smtClean="0"/>
              <a:t/>
            </a:r>
            <a:br>
              <a:rPr lang="en-US" dirty="0" smtClean="0"/>
            </a:br>
            <a:r>
              <a:rPr lang="en-US" sz="3600" u="sng" dirty="0" smtClean="0">
                <a:solidFill>
                  <a:schemeClr val="bg1">
                    <a:lumMod val="65000"/>
                  </a:schemeClr>
                </a:solidFill>
              </a:rPr>
              <a:t>http://ironruby.net/Documentation/Rails</a:t>
            </a:r>
            <a:endParaRPr lang="en-US" sz="3600" dirty="0">
              <a:solidFill>
                <a:schemeClr val="bg1">
                  <a:lumMod val="65000"/>
                </a:schemeClr>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irails</a:t>
            </a:r>
            <a:r>
              <a:rPr lang="en-US" dirty="0" smtClean="0"/>
              <a:t> </a:t>
            </a:r>
            <a:r>
              <a:rPr lang="en-US" dirty="0" err="1" smtClean="0"/>
              <a:t>foo</a:t>
            </a:r>
            <a:endParaRPr lang="en-US" dirty="0"/>
          </a:p>
        </p:txBody>
      </p:sp>
      <p:sp>
        <p:nvSpPr>
          <p:cNvPr id="3" name="Content Placeholder 2"/>
          <p:cNvSpPr>
            <a:spLocks noGrp="1"/>
          </p:cNvSpPr>
          <p:nvPr>
            <p:ph idx="1"/>
          </p:nvPr>
        </p:nvSpPr>
        <p:spPr>
          <a:xfrm>
            <a:off x="304800" y="1600200"/>
            <a:ext cx="8610600" cy="4525963"/>
          </a:xfrm>
        </p:spPr>
        <p:txBody>
          <a:bodyPr numCol="1">
            <a:noAutofit/>
          </a:bodyPr>
          <a:lstStyle/>
          <a:p>
            <a:pPr>
              <a:buNone/>
            </a:pPr>
            <a:r>
              <a:rPr lang="en-US" sz="1050" dirty="0" smtClean="0">
                <a:latin typeface="Consolas" pitchFamily="49" charset="0"/>
                <a:cs typeface="Consolas" pitchFamily="49" charset="0"/>
              </a:rPr>
              <a:t>&gt; </a:t>
            </a:r>
            <a:r>
              <a:rPr lang="en-US" sz="1050" dirty="0" err="1" smtClean="0">
                <a:latin typeface="Consolas" pitchFamily="49" charset="0"/>
                <a:cs typeface="Consolas" pitchFamily="49" charset="0"/>
              </a:rPr>
              <a:t>irails</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foo</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a:t>
            </a:r>
          </a:p>
          <a:p>
            <a:pPr>
              <a:buNone/>
            </a:pPr>
            <a:r>
              <a:rPr lang="en-US" sz="1050" dirty="0" smtClean="0">
                <a:latin typeface="Consolas" pitchFamily="49" charset="0"/>
                <a:cs typeface="Consolas" pitchFamily="49" charset="0"/>
              </a:rPr>
              <a:t>      create  app/controllers</a:t>
            </a:r>
          </a:p>
          <a:p>
            <a:pPr>
              <a:buNone/>
            </a:pPr>
            <a:r>
              <a:rPr lang="en-US" sz="1050" dirty="0" smtClean="0">
                <a:latin typeface="Consolas" pitchFamily="49" charset="0"/>
                <a:cs typeface="Consolas" pitchFamily="49" charset="0"/>
              </a:rPr>
              <a:t>      create  app/helpers</a:t>
            </a:r>
          </a:p>
          <a:p>
            <a:pPr>
              <a:buNone/>
            </a:pPr>
            <a:r>
              <a:rPr lang="en-US" sz="1050" dirty="0" smtClean="0">
                <a:latin typeface="Consolas" pitchFamily="49" charset="0"/>
                <a:cs typeface="Consolas" pitchFamily="49" charset="0"/>
              </a:rPr>
              <a:t>      create  app/models</a:t>
            </a:r>
          </a:p>
          <a:p>
            <a:pPr>
              <a:buNone/>
            </a:pPr>
            <a:r>
              <a:rPr lang="en-US" sz="1050" dirty="0" smtClean="0">
                <a:latin typeface="Consolas" pitchFamily="49" charset="0"/>
                <a:cs typeface="Consolas" pitchFamily="49" charset="0"/>
              </a:rPr>
              <a:t>      create  app/views/layouts</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/environments</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initializers</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/locales</a:t>
            </a:r>
          </a:p>
          <a:p>
            <a:pPr>
              <a:buNone/>
            </a:pPr>
            <a:r>
              <a:rPr lang="en-US" sz="1050" dirty="0" smtClean="0">
                <a:latin typeface="Consolas" pitchFamily="49" charset="0"/>
                <a:cs typeface="Consolas" pitchFamily="49" charset="0"/>
              </a:rPr>
              <a:t>      create  db</a:t>
            </a:r>
          </a:p>
          <a:p>
            <a:pPr>
              <a:buNone/>
            </a:pPr>
            <a:r>
              <a:rPr lang="en-US" sz="1050" dirty="0" smtClean="0">
                <a:latin typeface="Consolas" pitchFamily="49" charset="0"/>
                <a:cs typeface="Consolas" pitchFamily="49" charset="0"/>
              </a:rPr>
              <a:t>      create  doc</a:t>
            </a:r>
          </a:p>
          <a:p>
            <a:pPr>
              <a:buNone/>
            </a:pPr>
            <a:r>
              <a:rPr lang="en-US" sz="1050" dirty="0" smtClean="0">
                <a:latin typeface="Consolas" pitchFamily="49" charset="0"/>
                <a:cs typeface="Consolas" pitchFamily="49" charset="0"/>
              </a:rPr>
              <a:t>      create  lib</a:t>
            </a:r>
          </a:p>
          <a:p>
            <a:pPr>
              <a:buNone/>
            </a:pPr>
            <a:r>
              <a:rPr lang="en-US" sz="1050" dirty="0" smtClean="0">
                <a:latin typeface="Consolas" pitchFamily="49" charset="0"/>
                <a:cs typeface="Consolas" pitchFamily="49" charset="0"/>
              </a:rPr>
              <a:t>      create  lib/tasks</a:t>
            </a:r>
          </a:p>
          <a:p>
            <a:pPr>
              <a:buNone/>
            </a:pPr>
            <a:r>
              <a:rPr lang="en-US" sz="1050" dirty="0" smtClean="0">
                <a:latin typeface="Consolas" pitchFamily="49" charset="0"/>
                <a:cs typeface="Consolas" pitchFamily="49" charset="0"/>
              </a:rPr>
              <a:t>      create  log</a:t>
            </a:r>
          </a:p>
          <a:p>
            <a:pPr>
              <a:buNone/>
            </a:pPr>
            <a:r>
              <a:rPr lang="en-US" sz="1050" dirty="0" smtClean="0">
                <a:latin typeface="Consolas" pitchFamily="49" charset="0"/>
                <a:cs typeface="Consolas" pitchFamily="49" charset="0"/>
              </a:rPr>
              <a:t>      create  public/images</a:t>
            </a: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javascripts</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stylesheets</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script/performance</a:t>
            </a:r>
          </a:p>
          <a:p>
            <a:pPr>
              <a:buNone/>
            </a:pPr>
            <a:r>
              <a:rPr lang="en-US" sz="1050" dirty="0" smtClean="0">
                <a:latin typeface="Consolas" pitchFamily="49" charset="0"/>
                <a:cs typeface="Consolas" pitchFamily="49" charset="0"/>
              </a:rPr>
              <a:t>      create  test/fixtures</a:t>
            </a:r>
          </a:p>
          <a:p>
            <a:pPr>
              <a:buNone/>
            </a:pPr>
            <a:r>
              <a:rPr lang="en-US" sz="1050" dirty="0" smtClean="0">
                <a:latin typeface="Consolas" pitchFamily="49" charset="0"/>
                <a:cs typeface="Consolas" pitchFamily="49" charset="0"/>
              </a:rPr>
              <a:t>      create  test/functional</a:t>
            </a:r>
          </a:p>
          <a:p>
            <a:pPr>
              <a:buNone/>
            </a:pPr>
            <a:r>
              <a:rPr lang="en-US" sz="1050" dirty="0" smtClean="0">
                <a:latin typeface="Consolas" pitchFamily="49" charset="0"/>
                <a:cs typeface="Consolas" pitchFamily="49" charset="0"/>
              </a:rPr>
              <a:t>      create  test/integration</a:t>
            </a:r>
          </a:p>
          <a:p>
            <a:pPr>
              <a:buNone/>
            </a:pPr>
            <a:r>
              <a:rPr lang="en-US" sz="1050" dirty="0" smtClean="0">
                <a:latin typeface="Consolas" pitchFamily="49" charset="0"/>
                <a:cs typeface="Consolas" pitchFamily="49" charset="0"/>
              </a:rPr>
              <a:t>      create  test/performance</a:t>
            </a:r>
          </a:p>
          <a:p>
            <a:pPr>
              <a:buNone/>
            </a:pPr>
            <a:r>
              <a:rPr lang="en-US" sz="1050" dirty="0" smtClean="0">
                <a:latin typeface="Consolas" pitchFamily="49" charset="0"/>
                <a:cs typeface="Consolas" pitchFamily="49" charset="0"/>
              </a:rPr>
              <a:t>      create  test/unit</a:t>
            </a:r>
          </a:p>
          <a:p>
            <a:pPr>
              <a:buNone/>
            </a:pPr>
            <a:r>
              <a:rPr lang="en-US" sz="1050" dirty="0" smtClean="0">
                <a:latin typeface="Consolas" pitchFamily="49" charset="0"/>
                <a:cs typeface="Consolas" pitchFamily="49" charset="0"/>
              </a:rPr>
              <a:t>      create  vendor</a:t>
            </a:r>
          </a:p>
          <a:p>
            <a:pPr>
              <a:buNone/>
            </a:pPr>
            <a:r>
              <a:rPr lang="en-US" sz="1050" dirty="0" smtClean="0">
                <a:latin typeface="Consolas" pitchFamily="49" charset="0"/>
                <a:cs typeface="Consolas" pitchFamily="49" charset="0"/>
              </a:rPr>
              <a:t>      create  vendor/</a:t>
            </a:r>
            <a:r>
              <a:rPr lang="en-US" sz="1050" dirty="0" err="1" smtClean="0">
                <a:latin typeface="Consolas" pitchFamily="49" charset="0"/>
                <a:cs typeface="Consolas" pitchFamily="49" charset="0"/>
              </a:rPr>
              <a:t>plugins</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tmp</a:t>
            </a:r>
            <a:r>
              <a:rPr lang="en-US" sz="1050" dirty="0" smtClean="0">
                <a:latin typeface="Consolas" pitchFamily="49" charset="0"/>
                <a:cs typeface="Consolas" pitchFamily="49" charset="0"/>
              </a:rPr>
              <a:t>/sessions</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tmp</a:t>
            </a:r>
            <a:r>
              <a:rPr lang="en-US" sz="1050" dirty="0" smtClean="0">
                <a:latin typeface="Consolas" pitchFamily="49" charset="0"/>
                <a:cs typeface="Consolas" pitchFamily="49" charset="0"/>
              </a:rPr>
              <a:t>/sockets</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tmp</a:t>
            </a:r>
            <a:r>
              <a:rPr lang="en-US" sz="1050" dirty="0" smtClean="0">
                <a:latin typeface="Consolas" pitchFamily="49" charset="0"/>
                <a:cs typeface="Consolas" pitchFamily="49" charset="0"/>
              </a:rPr>
              <a:t>/cache</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tmp</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pids</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Rakefile</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README</a:t>
            </a:r>
          </a:p>
          <a:p>
            <a:pPr>
              <a:buNone/>
            </a:pPr>
            <a:r>
              <a:rPr lang="en-US" sz="1050" dirty="0" smtClean="0">
                <a:latin typeface="Consolas" pitchFamily="49" charset="0"/>
                <a:cs typeface="Consolas" pitchFamily="49" charset="0"/>
              </a:rPr>
              <a:t>      create  app/controllers/</a:t>
            </a:r>
            <a:r>
              <a:rPr lang="en-US" sz="1050" dirty="0" err="1" smtClean="0">
                <a:latin typeface="Consolas" pitchFamily="49" charset="0"/>
                <a:cs typeface="Consolas" pitchFamily="49" charset="0"/>
              </a:rPr>
              <a:t>application_controller.rb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app/helpers/</a:t>
            </a:r>
            <a:r>
              <a:rPr lang="en-US" sz="1050" dirty="0" err="1" smtClean="0">
                <a:latin typeface="Consolas" pitchFamily="49" charset="0"/>
                <a:cs typeface="Consolas" pitchFamily="49" charset="0"/>
              </a:rPr>
              <a:t>application_helper.rb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/database.yml</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routes.rb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/locales/en.yml</a:t>
            </a: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initializers</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backtrace_silencers.rb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initializers</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inflections.rb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initializers</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mime_types.rb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initializers</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new_rails_defaults.rb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initializers</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session_store.rb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environment.rb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boot.rb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/environments/</a:t>
            </a:r>
            <a:r>
              <a:rPr lang="en-US" sz="1050" dirty="0" err="1" smtClean="0">
                <a:latin typeface="Consolas" pitchFamily="49" charset="0"/>
                <a:cs typeface="Consolas" pitchFamily="49" charset="0"/>
              </a:rPr>
              <a:t>production.rb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/environments/</a:t>
            </a:r>
            <a:r>
              <a:rPr lang="en-US" sz="1050" dirty="0" err="1" smtClean="0">
                <a:latin typeface="Consolas" pitchFamily="49" charset="0"/>
                <a:cs typeface="Consolas" pitchFamily="49" charset="0"/>
              </a:rPr>
              <a:t>development.rb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t>
            </a:r>
            <a:r>
              <a:rPr lang="en-US" sz="1050" dirty="0" err="1" smtClean="0">
                <a:latin typeface="Consolas" pitchFamily="49" charset="0"/>
                <a:cs typeface="Consolas" pitchFamily="49" charset="0"/>
              </a:rPr>
              <a:t>config</a:t>
            </a:r>
            <a:r>
              <a:rPr lang="en-US" sz="1050" dirty="0" smtClean="0">
                <a:latin typeface="Consolas" pitchFamily="49" charset="0"/>
                <a:cs typeface="Consolas" pitchFamily="49" charset="0"/>
              </a:rPr>
              <a:t>/environments/</a:t>
            </a:r>
            <a:r>
              <a:rPr lang="en-US" sz="1050" dirty="0" err="1" smtClean="0">
                <a:latin typeface="Consolas" pitchFamily="49" charset="0"/>
                <a:cs typeface="Consolas" pitchFamily="49" charset="0"/>
              </a:rPr>
              <a:t>test.rb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script/about</a:t>
            </a:r>
          </a:p>
          <a:p>
            <a:pPr>
              <a:buNone/>
            </a:pPr>
            <a:r>
              <a:rPr lang="en-US" sz="1050" dirty="0" smtClean="0">
                <a:latin typeface="Consolas" pitchFamily="49" charset="0"/>
                <a:cs typeface="Consolas" pitchFamily="49" charset="0"/>
              </a:rPr>
              <a:t>      create  script/console</a:t>
            </a:r>
          </a:p>
          <a:p>
            <a:pPr>
              <a:buNone/>
            </a:pPr>
            <a:r>
              <a:rPr lang="en-US" sz="1050" dirty="0" smtClean="0">
                <a:latin typeface="Consolas" pitchFamily="49" charset="0"/>
                <a:cs typeface="Consolas" pitchFamily="49" charset="0"/>
              </a:rPr>
              <a:t>      create  script/</a:t>
            </a:r>
            <a:r>
              <a:rPr lang="en-US" sz="1050" dirty="0" err="1" smtClean="0">
                <a:latin typeface="Consolas" pitchFamily="49" charset="0"/>
                <a:cs typeface="Consolas" pitchFamily="49" charset="0"/>
              </a:rPr>
              <a:t>dbconsole</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script/destroy</a:t>
            </a:r>
          </a:p>
          <a:p>
            <a:pPr>
              <a:buNone/>
            </a:pPr>
            <a:r>
              <a:rPr lang="en-US" sz="1050" dirty="0" smtClean="0">
                <a:latin typeface="Consolas" pitchFamily="49" charset="0"/>
                <a:cs typeface="Consolas" pitchFamily="49" charset="0"/>
              </a:rPr>
              <a:t>      create  script/generate</a:t>
            </a:r>
          </a:p>
          <a:p>
            <a:pPr>
              <a:buNone/>
            </a:pPr>
            <a:r>
              <a:rPr lang="en-US" sz="1050" dirty="0" smtClean="0">
                <a:latin typeface="Consolas" pitchFamily="49" charset="0"/>
                <a:cs typeface="Consolas" pitchFamily="49" charset="0"/>
              </a:rPr>
              <a:t>      create  script/runner</a:t>
            </a:r>
          </a:p>
          <a:p>
            <a:pPr>
              <a:buNone/>
            </a:pPr>
            <a:r>
              <a:rPr lang="en-US" sz="1050" dirty="0" smtClean="0">
                <a:latin typeface="Consolas" pitchFamily="49" charset="0"/>
                <a:cs typeface="Consolas" pitchFamily="49" charset="0"/>
              </a:rPr>
              <a:t>      create  script/server</a:t>
            </a:r>
          </a:p>
          <a:p>
            <a:pPr>
              <a:buNone/>
            </a:pPr>
            <a:r>
              <a:rPr lang="en-US" sz="1050" dirty="0" smtClean="0">
                <a:latin typeface="Consolas" pitchFamily="49" charset="0"/>
                <a:cs typeface="Consolas" pitchFamily="49" charset="0"/>
              </a:rPr>
              <a:t>      create  script/</a:t>
            </a:r>
            <a:r>
              <a:rPr lang="en-US" sz="1050" dirty="0" err="1" smtClean="0">
                <a:latin typeface="Consolas" pitchFamily="49" charset="0"/>
                <a:cs typeface="Consolas" pitchFamily="49" charset="0"/>
              </a:rPr>
              <a:t>plugin</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script/performance/</a:t>
            </a:r>
            <a:r>
              <a:rPr lang="en-US" sz="1050" dirty="0" err="1" smtClean="0">
                <a:latin typeface="Consolas" pitchFamily="49" charset="0"/>
                <a:cs typeface="Consolas" pitchFamily="49" charset="0"/>
              </a:rPr>
              <a:t>benchmarker</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script/performance/profiler</a:t>
            </a:r>
          </a:p>
          <a:p>
            <a:pPr>
              <a:buNone/>
            </a:pPr>
            <a:r>
              <a:rPr lang="en-US" sz="1050" dirty="0" smtClean="0">
                <a:latin typeface="Consolas" pitchFamily="49" charset="0"/>
                <a:cs typeface="Consolas" pitchFamily="49" charset="0"/>
              </a:rPr>
              <a:t>      create  test/</a:t>
            </a:r>
            <a:r>
              <a:rPr lang="en-US" sz="1050" dirty="0" err="1" smtClean="0">
                <a:latin typeface="Consolas" pitchFamily="49" charset="0"/>
                <a:cs typeface="Consolas" pitchFamily="49" charset="0"/>
              </a:rPr>
              <a:t>test_helper.rb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test/performance/</a:t>
            </a:r>
            <a:r>
              <a:rPr lang="en-US" sz="1050" dirty="0" err="1" smtClean="0">
                <a:latin typeface="Consolas" pitchFamily="49" charset="0"/>
                <a:cs typeface="Consolas" pitchFamily="49" charset="0"/>
              </a:rPr>
              <a:t>browsing_test.rb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public/404.html</a:t>
            </a:r>
          </a:p>
          <a:p>
            <a:pPr>
              <a:buNone/>
            </a:pPr>
            <a:r>
              <a:rPr lang="en-US" sz="1050" dirty="0" smtClean="0">
                <a:latin typeface="Consolas" pitchFamily="49" charset="0"/>
                <a:cs typeface="Consolas" pitchFamily="49" charset="0"/>
              </a:rPr>
              <a:t>      create  public/422.html</a:t>
            </a:r>
          </a:p>
          <a:p>
            <a:pPr>
              <a:buNone/>
            </a:pPr>
            <a:r>
              <a:rPr lang="en-US" sz="1050" dirty="0" smtClean="0">
                <a:latin typeface="Consolas" pitchFamily="49" charset="0"/>
                <a:cs typeface="Consolas" pitchFamily="49" charset="0"/>
              </a:rPr>
              <a:t>      create  public/500.html</a:t>
            </a:r>
          </a:p>
          <a:p>
            <a:pPr>
              <a:buNone/>
            </a:pPr>
            <a:r>
              <a:rPr lang="en-US" sz="1050" dirty="0" smtClean="0">
                <a:latin typeface="Consolas" pitchFamily="49" charset="0"/>
                <a:cs typeface="Consolas" pitchFamily="49" charset="0"/>
              </a:rPr>
              <a:t>      create  public/index.html</a:t>
            </a:r>
          </a:p>
          <a:p>
            <a:pPr>
              <a:buNone/>
            </a:pPr>
            <a:r>
              <a:rPr lang="en-US" sz="1050" dirty="0" smtClean="0">
                <a:latin typeface="Consolas" pitchFamily="49" charset="0"/>
                <a:cs typeface="Consolas" pitchFamily="49" charset="0"/>
              </a:rPr>
              <a:t>      create  public/favicon.ico</a:t>
            </a:r>
          </a:p>
          <a:p>
            <a:pPr>
              <a:buNone/>
            </a:pPr>
            <a:r>
              <a:rPr lang="en-US" sz="1050" dirty="0" smtClean="0">
                <a:latin typeface="Consolas" pitchFamily="49" charset="0"/>
                <a:cs typeface="Consolas" pitchFamily="49" charset="0"/>
              </a:rPr>
              <a:t>      create  public/robots.txt</a:t>
            </a:r>
          </a:p>
          <a:p>
            <a:pPr>
              <a:buNone/>
            </a:pPr>
            <a:r>
              <a:rPr lang="en-US" sz="1050" dirty="0" smtClean="0">
                <a:latin typeface="Consolas" pitchFamily="49" charset="0"/>
                <a:cs typeface="Consolas" pitchFamily="49" charset="0"/>
              </a:rPr>
              <a:t>      create  public/images/rails.png</a:t>
            </a: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javascripts</a:t>
            </a:r>
            <a:r>
              <a:rPr lang="en-US" sz="1050" dirty="0" smtClean="0">
                <a:latin typeface="Consolas" pitchFamily="49" charset="0"/>
                <a:cs typeface="Consolas" pitchFamily="49" charset="0"/>
              </a:rPr>
              <a:t>/prototype.js</a:t>
            </a: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javascripts</a:t>
            </a:r>
            <a:r>
              <a:rPr lang="en-US" sz="1050" dirty="0" smtClean="0">
                <a:latin typeface="Consolas" pitchFamily="49" charset="0"/>
                <a:cs typeface="Consolas" pitchFamily="49" charset="0"/>
              </a:rPr>
              <a:t>/effects.js</a:t>
            </a: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javascripts</a:t>
            </a:r>
            <a:r>
              <a:rPr lang="en-US" sz="1050" dirty="0" smtClean="0">
                <a:latin typeface="Consolas" pitchFamily="49" charset="0"/>
                <a:cs typeface="Consolas" pitchFamily="49" charset="0"/>
              </a:rPr>
              <a:t>/dragdrop.js</a:t>
            </a: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javascripts</a:t>
            </a:r>
            <a:r>
              <a:rPr lang="en-US" sz="1050" dirty="0" smtClean="0">
                <a:latin typeface="Consolas" pitchFamily="49" charset="0"/>
                <a:cs typeface="Consolas" pitchFamily="49" charset="0"/>
              </a:rPr>
              <a:t>/controls.js</a:t>
            </a: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javascripts</a:t>
            </a:r>
            <a:r>
              <a:rPr lang="en-US" sz="1050" dirty="0" smtClean="0">
                <a:latin typeface="Consolas" pitchFamily="49" charset="0"/>
                <a:cs typeface="Consolas" pitchFamily="49" charset="0"/>
              </a:rPr>
              <a:t>/application.js</a:t>
            </a:r>
          </a:p>
          <a:p>
            <a:pPr>
              <a:buNone/>
            </a:pPr>
            <a:r>
              <a:rPr lang="en-US" sz="1050" dirty="0" smtClean="0">
                <a:latin typeface="Consolas" pitchFamily="49" charset="0"/>
                <a:cs typeface="Consolas" pitchFamily="49" charset="0"/>
              </a:rPr>
              <a:t>      create  doc/README_FOR_APP</a:t>
            </a:r>
          </a:p>
          <a:p>
            <a:pPr>
              <a:buNone/>
            </a:pPr>
            <a:r>
              <a:rPr lang="en-US" sz="1050" dirty="0" smtClean="0">
                <a:latin typeface="Consolas" pitchFamily="49" charset="0"/>
                <a:cs typeface="Consolas" pitchFamily="49" charset="0"/>
              </a:rPr>
              <a:t>      create  log/server.log</a:t>
            </a:r>
          </a:p>
          <a:p>
            <a:pPr>
              <a:buNone/>
            </a:pPr>
            <a:r>
              <a:rPr lang="en-US" sz="1050" dirty="0" smtClean="0">
                <a:latin typeface="Consolas" pitchFamily="49" charset="0"/>
                <a:cs typeface="Consolas" pitchFamily="49" charset="0"/>
              </a:rPr>
              <a:t>      create  log/production.log</a:t>
            </a:r>
          </a:p>
          <a:p>
            <a:pPr>
              <a:buNone/>
            </a:pPr>
            <a:r>
              <a:rPr lang="en-US" sz="1050" dirty="0" smtClean="0">
                <a:latin typeface="Consolas" pitchFamily="49" charset="0"/>
                <a:cs typeface="Consolas" pitchFamily="49" charset="0"/>
              </a:rPr>
              <a:t>      create  log/development.log</a:t>
            </a:r>
          </a:p>
          <a:p>
            <a:pPr>
              <a:buNone/>
            </a:pPr>
            <a:r>
              <a:rPr lang="en-US" sz="1050" dirty="0" smtClean="0">
                <a:latin typeface="Consolas" pitchFamily="49" charset="0"/>
                <a:cs typeface="Consolas" pitchFamily="49" charset="0"/>
              </a:rPr>
              <a:t>      create  log/test.log</a:t>
            </a:r>
          </a:p>
          <a:p>
            <a:pPr>
              <a:buNone/>
            </a:pPr>
            <a:endParaRPr lang="en-US" sz="1050"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ir</a:t>
            </a:r>
            <a:r>
              <a:rPr lang="en-US" dirty="0" smtClean="0"/>
              <a:t> script\generate</a:t>
            </a:r>
            <a:endParaRPr lang="en-US" dirty="0"/>
          </a:p>
        </p:txBody>
      </p:sp>
      <p:sp>
        <p:nvSpPr>
          <p:cNvPr id="4" name="Content Placeholder 3"/>
          <p:cNvSpPr>
            <a:spLocks noGrp="1"/>
          </p:cNvSpPr>
          <p:nvPr>
            <p:ph idx="1"/>
          </p:nvPr>
        </p:nvSpPr>
        <p:spPr>
          <a:xfrm>
            <a:off x="457200" y="1600200"/>
            <a:ext cx="4114800" cy="4525963"/>
          </a:xfrm>
        </p:spPr>
        <p:txBody>
          <a:bodyPr>
            <a:noAutofit/>
          </a:bodyPr>
          <a:lstStyle/>
          <a:p>
            <a:pPr>
              <a:buNone/>
            </a:pPr>
            <a:r>
              <a:rPr lang="en-US" sz="1050" dirty="0" smtClean="0">
                <a:latin typeface="Consolas" pitchFamily="49" charset="0"/>
                <a:cs typeface="Consolas" pitchFamily="49" charset="0"/>
              </a:rPr>
              <a:t>&gt; </a:t>
            </a:r>
            <a:r>
              <a:rPr lang="en-US" sz="1050" dirty="0" err="1" smtClean="0">
                <a:latin typeface="Consolas" pitchFamily="49" charset="0"/>
                <a:cs typeface="Consolas" pitchFamily="49" charset="0"/>
              </a:rPr>
              <a:t>ir</a:t>
            </a:r>
            <a:r>
              <a:rPr lang="en-US" sz="1050" dirty="0" smtClean="0">
                <a:latin typeface="Consolas" pitchFamily="49" charset="0"/>
                <a:cs typeface="Consolas" pitchFamily="49" charset="0"/>
              </a:rPr>
              <a:t> script\generate scaffold post </a:t>
            </a:r>
            <a:r>
              <a:rPr lang="en-US" sz="1050" dirty="0" err="1" smtClean="0">
                <a:latin typeface="Consolas" pitchFamily="49" charset="0"/>
                <a:cs typeface="Consolas" pitchFamily="49" charset="0"/>
              </a:rPr>
              <a:t>title:string</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body:text</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published:boolean</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app/models/</a:t>
            </a:r>
          </a:p>
          <a:p>
            <a:pPr>
              <a:buNone/>
            </a:pPr>
            <a:r>
              <a:rPr lang="en-US" sz="1050" dirty="0" smtClean="0">
                <a:latin typeface="Consolas" pitchFamily="49" charset="0"/>
                <a:cs typeface="Consolas" pitchFamily="49" charset="0"/>
              </a:rPr>
              <a:t>      exists  app/controllers/</a:t>
            </a:r>
          </a:p>
          <a:p>
            <a:pPr>
              <a:buNone/>
            </a:pPr>
            <a:r>
              <a:rPr lang="en-US" sz="1050" dirty="0" smtClean="0">
                <a:latin typeface="Consolas" pitchFamily="49" charset="0"/>
                <a:cs typeface="Consolas" pitchFamily="49" charset="0"/>
              </a:rPr>
              <a:t>      exists  app/helpers/</a:t>
            </a:r>
          </a:p>
          <a:p>
            <a:pPr>
              <a:buNone/>
            </a:pPr>
            <a:r>
              <a:rPr lang="en-US" sz="1050" dirty="0" smtClean="0">
                <a:latin typeface="Consolas" pitchFamily="49" charset="0"/>
                <a:cs typeface="Consolas" pitchFamily="49" charset="0"/>
              </a:rPr>
              <a:t>      create  app/views/posts</a:t>
            </a:r>
          </a:p>
          <a:p>
            <a:pPr>
              <a:buNone/>
            </a:pPr>
            <a:r>
              <a:rPr lang="en-US" sz="1050" dirty="0" smtClean="0">
                <a:latin typeface="Consolas" pitchFamily="49" charset="0"/>
                <a:cs typeface="Consolas" pitchFamily="49" charset="0"/>
              </a:rPr>
              <a:t>      exists  app/views/layouts/</a:t>
            </a:r>
          </a:p>
          <a:p>
            <a:pPr>
              <a:buNone/>
            </a:pPr>
            <a:r>
              <a:rPr lang="en-US" sz="1050" dirty="0" smtClean="0">
                <a:latin typeface="Consolas" pitchFamily="49" charset="0"/>
                <a:cs typeface="Consolas" pitchFamily="49" charset="0"/>
              </a:rPr>
              <a:t>      exists  test/functional/</a:t>
            </a:r>
          </a:p>
          <a:p>
            <a:pPr>
              <a:buNone/>
            </a:pPr>
            <a:r>
              <a:rPr lang="en-US" sz="1050" dirty="0" smtClean="0">
                <a:latin typeface="Consolas" pitchFamily="49" charset="0"/>
                <a:cs typeface="Consolas" pitchFamily="49" charset="0"/>
              </a:rPr>
              <a:t>      create  test/unit/</a:t>
            </a:r>
          </a:p>
          <a:p>
            <a:pPr>
              <a:buNone/>
            </a:pPr>
            <a:r>
              <a:rPr lang="en-US" sz="1050" dirty="0" smtClean="0">
                <a:latin typeface="Consolas" pitchFamily="49" charset="0"/>
                <a:cs typeface="Consolas" pitchFamily="49" charset="0"/>
              </a:rPr>
              <a:t>      create  test/unit/helpers/</a:t>
            </a:r>
          </a:p>
          <a:p>
            <a:pPr>
              <a:buNone/>
            </a:pPr>
            <a:r>
              <a:rPr lang="en-US" sz="1050" dirty="0" smtClean="0">
                <a:latin typeface="Consolas" pitchFamily="49" charset="0"/>
                <a:cs typeface="Consolas" pitchFamily="49" charset="0"/>
              </a:rPr>
              <a:t>      exists  public/</a:t>
            </a:r>
            <a:r>
              <a:rPr lang="en-US" sz="1050" dirty="0" err="1" smtClean="0">
                <a:latin typeface="Consolas" pitchFamily="49" charset="0"/>
                <a:cs typeface="Consolas" pitchFamily="49" charset="0"/>
              </a:rPr>
              <a:t>stylesheets</a:t>
            </a:r>
            <a:r>
              <a:rPr lang="en-US" sz="1050" dirty="0" smtClean="0">
                <a:latin typeface="Consolas" pitchFamily="49" charset="0"/>
                <a:cs typeface="Consolas" pitchFamily="49" charset="0"/>
              </a:rPr>
              <a:t>/</a:t>
            </a:r>
          </a:p>
          <a:p>
            <a:pPr>
              <a:buNone/>
            </a:pPr>
            <a:r>
              <a:rPr lang="en-US" sz="1050" dirty="0" smtClean="0">
                <a:latin typeface="Consolas" pitchFamily="49" charset="0"/>
                <a:cs typeface="Consolas" pitchFamily="49" charset="0"/>
              </a:rPr>
              <a:t>      create  app/views/posts/</a:t>
            </a:r>
            <a:r>
              <a:rPr lang="en-US" sz="1050" dirty="0" err="1" smtClean="0">
                <a:latin typeface="Consolas" pitchFamily="49" charset="0"/>
                <a:cs typeface="Consolas" pitchFamily="49" charset="0"/>
              </a:rPr>
              <a:t>index.html.erb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app/views/posts/</a:t>
            </a:r>
            <a:r>
              <a:rPr lang="en-US" sz="1050" dirty="0" err="1" smtClean="0">
                <a:latin typeface="Consolas" pitchFamily="49" charset="0"/>
                <a:cs typeface="Consolas" pitchFamily="49" charset="0"/>
              </a:rPr>
              <a:t>show.html.erb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app/views/posts/</a:t>
            </a:r>
            <a:r>
              <a:rPr lang="en-US" sz="1050" dirty="0" err="1" smtClean="0">
                <a:latin typeface="Consolas" pitchFamily="49" charset="0"/>
                <a:cs typeface="Consolas" pitchFamily="49" charset="0"/>
              </a:rPr>
              <a:t>new.html.erb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app/views/posts/</a:t>
            </a:r>
            <a:r>
              <a:rPr lang="en-US" sz="1050" dirty="0" err="1" smtClean="0">
                <a:latin typeface="Consolas" pitchFamily="49" charset="0"/>
                <a:cs typeface="Consolas" pitchFamily="49" charset="0"/>
              </a:rPr>
              <a:t>edit.html.erb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app/views/layouts/</a:t>
            </a:r>
            <a:r>
              <a:rPr lang="en-US" sz="1050" dirty="0" err="1" smtClean="0">
                <a:latin typeface="Consolas" pitchFamily="49" charset="0"/>
                <a:cs typeface="Consolas" pitchFamily="49" charset="0"/>
              </a:rPr>
              <a:t>posts.html.erb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public/</a:t>
            </a:r>
            <a:r>
              <a:rPr lang="en-US" sz="1050" dirty="0" err="1" smtClean="0">
                <a:latin typeface="Consolas" pitchFamily="49" charset="0"/>
                <a:cs typeface="Consolas" pitchFamily="49" charset="0"/>
              </a:rPr>
              <a:t>stylesheets</a:t>
            </a:r>
            <a:r>
              <a:rPr lang="en-US" sz="1050" dirty="0" smtClean="0">
                <a:latin typeface="Consolas" pitchFamily="49" charset="0"/>
                <a:cs typeface="Consolas" pitchFamily="49" charset="0"/>
              </a:rPr>
              <a:t>/scaffold.css</a:t>
            </a:r>
          </a:p>
          <a:p>
            <a:pPr>
              <a:buNone/>
            </a:pPr>
            <a:r>
              <a:rPr lang="en-US" sz="1050" dirty="0" smtClean="0">
                <a:latin typeface="Consolas" pitchFamily="49" charset="0"/>
                <a:cs typeface="Consolas" pitchFamily="49" charset="0"/>
              </a:rPr>
              <a:t>      create  app/controllers/</a:t>
            </a:r>
            <a:r>
              <a:rPr lang="en-US" sz="1050" dirty="0" err="1" smtClean="0">
                <a:latin typeface="Consolas" pitchFamily="49" charset="0"/>
                <a:cs typeface="Consolas" pitchFamily="49" charset="0"/>
              </a:rPr>
              <a:t>posts_controller.rb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test/functional/</a:t>
            </a:r>
            <a:r>
              <a:rPr lang="en-US" sz="1050" dirty="0" err="1" smtClean="0">
                <a:latin typeface="Consolas" pitchFamily="49" charset="0"/>
                <a:cs typeface="Consolas" pitchFamily="49" charset="0"/>
              </a:rPr>
              <a:t>posts_controller_test.rb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app/helpers/</a:t>
            </a:r>
            <a:r>
              <a:rPr lang="en-US" sz="1050" dirty="0" err="1" smtClean="0">
                <a:latin typeface="Consolas" pitchFamily="49" charset="0"/>
                <a:cs typeface="Consolas" pitchFamily="49" charset="0"/>
              </a:rPr>
              <a:t>posts_helper.rb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test/unit/helpers/</a:t>
            </a:r>
            <a:r>
              <a:rPr lang="en-US" sz="1050" dirty="0" err="1" smtClean="0">
                <a:latin typeface="Consolas" pitchFamily="49" charset="0"/>
                <a:cs typeface="Consolas" pitchFamily="49" charset="0"/>
              </a:rPr>
              <a:t>posts_helper_test.rb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route  </a:t>
            </a:r>
            <a:r>
              <a:rPr lang="en-US" sz="1050" dirty="0" err="1" smtClean="0">
                <a:latin typeface="Consolas" pitchFamily="49" charset="0"/>
                <a:cs typeface="Consolas" pitchFamily="49" charset="0"/>
              </a:rPr>
              <a:t>map.resources</a:t>
            </a:r>
            <a:r>
              <a:rPr lang="en-US" sz="1050" dirty="0" smtClean="0">
                <a:latin typeface="Consolas" pitchFamily="49" charset="0"/>
                <a:cs typeface="Consolas" pitchFamily="49" charset="0"/>
              </a:rPr>
              <a:t> :posts</a:t>
            </a:r>
          </a:p>
          <a:p>
            <a:pPr>
              <a:buNone/>
            </a:pPr>
            <a:r>
              <a:rPr lang="en-US" sz="1050" dirty="0" smtClean="0">
                <a:latin typeface="Consolas" pitchFamily="49" charset="0"/>
                <a:cs typeface="Consolas" pitchFamily="49" charset="0"/>
              </a:rPr>
              <a:t>  dependency  model</a:t>
            </a:r>
          </a:p>
          <a:p>
            <a:pPr>
              <a:buNone/>
            </a:pPr>
            <a:r>
              <a:rPr lang="en-US" sz="1050" dirty="0" smtClean="0">
                <a:latin typeface="Consolas" pitchFamily="49" charset="0"/>
                <a:cs typeface="Consolas" pitchFamily="49" charset="0"/>
              </a:rPr>
              <a:t>      exists    app/models/</a:t>
            </a:r>
          </a:p>
          <a:p>
            <a:pPr>
              <a:buNone/>
            </a:pPr>
            <a:r>
              <a:rPr lang="en-US" sz="1050" dirty="0" smtClean="0">
                <a:latin typeface="Consolas" pitchFamily="49" charset="0"/>
                <a:cs typeface="Consolas" pitchFamily="49" charset="0"/>
              </a:rPr>
              <a:t>      exists    test/unit/</a:t>
            </a:r>
          </a:p>
          <a:p>
            <a:pPr>
              <a:buNone/>
            </a:pPr>
            <a:r>
              <a:rPr lang="en-US" sz="1050" dirty="0" smtClean="0">
                <a:latin typeface="Consolas" pitchFamily="49" charset="0"/>
                <a:cs typeface="Consolas" pitchFamily="49" charset="0"/>
              </a:rPr>
              <a:t>      create    test/fixtures/</a:t>
            </a:r>
          </a:p>
          <a:p>
            <a:pPr>
              <a:buNone/>
            </a:pPr>
            <a:r>
              <a:rPr lang="en-US" sz="1050" dirty="0" smtClean="0">
                <a:latin typeface="Consolas" pitchFamily="49" charset="0"/>
                <a:cs typeface="Consolas" pitchFamily="49" charset="0"/>
              </a:rPr>
              <a:t>      create    app/models/</a:t>
            </a:r>
            <a:r>
              <a:rPr lang="en-US" sz="1050" dirty="0" err="1" smtClean="0">
                <a:latin typeface="Consolas" pitchFamily="49" charset="0"/>
                <a:cs typeface="Consolas" pitchFamily="49" charset="0"/>
              </a:rPr>
              <a:t>post.rb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test/unit/</a:t>
            </a:r>
            <a:r>
              <a:rPr lang="en-US" sz="1050" dirty="0" err="1" smtClean="0">
                <a:latin typeface="Consolas" pitchFamily="49" charset="0"/>
                <a:cs typeface="Consolas" pitchFamily="49" charset="0"/>
              </a:rPr>
              <a:t>post_test.rb</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create    test/fixtures/posts.yml</a:t>
            </a:r>
          </a:p>
          <a:p>
            <a:pPr>
              <a:buNone/>
            </a:pPr>
            <a:r>
              <a:rPr lang="en-US" sz="1050" dirty="0" smtClean="0">
                <a:latin typeface="Consolas" pitchFamily="49" charset="0"/>
                <a:cs typeface="Consolas" pitchFamily="49" charset="0"/>
              </a:rPr>
              <a:t>      exists    db/migrate</a:t>
            </a:r>
          </a:p>
          <a:p>
            <a:pPr>
              <a:buNone/>
            </a:pPr>
            <a:r>
              <a:rPr lang="en-US" sz="1050" dirty="0" smtClean="0">
                <a:latin typeface="Consolas" pitchFamily="49" charset="0"/>
                <a:cs typeface="Consolas" pitchFamily="49" charset="0"/>
              </a:rPr>
              <a:t>      create    db/migrate/20090422182202_create_posts.rb</a:t>
            </a:r>
          </a:p>
          <a:p>
            <a:pPr>
              <a:buNone/>
            </a:pPr>
            <a:endParaRPr lang="en-US" sz="1050"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irake</a:t>
            </a:r>
            <a:r>
              <a:rPr lang="en-US" dirty="0" smtClean="0"/>
              <a:t> </a:t>
            </a:r>
            <a:r>
              <a:rPr lang="en-US" dirty="0" err="1" smtClean="0"/>
              <a:t>db:migrate</a:t>
            </a:r>
            <a:endParaRPr lang="en-US" dirty="0"/>
          </a:p>
        </p:txBody>
      </p:sp>
      <p:sp>
        <p:nvSpPr>
          <p:cNvPr id="3" name="Content Placeholder 2"/>
          <p:cNvSpPr>
            <a:spLocks noGrp="1"/>
          </p:cNvSpPr>
          <p:nvPr>
            <p:ph idx="1"/>
          </p:nvPr>
        </p:nvSpPr>
        <p:spPr>
          <a:xfrm>
            <a:off x="457200" y="1600200"/>
            <a:ext cx="6019800" cy="4525963"/>
          </a:xfrm>
        </p:spPr>
        <p:txBody>
          <a:bodyPr>
            <a:noAutofit/>
          </a:bodyPr>
          <a:lstStyle/>
          <a:p>
            <a:pPr>
              <a:buNone/>
            </a:pPr>
            <a:r>
              <a:rPr lang="en-US" sz="1050" dirty="0" smtClean="0">
                <a:latin typeface="Consolas" pitchFamily="49" charset="0"/>
                <a:cs typeface="Consolas" pitchFamily="49" charset="0"/>
              </a:rPr>
              <a:t>c:\dev\railsconf09\pictures&gt;</a:t>
            </a:r>
            <a:r>
              <a:rPr lang="en-US" sz="1050" dirty="0" err="1" smtClean="0">
                <a:latin typeface="Consolas" pitchFamily="49" charset="0"/>
                <a:cs typeface="Consolas" pitchFamily="49" charset="0"/>
              </a:rPr>
              <a:t>irake</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db:migrate</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(in c:/dev/railsconf09/pictures)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CreatePictures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(:pictures)</a:t>
            </a:r>
          </a:p>
          <a:p>
            <a:pPr>
              <a:buNone/>
            </a:pPr>
            <a:r>
              <a:rPr lang="en-US" sz="1050" dirty="0" smtClean="0">
                <a:latin typeface="Consolas" pitchFamily="49" charset="0"/>
                <a:cs typeface="Consolas" pitchFamily="49" charset="0"/>
              </a:rPr>
              <a:t>   -&gt; 0.1260s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CreatePictures</a:t>
            </a:r>
            <a:r>
              <a:rPr lang="en-US" sz="1050" dirty="0" smtClean="0">
                <a:latin typeface="Consolas" pitchFamily="49" charset="0"/>
                <a:cs typeface="Consolas" pitchFamily="49" charset="0"/>
              </a:rPr>
              <a:t>: migrated (0.1780s)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CreatePeople</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(:people)</a:t>
            </a:r>
          </a:p>
          <a:p>
            <a:pPr>
              <a:buNone/>
            </a:pPr>
            <a:r>
              <a:rPr lang="en-US" sz="1050" dirty="0" smtClean="0">
                <a:latin typeface="Consolas" pitchFamily="49" charset="0"/>
                <a:cs typeface="Consolas" pitchFamily="49" charset="0"/>
              </a:rPr>
              <a:t>   -&gt; 0.0640s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CreatePeople</a:t>
            </a:r>
            <a:r>
              <a:rPr lang="en-US" sz="1050" dirty="0" smtClean="0">
                <a:latin typeface="Consolas" pitchFamily="49" charset="0"/>
                <a:cs typeface="Consolas" pitchFamily="49" charset="0"/>
              </a:rPr>
              <a:t>: migrated (0.0870s)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CreateTags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(:tags)</a:t>
            </a:r>
          </a:p>
          <a:p>
            <a:pPr>
              <a:buNone/>
            </a:pPr>
            <a:r>
              <a:rPr lang="en-US" sz="1050" dirty="0" smtClean="0">
                <a:latin typeface="Consolas" pitchFamily="49" charset="0"/>
                <a:cs typeface="Consolas" pitchFamily="49" charset="0"/>
              </a:rPr>
              <a:t>   -&gt; 0.0380s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CreateTags</a:t>
            </a:r>
            <a:r>
              <a:rPr lang="en-US" sz="1050" dirty="0" smtClean="0">
                <a:latin typeface="Consolas" pitchFamily="49" charset="0"/>
                <a:cs typeface="Consolas" pitchFamily="49" charset="0"/>
              </a:rPr>
              <a:t>: migrated (0.0550s)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CreateTaggings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taggings</a:t>
            </a:r>
            <a:r>
              <a:rPr lang="en-US" sz="1050" dirty="0" smtClean="0">
                <a:latin typeface="Consolas" pitchFamily="49" charset="0"/>
                <a:cs typeface="Consolas" pitchFamily="49" charset="0"/>
              </a:rPr>
              <a:t>)</a:t>
            </a:r>
          </a:p>
          <a:p>
            <a:pPr>
              <a:buNone/>
            </a:pPr>
            <a:r>
              <a:rPr lang="en-US" sz="1050" dirty="0" smtClean="0">
                <a:latin typeface="Consolas" pitchFamily="49" charset="0"/>
                <a:cs typeface="Consolas" pitchFamily="49" charset="0"/>
              </a:rPr>
              <a:t>   -&gt; 0.0470s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CreateTaggings</a:t>
            </a:r>
            <a:r>
              <a:rPr lang="en-US" sz="1050" dirty="0" smtClean="0">
                <a:latin typeface="Consolas" pitchFamily="49" charset="0"/>
                <a:cs typeface="Consolas" pitchFamily="49" charset="0"/>
              </a:rPr>
              <a:t>: migrated (0.0570s)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CreateFriendships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(:friendships)</a:t>
            </a:r>
          </a:p>
          <a:p>
            <a:pPr>
              <a:buNone/>
            </a:pPr>
            <a:r>
              <a:rPr lang="en-US" sz="1050" dirty="0" smtClean="0">
                <a:latin typeface="Consolas" pitchFamily="49" charset="0"/>
                <a:cs typeface="Consolas" pitchFamily="49" charset="0"/>
              </a:rPr>
              <a:t>   -&gt; 0.0530s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CreateFriendships</a:t>
            </a:r>
            <a:r>
              <a:rPr lang="en-US" sz="1050" dirty="0" smtClean="0">
                <a:latin typeface="Consolas" pitchFamily="49" charset="0"/>
                <a:cs typeface="Consolas" pitchFamily="49" charset="0"/>
              </a:rPr>
              <a:t>: migrated (0.0650s)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AddEmailToPeople</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add_column</a:t>
            </a:r>
            <a:r>
              <a:rPr lang="en-US" sz="1050" dirty="0" smtClean="0">
                <a:latin typeface="Consolas" pitchFamily="49" charset="0"/>
                <a:cs typeface="Consolas" pitchFamily="49" charset="0"/>
              </a:rPr>
              <a:t>(:people, :email, :string)</a:t>
            </a:r>
          </a:p>
          <a:p>
            <a:pPr>
              <a:buNone/>
            </a:pPr>
            <a:r>
              <a:rPr lang="en-US" sz="1050" dirty="0" smtClean="0">
                <a:latin typeface="Consolas" pitchFamily="49" charset="0"/>
                <a:cs typeface="Consolas" pitchFamily="49" charset="0"/>
              </a:rPr>
              <a:t>   -&gt; 0.0170s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AddEmailToPeople</a:t>
            </a:r>
            <a:r>
              <a:rPr lang="en-US" sz="1050" dirty="0" smtClean="0">
                <a:latin typeface="Consolas" pitchFamily="49" charset="0"/>
                <a:cs typeface="Consolas" pitchFamily="49" charset="0"/>
              </a:rPr>
              <a:t>: migrated (0.0290s)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RenameFriendships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rename_table</a:t>
            </a:r>
            <a:r>
              <a:rPr lang="en-US" sz="1050" dirty="0" smtClean="0">
                <a:latin typeface="Consolas" pitchFamily="49" charset="0"/>
                <a:cs typeface="Consolas" pitchFamily="49" charset="0"/>
              </a:rPr>
              <a:t>(:friendships, :follows)</a:t>
            </a:r>
          </a:p>
          <a:p>
            <a:pPr>
              <a:buNone/>
            </a:pPr>
            <a:r>
              <a:rPr lang="en-US" sz="1050" dirty="0" smtClean="0">
                <a:latin typeface="Consolas" pitchFamily="49" charset="0"/>
                <a:cs typeface="Consolas" pitchFamily="49" charset="0"/>
              </a:rPr>
              <a:t>   -&gt; 0.0110s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RenameFriendships</a:t>
            </a:r>
            <a:r>
              <a:rPr lang="en-US" sz="1050" dirty="0" smtClean="0">
                <a:latin typeface="Consolas" pitchFamily="49" charset="0"/>
                <a:cs typeface="Consolas" pitchFamily="49" charset="0"/>
              </a:rPr>
              <a:t>: migrated (0.0210s)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AddDataToPictures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add_column</a:t>
            </a:r>
            <a:r>
              <a:rPr lang="en-US" sz="1050" dirty="0" smtClean="0">
                <a:latin typeface="Consolas" pitchFamily="49" charset="0"/>
                <a:cs typeface="Consolas" pitchFamily="49" charset="0"/>
              </a:rPr>
              <a:t>(:pictures, :data, :binary)</a:t>
            </a:r>
          </a:p>
          <a:p>
            <a:pPr>
              <a:buNone/>
            </a:pPr>
            <a:r>
              <a:rPr lang="en-US" sz="1050" dirty="0" smtClean="0">
                <a:latin typeface="Consolas" pitchFamily="49" charset="0"/>
                <a:cs typeface="Consolas" pitchFamily="49" charset="0"/>
              </a:rPr>
              <a:t>   -&gt; 0.0060s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AddDataToPictures</a:t>
            </a:r>
            <a:r>
              <a:rPr lang="en-US" sz="1050" dirty="0" smtClean="0">
                <a:latin typeface="Consolas" pitchFamily="49" charset="0"/>
                <a:cs typeface="Consolas" pitchFamily="49" charset="0"/>
              </a:rPr>
              <a:t>: migrated (0.0160s)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AddFilenameToPictures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add_column</a:t>
            </a:r>
            <a:r>
              <a:rPr lang="en-US" sz="1050" dirty="0" smtClean="0">
                <a:latin typeface="Consolas" pitchFamily="49" charset="0"/>
                <a:cs typeface="Consolas" pitchFamily="49" charset="0"/>
              </a:rPr>
              <a:t>(:pictures, :filename, :string)</a:t>
            </a:r>
          </a:p>
          <a:p>
            <a:pPr>
              <a:buNone/>
            </a:pPr>
            <a:r>
              <a:rPr lang="en-US" sz="1050" dirty="0" smtClean="0">
                <a:latin typeface="Consolas" pitchFamily="49" charset="0"/>
                <a:cs typeface="Consolas" pitchFamily="49" charset="0"/>
              </a:rPr>
              <a:t>   -&gt; 0.0080s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AddFilenameToPictures</a:t>
            </a:r>
            <a:r>
              <a:rPr lang="en-US" sz="1050" dirty="0" smtClean="0">
                <a:latin typeface="Consolas" pitchFamily="49" charset="0"/>
                <a:cs typeface="Consolas" pitchFamily="49" charset="0"/>
              </a:rPr>
              <a:t>: migrated (0.0180s)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MungeFollowsColumns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rename_column</a:t>
            </a:r>
            <a:r>
              <a:rPr lang="en-US" sz="1050" dirty="0" smtClean="0">
                <a:latin typeface="Consolas" pitchFamily="49" charset="0"/>
                <a:cs typeface="Consolas" pitchFamily="49" charset="0"/>
              </a:rPr>
              <a:t>(:follows, :</a:t>
            </a:r>
            <a:r>
              <a:rPr lang="en-US" sz="1050" dirty="0" err="1" smtClean="0">
                <a:latin typeface="Consolas" pitchFamily="49" charset="0"/>
                <a:cs typeface="Consolas" pitchFamily="49" charset="0"/>
              </a:rPr>
              <a:t>friend_id</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following_id</a:t>
            </a:r>
            <a:r>
              <a:rPr lang="en-US" sz="1050" dirty="0" smtClean="0">
                <a:latin typeface="Consolas" pitchFamily="49" charset="0"/>
                <a:cs typeface="Consolas" pitchFamily="49" charset="0"/>
              </a:rPr>
              <a:t>)</a:t>
            </a:r>
          </a:p>
          <a:p>
            <a:pPr>
              <a:buNone/>
            </a:pPr>
            <a:r>
              <a:rPr lang="en-US" sz="1050" dirty="0" smtClean="0">
                <a:latin typeface="Consolas" pitchFamily="49" charset="0"/>
                <a:cs typeface="Consolas" pitchFamily="49" charset="0"/>
              </a:rPr>
              <a:t>   -&gt; 0.0070s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rename_column</a:t>
            </a:r>
            <a:r>
              <a:rPr lang="en-US" sz="1050" dirty="0" smtClean="0">
                <a:latin typeface="Consolas" pitchFamily="49" charset="0"/>
                <a:cs typeface="Consolas" pitchFamily="49" charset="0"/>
              </a:rPr>
              <a:t>(:follows, :</a:t>
            </a:r>
            <a:r>
              <a:rPr lang="en-US" sz="1050" dirty="0" err="1" smtClean="0">
                <a:latin typeface="Consolas" pitchFamily="49" charset="0"/>
                <a:cs typeface="Consolas" pitchFamily="49" charset="0"/>
              </a:rPr>
              <a:t>originator_id</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follower_id</a:t>
            </a:r>
            <a:r>
              <a:rPr lang="en-US" sz="1050" dirty="0" smtClean="0">
                <a:latin typeface="Consolas" pitchFamily="49" charset="0"/>
                <a:cs typeface="Consolas" pitchFamily="49" charset="0"/>
              </a:rPr>
              <a:t>)</a:t>
            </a:r>
          </a:p>
          <a:p>
            <a:pPr>
              <a:buNone/>
            </a:pPr>
            <a:r>
              <a:rPr lang="en-US" sz="1050" dirty="0" smtClean="0">
                <a:latin typeface="Consolas" pitchFamily="49" charset="0"/>
                <a:cs typeface="Consolas" pitchFamily="49" charset="0"/>
              </a:rPr>
              <a:t>   -&gt; 0.0040s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MungeFollowsColumns</a:t>
            </a:r>
            <a:r>
              <a:rPr lang="en-US" sz="1050" dirty="0" smtClean="0">
                <a:latin typeface="Consolas" pitchFamily="49" charset="0"/>
                <a:cs typeface="Consolas" pitchFamily="49" charset="0"/>
              </a:rPr>
              <a:t>: migrated (0.0240s)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CreateComments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(:comments)</a:t>
            </a:r>
          </a:p>
          <a:p>
            <a:pPr>
              <a:buNone/>
            </a:pPr>
            <a:r>
              <a:rPr lang="en-US" sz="1050" dirty="0" smtClean="0">
                <a:latin typeface="Consolas" pitchFamily="49" charset="0"/>
                <a:cs typeface="Consolas" pitchFamily="49" charset="0"/>
              </a:rPr>
              <a:t>   -&gt; 0.0160s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CreateComments</a:t>
            </a:r>
            <a:r>
              <a:rPr lang="en-US" sz="1050" dirty="0" smtClean="0">
                <a:latin typeface="Consolas" pitchFamily="49" charset="0"/>
                <a:cs typeface="Consolas" pitchFamily="49" charset="0"/>
              </a:rPr>
              <a:t>: migrated (0.0270s)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CreateAlbums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create_table</a:t>
            </a:r>
            <a:r>
              <a:rPr lang="en-US" sz="1050" dirty="0" smtClean="0">
                <a:latin typeface="Consolas" pitchFamily="49" charset="0"/>
                <a:cs typeface="Consolas" pitchFamily="49" charset="0"/>
              </a:rPr>
              <a:t>(:albums)</a:t>
            </a:r>
          </a:p>
          <a:p>
            <a:pPr>
              <a:buNone/>
            </a:pPr>
            <a:r>
              <a:rPr lang="en-US" sz="1050" dirty="0" smtClean="0">
                <a:latin typeface="Consolas" pitchFamily="49" charset="0"/>
                <a:cs typeface="Consolas" pitchFamily="49" charset="0"/>
              </a:rPr>
              <a:t>   -&gt; 0.0190s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CreateAlbums</a:t>
            </a:r>
            <a:r>
              <a:rPr lang="en-US" sz="1050" dirty="0" smtClean="0">
                <a:latin typeface="Consolas" pitchFamily="49" charset="0"/>
                <a:cs typeface="Consolas" pitchFamily="49" charset="0"/>
              </a:rPr>
              <a:t>: migrated (0.0300s)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AddAlbumIdToPictures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add_column</a:t>
            </a:r>
            <a:r>
              <a:rPr lang="en-US" sz="1050" dirty="0" smtClean="0">
                <a:latin typeface="Consolas" pitchFamily="49" charset="0"/>
                <a:cs typeface="Consolas" pitchFamily="49" charset="0"/>
              </a:rPr>
              <a:t>(:pictures, :</a:t>
            </a:r>
            <a:r>
              <a:rPr lang="en-US" sz="1050" dirty="0" err="1" smtClean="0">
                <a:latin typeface="Consolas" pitchFamily="49" charset="0"/>
                <a:cs typeface="Consolas" pitchFamily="49" charset="0"/>
              </a:rPr>
              <a:t>album_id</a:t>
            </a:r>
            <a:r>
              <a:rPr lang="en-US" sz="1050" dirty="0" smtClean="0">
                <a:latin typeface="Consolas" pitchFamily="49" charset="0"/>
                <a:cs typeface="Consolas" pitchFamily="49" charset="0"/>
              </a:rPr>
              <a:t>, :integer)</a:t>
            </a:r>
          </a:p>
          <a:p>
            <a:pPr>
              <a:buNone/>
            </a:pPr>
            <a:r>
              <a:rPr lang="en-US" sz="1050" dirty="0" smtClean="0">
                <a:latin typeface="Consolas" pitchFamily="49" charset="0"/>
                <a:cs typeface="Consolas" pitchFamily="49" charset="0"/>
              </a:rPr>
              <a:t>   -&gt; 0.0060s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AddAlbumIdToPictures</a:t>
            </a:r>
            <a:r>
              <a:rPr lang="en-US" sz="1050" dirty="0" smtClean="0">
                <a:latin typeface="Consolas" pitchFamily="49" charset="0"/>
                <a:cs typeface="Consolas" pitchFamily="49" charset="0"/>
              </a:rPr>
              <a:t>: migrated (0.0190s)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AddPersonIdToTaggings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add_column</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taggings</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person_id</a:t>
            </a:r>
            <a:r>
              <a:rPr lang="en-US" sz="1050" dirty="0" smtClean="0">
                <a:latin typeface="Consolas" pitchFamily="49" charset="0"/>
                <a:cs typeface="Consolas" pitchFamily="49" charset="0"/>
              </a:rPr>
              <a:t>, :integer)</a:t>
            </a:r>
          </a:p>
          <a:p>
            <a:pPr>
              <a:buNone/>
            </a:pPr>
            <a:r>
              <a:rPr lang="en-US" sz="1050" dirty="0" smtClean="0">
                <a:latin typeface="Consolas" pitchFamily="49" charset="0"/>
                <a:cs typeface="Consolas" pitchFamily="49" charset="0"/>
              </a:rPr>
              <a:t>   -&gt; 0.0040s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AddPersonIdToTaggings</a:t>
            </a:r>
            <a:r>
              <a:rPr lang="en-US" sz="1050" dirty="0" smtClean="0">
                <a:latin typeface="Consolas" pitchFamily="49" charset="0"/>
                <a:cs typeface="Consolas" pitchFamily="49" charset="0"/>
              </a:rPr>
              <a:t>: migrated (0.0150s) =================================</a:t>
            </a:r>
          </a:p>
          <a:p>
            <a:pPr>
              <a:buNone/>
            </a:pP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AddThumbnailDataToPictures</a:t>
            </a:r>
            <a:r>
              <a:rPr lang="en-US" sz="1050" dirty="0" smtClean="0">
                <a:latin typeface="Consolas" pitchFamily="49" charset="0"/>
                <a:cs typeface="Consolas" pitchFamily="49" charset="0"/>
              </a:rPr>
              <a:t>: migrating =====================================</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add_column</a:t>
            </a:r>
            <a:r>
              <a:rPr lang="en-US" sz="1050" dirty="0" smtClean="0">
                <a:latin typeface="Consolas" pitchFamily="49" charset="0"/>
                <a:cs typeface="Consolas" pitchFamily="49" charset="0"/>
              </a:rPr>
              <a:t>(:pictures, :</a:t>
            </a:r>
            <a:r>
              <a:rPr lang="en-US" sz="1050" dirty="0" err="1" smtClean="0">
                <a:latin typeface="Consolas" pitchFamily="49" charset="0"/>
                <a:cs typeface="Consolas" pitchFamily="49" charset="0"/>
              </a:rPr>
              <a:t>thumbnail_data</a:t>
            </a:r>
            <a:r>
              <a:rPr lang="en-US" sz="1050" dirty="0" smtClean="0">
                <a:latin typeface="Consolas" pitchFamily="49" charset="0"/>
                <a:cs typeface="Consolas" pitchFamily="49" charset="0"/>
              </a:rPr>
              <a:t>, :binary)</a:t>
            </a:r>
          </a:p>
          <a:p>
            <a:pPr>
              <a:buNone/>
            </a:pPr>
            <a:r>
              <a:rPr lang="en-US" sz="1050" dirty="0" smtClean="0">
                <a:latin typeface="Consolas" pitchFamily="49" charset="0"/>
                <a:cs typeface="Consolas" pitchFamily="49" charset="0"/>
              </a:rPr>
              <a:t>   -&gt; 0.0050s</a:t>
            </a:r>
          </a:p>
          <a:p>
            <a:pPr>
              <a:buNone/>
            </a:pPr>
            <a:r>
              <a:rPr lang="en-US" sz="1050" dirty="0" smtClean="0">
                <a:latin typeface="Consolas" pitchFamily="49" charset="0"/>
                <a:cs typeface="Consolas" pitchFamily="49" charset="0"/>
              </a:rPr>
              <a:t>   -&gt; -1 rows</a:t>
            </a:r>
          </a:p>
          <a:p>
            <a:pPr>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AddThumbnailDataToPictures</a:t>
            </a:r>
            <a:r>
              <a:rPr lang="en-US" sz="1050" dirty="0" smtClean="0">
                <a:latin typeface="Consolas" pitchFamily="49" charset="0"/>
                <a:cs typeface="Consolas" pitchFamily="49" charset="0"/>
              </a:rPr>
              <a:t>: migrated (0.0160s) ============================</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ir</a:t>
            </a:r>
            <a:r>
              <a:rPr lang="en-US" dirty="0" smtClean="0"/>
              <a:t> script\server</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pPr>
              <a:buNone/>
            </a:pPr>
            <a:r>
              <a:rPr lang="en-US" sz="1050" dirty="0" smtClean="0">
                <a:latin typeface="Consolas" pitchFamily="49" charset="0"/>
                <a:cs typeface="Consolas" pitchFamily="49" charset="0"/>
              </a:rPr>
              <a:t>&gt; </a:t>
            </a:r>
            <a:r>
              <a:rPr lang="en-US" sz="1050" dirty="0" err="1" smtClean="0">
                <a:latin typeface="Consolas" pitchFamily="49" charset="0"/>
                <a:cs typeface="Consolas" pitchFamily="49" charset="0"/>
              </a:rPr>
              <a:t>cd</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IronRubyOnRails</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&gt; </a:t>
            </a:r>
            <a:r>
              <a:rPr lang="en-US" sz="1050" dirty="0" err="1" smtClean="0">
                <a:latin typeface="Consolas" pitchFamily="49" charset="0"/>
                <a:cs typeface="Consolas" pitchFamily="49" charset="0"/>
              </a:rPr>
              <a:t>ir</a:t>
            </a:r>
            <a:r>
              <a:rPr lang="en-US" sz="1050" dirty="0" smtClean="0">
                <a:latin typeface="Consolas" pitchFamily="49" charset="0"/>
                <a:cs typeface="Consolas" pitchFamily="49" charset="0"/>
              </a:rPr>
              <a:t> script\server</a:t>
            </a:r>
          </a:p>
          <a:p>
            <a:pPr>
              <a:buNone/>
            </a:pPr>
            <a:r>
              <a:rPr lang="en-US" sz="1050" dirty="0" smtClean="0">
                <a:latin typeface="Consolas" pitchFamily="49" charset="0"/>
                <a:cs typeface="Consolas" pitchFamily="49" charset="0"/>
              </a:rPr>
              <a:t>=&gt; Booting </a:t>
            </a:r>
            <a:r>
              <a:rPr lang="en-US" sz="1050" dirty="0" err="1" smtClean="0">
                <a:latin typeface="Consolas" pitchFamily="49" charset="0"/>
                <a:cs typeface="Consolas" pitchFamily="49" charset="0"/>
              </a:rPr>
              <a:t>WEBrick</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=&gt; Rails 2.3.2 application starting on http://0.0.0.0:3000</a:t>
            </a:r>
          </a:p>
          <a:p>
            <a:pPr>
              <a:buNone/>
            </a:pPr>
            <a:r>
              <a:rPr lang="en-US" sz="1050" dirty="0" smtClean="0">
                <a:latin typeface="Consolas" pitchFamily="49" charset="0"/>
                <a:cs typeface="Consolas" pitchFamily="49" charset="0"/>
              </a:rPr>
              <a:t>=&gt; Call with -d to detach</a:t>
            </a:r>
          </a:p>
          <a:p>
            <a:pPr>
              <a:buNone/>
            </a:pPr>
            <a:r>
              <a:rPr lang="en-US" sz="1050" dirty="0" smtClean="0">
                <a:latin typeface="Consolas" pitchFamily="49" charset="0"/>
                <a:cs typeface="Consolas" pitchFamily="49" charset="0"/>
              </a:rPr>
              <a:t>=&gt; Ctrl-C to shutdown server</a:t>
            </a:r>
          </a:p>
          <a:p>
            <a:pPr>
              <a:buNone/>
            </a:pPr>
            <a:r>
              <a:rPr lang="en-US" sz="1050" dirty="0" smtClean="0">
                <a:latin typeface="Consolas" pitchFamily="49" charset="0"/>
                <a:cs typeface="Consolas" pitchFamily="49" charset="0"/>
              </a:rPr>
              <a:t>[2009-04-22 13:55:50] INFO  </a:t>
            </a:r>
            <a:r>
              <a:rPr lang="en-US" sz="1050" dirty="0" err="1" smtClean="0">
                <a:latin typeface="Consolas" pitchFamily="49" charset="0"/>
                <a:cs typeface="Consolas" pitchFamily="49" charset="0"/>
              </a:rPr>
              <a:t>WEBrick</a:t>
            </a:r>
            <a:r>
              <a:rPr lang="en-US" sz="1050" dirty="0" smtClean="0">
                <a:latin typeface="Consolas" pitchFamily="49" charset="0"/>
                <a:cs typeface="Consolas" pitchFamily="49" charset="0"/>
              </a:rPr>
              <a:t> 1.3.1</a:t>
            </a:r>
          </a:p>
          <a:p>
            <a:pPr>
              <a:buNone/>
            </a:pPr>
            <a:r>
              <a:rPr lang="en-US" sz="1050" dirty="0" smtClean="0">
                <a:latin typeface="Consolas" pitchFamily="49" charset="0"/>
                <a:cs typeface="Consolas" pitchFamily="49" charset="0"/>
              </a:rPr>
              <a:t>[2009-04-22 13:55:50] INFO  ruby 1.8.6 (2008-05-28) [i386-mswin32]</a:t>
            </a:r>
          </a:p>
          <a:p>
            <a:pPr>
              <a:buNone/>
            </a:pPr>
            <a:r>
              <a:rPr lang="en-US" sz="1050" dirty="0" smtClean="0">
                <a:latin typeface="Consolas" pitchFamily="49" charset="0"/>
                <a:cs typeface="Consolas" pitchFamily="49" charset="0"/>
              </a:rPr>
              <a:t>[2009-04-22 13:55:50] INFO  </a:t>
            </a:r>
            <a:r>
              <a:rPr lang="en-US" sz="1050" dirty="0" err="1" smtClean="0">
                <a:latin typeface="Consolas" pitchFamily="49" charset="0"/>
                <a:cs typeface="Consolas" pitchFamily="49" charset="0"/>
              </a:rPr>
              <a:t>WEBrick</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HTTPServer#start</a:t>
            </a: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pid</a:t>
            </a:r>
            <a:r>
              <a:rPr lang="en-US" sz="1050" dirty="0" smtClean="0">
                <a:latin typeface="Consolas" pitchFamily="49" charset="0"/>
                <a:cs typeface="Consolas" pitchFamily="49" charset="0"/>
              </a:rPr>
              <a:t>=2928 port=3000</a:t>
            </a:r>
          </a:p>
          <a:p>
            <a:pPr>
              <a:buNone/>
            </a:pPr>
            <a:endParaRPr lang="en-US" sz="1050" dirty="0" smtClean="0">
              <a:latin typeface="Consolas" pitchFamily="49" charset="0"/>
              <a:cs typeface="Consolas" pitchFamily="49" charset="0"/>
            </a:endParaRPr>
          </a:p>
          <a:p>
            <a:pPr>
              <a:buNone/>
            </a:pPr>
            <a:r>
              <a:rPr lang="en-US" sz="1050" dirty="0" smtClean="0"/>
              <a:t>Processing Rails::</a:t>
            </a:r>
            <a:r>
              <a:rPr lang="en-US" sz="1050" dirty="0" err="1" smtClean="0"/>
              <a:t>InfoController#properties</a:t>
            </a:r>
            <a:r>
              <a:rPr lang="en-US" sz="1050" dirty="0" smtClean="0"/>
              <a:t> (for 127.0.0.1 at 2009-04-22 14:20:50) [GET] Completed in 152ms (View: 128, DB: 0) | 200 OK [http://localhost/rails/info/properties]</a:t>
            </a:r>
            <a:endParaRPr lang="en-US" sz="1050" dirty="0" smtClean="0">
              <a:latin typeface="Consolas" pitchFamily="49" charset="0"/>
              <a:cs typeface="Consolas" pitchFamily="49" charset="0"/>
            </a:endParaRPr>
          </a:p>
          <a:p>
            <a:pPr>
              <a:buNone/>
            </a:pPr>
            <a:endParaRPr lang="en-US" sz="1050"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ir</a:t>
            </a:r>
            <a:r>
              <a:rPr lang="en-US" dirty="0" smtClean="0"/>
              <a:t> script\console</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pPr>
              <a:buNone/>
            </a:pPr>
            <a:r>
              <a:rPr lang="en-US" sz="1050" dirty="0" smtClean="0">
                <a:latin typeface="Consolas" pitchFamily="49" charset="0"/>
                <a:cs typeface="Consolas" pitchFamily="49" charset="0"/>
              </a:rPr>
              <a:t>&gt; </a:t>
            </a:r>
            <a:r>
              <a:rPr lang="en-US" sz="1050" dirty="0" err="1" smtClean="0">
                <a:latin typeface="Consolas" pitchFamily="49" charset="0"/>
                <a:cs typeface="Consolas" pitchFamily="49" charset="0"/>
              </a:rPr>
              <a:t>ir</a:t>
            </a:r>
            <a:r>
              <a:rPr lang="en-US" sz="1050" dirty="0" smtClean="0">
                <a:latin typeface="Consolas" pitchFamily="49" charset="0"/>
                <a:cs typeface="Consolas" pitchFamily="49" charset="0"/>
              </a:rPr>
              <a:t> script\console</a:t>
            </a:r>
          </a:p>
          <a:p>
            <a:pPr>
              <a:buNone/>
            </a:pPr>
            <a:r>
              <a:rPr lang="en-US" sz="1050" dirty="0" smtClean="0">
                <a:latin typeface="Consolas" pitchFamily="49" charset="0"/>
                <a:cs typeface="Consolas" pitchFamily="49" charset="0"/>
              </a:rPr>
              <a:t>Loading development environment (Rails 2.3.2)</a:t>
            </a:r>
          </a:p>
          <a:p>
            <a:pPr>
              <a:buNone/>
            </a:pPr>
            <a:r>
              <a:rPr lang="en-US" sz="1050" dirty="0" smtClean="0">
                <a:latin typeface="Consolas" pitchFamily="49" charset="0"/>
                <a:cs typeface="Consolas" pitchFamily="49" charset="0"/>
              </a:rPr>
              <a:t>&gt;&gt; </a:t>
            </a:r>
            <a:r>
              <a:rPr lang="en-US" sz="1050" dirty="0" err="1" smtClean="0">
                <a:latin typeface="Consolas" pitchFamily="49" charset="0"/>
                <a:cs typeface="Consolas" pitchFamily="49" charset="0"/>
              </a:rPr>
              <a:t>Post.all</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=&gt; [#&lt;Post id: 2, title: "Post from IronRuby!", body: "IronRuby runs Rails, still!"&gt;, #&lt;Post id: 3, title: "Second post from IronRuby!", body: "IronRuby still runs Rails, still!"&gt;]</a:t>
            </a:r>
          </a:p>
          <a:p>
            <a:pPr>
              <a:buNone/>
            </a:pPr>
            <a:r>
              <a:rPr lang="en-US" sz="1050" dirty="0" smtClean="0">
                <a:latin typeface="Consolas" pitchFamily="49" charset="0"/>
                <a:cs typeface="Consolas" pitchFamily="49" charset="0"/>
              </a:rPr>
              <a:t>&gt;&gt; </a:t>
            </a:r>
            <a:r>
              <a:rPr lang="en-US" sz="1050" dirty="0" err="1" smtClean="0">
                <a:latin typeface="Consolas" pitchFamily="49" charset="0"/>
                <a:cs typeface="Consolas" pitchFamily="49" charset="0"/>
              </a:rPr>
              <a:t>Post.find_by_title</a:t>
            </a:r>
            <a:r>
              <a:rPr lang="en-US" sz="1050" dirty="0" smtClean="0">
                <a:latin typeface="Consolas" pitchFamily="49" charset="0"/>
                <a:cs typeface="Consolas" pitchFamily="49" charset="0"/>
              </a:rPr>
              <a:t>("</a:t>
            </a:r>
            <a:r>
              <a:rPr lang="en-US" sz="1050" dirty="0" err="1" smtClean="0">
                <a:latin typeface="Consolas" pitchFamily="49" charset="0"/>
                <a:cs typeface="Consolas" pitchFamily="49" charset="0"/>
              </a:rPr>
              <a:t>foo</a:t>
            </a:r>
            <a:r>
              <a:rPr lang="en-US" sz="1050" dirty="0" smtClean="0">
                <a:latin typeface="Consolas" pitchFamily="49" charset="0"/>
                <a:cs typeface="Consolas" pitchFamily="49" charset="0"/>
              </a:rPr>
              <a:t>")</a:t>
            </a:r>
          </a:p>
          <a:p>
            <a:pPr>
              <a:buNone/>
            </a:pPr>
            <a:r>
              <a:rPr lang="en-US" sz="1050" dirty="0" smtClean="0">
                <a:latin typeface="Consolas" pitchFamily="49" charset="0"/>
                <a:cs typeface="Consolas" pitchFamily="49" charset="0"/>
              </a:rPr>
              <a:t>=&gt; #&lt;Post id: 1, title: "</a:t>
            </a:r>
            <a:r>
              <a:rPr lang="en-US" sz="1050" dirty="0" err="1" smtClean="0">
                <a:latin typeface="Consolas" pitchFamily="49" charset="0"/>
                <a:cs typeface="Consolas" pitchFamily="49" charset="0"/>
              </a:rPr>
              <a:t>foo</a:t>
            </a:r>
            <a:r>
              <a:rPr lang="en-US" sz="1050" dirty="0" smtClean="0">
                <a:latin typeface="Consolas" pitchFamily="49" charset="0"/>
                <a:cs typeface="Consolas" pitchFamily="49" charset="0"/>
              </a:rPr>
              <a:t>", body: "bar"&gt;</a:t>
            </a:r>
          </a:p>
          <a:p>
            <a:pPr>
              <a:buNone/>
            </a:pPr>
            <a:r>
              <a:rPr lang="en-US" sz="1050" dirty="0" smtClean="0">
                <a:latin typeface="Consolas" pitchFamily="49" charset="0"/>
                <a:cs typeface="Consolas" pitchFamily="49" charset="0"/>
              </a:rPr>
              <a:t>&gt;&gt; </a:t>
            </a:r>
            <a:r>
              <a:rPr lang="en-US" sz="1050" dirty="0" err="1" smtClean="0">
                <a:latin typeface="Consolas" pitchFamily="49" charset="0"/>
                <a:cs typeface="Consolas" pitchFamily="49" charset="0"/>
              </a:rPr>
              <a:t>Post.count</a:t>
            </a:r>
            <a:endParaRPr lang="en-US" sz="1050" dirty="0" smtClean="0">
              <a:latin typeface="Consolas" pitchFamily="49" charset="0"/>
              <a:cs typeface="Consolas" pitchFamily="49" charset="0"/>
            </a:endParaRPr>
          </a:p>
          <a:p>
            <a:pPr>
              <a:buNone/>
            </a:pPr>
            <a:r>
              <a:rPr lang="en-US" sz="1050" dirty="0" smtClean="0">
                <a:latin typeface="Consolas" pitchFamily="49" charset="0"/>
                <a:cs typeface="Consolas" pitchFamily="49" charset="0"/>
              </a:rPr>
              <a:t>=&gt; 3</a:t>
            </a:r>
          </a:p>
          <a:p>
            <a:pPr>
              <a:buNone/>
            </a:pPr>
            <a:endParaRPr lang="en-US" sz="1050"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solidFill>
          <a:schemeClr val="tx1">
            <a:alpha val="0"/>
          </a:schemeClr>
        </a:solidFill>
        <a:effectLst/>
      </p:bgPr>
    </p:bg>
    <p:spTree>
      <p:nvGrpSpPr>
        <p:cNvPr id="1" name=""/>
        <p:cNvGrpSpPr/>
        <p:nvPr/>
      </p:nvGrpSpPr>
      <p:grpSpPr>
        <a:xfrm>
          <a:off x="0" y="0"/>
          <a:ext cx="0" cy="0"/>
          <a:chOff x="0" y="0"/>
          <a:chExt cx="0" cy="0"/>
        </a:xfrm>
      </p:grpSpPr>
      <p:pic>
        <p:nvPicPr>
          <p:cNvPr id="32770" name="Picture 2" descr="http://farm1.static.flickr.com/188/441776409_2d710441a6.jpg?v=0"/>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solidFill>
          <a:schemeClr val="tx1">
            <a:alpha val="0"/>
          </a:schemeClr>
        </a:solidFill>
        <a:effectLst/>
      </p:bgPr>
    </p:bg>
    <p:spTree>
      <p:nvGrpSpPr>
        <p:cNvPr id="1" name=""/>
        <p:cNvGrpSpPr/>
        <p:nvPr/>
      </p:nvGrpSpPr>
      <p:grpSpPr>
        <a:xfrm>
          <a:off x="0" y="0"/>
          <a:ext cx="0" cy="0"/>
          <a:chOff x="0" y="0"/>
          <a:chExt cx="0" cy="0"/>
        </a:xfrm>
      </p:grpSpPr>
      <p:pic>
        <p:nvPicPr>
          <p:cNvPr id="4" name="Picture 4" descr="C:\Users\jimmysch\Pictures\ms-logo_bL.png"/>
          <p:cNvPicPr>
            <a:picLocks noChangeAspect="1" noChangeArrowheads="1"/>
          </p:cNvPicPr>
          <p:nvPr/>
        </p:nvPicPr>
        <p:blipFill>
          <a:blip r:embed="rId3" cstate="print"/>
          <a:srcRect/>
          <a:stretch>
            <a:fillRect/>
          </a:stretch>
        </p:blipFill>
        <p:spPr bwMode="auto">
          <a:xfrm>
            <a:off x="1766888" y="2971800"/>
            <a:ext cx="5610225" cy="914400"/>
          </a:xfrm>
          <a:prstGeom prst="rect">
            <a:avLst/>
          </a:prstGeom>
          <a:noFill/>
        </p:spPr>
      </p:pic>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solidFill>
          <a:schemeClr val="tx1">
            <a:alpha val="0"/>
          </a:schemeClr>
        </a:solidFill>
        <a:effectLst/>
      </p:bgPr>
    </p:bg>
    <p:spTree>
      <p:nvGrpSpPr>
        <p:cNvPr id="1" name=""/>
        <p:cNvGrpSpPr/>
        <p:nvPr/>
      </p:nvGrpSpPr>
      <p:grpSpPr>
        <a:xfrm>
          <a:off x="0" y="0"/>
          <a:ext cx="0" cy="0"/>
          <a:chOff x="0" y="0"/>
          <a:chExt cx="0" cy="0"/>
        </a:xfrm>
      </p:grpSpPr>
      <p:pic>
        <p:nvPicPr>
          <p:cNvPr id="52226" name="Picture 2" descr="http://www.iphonefaq.org/images/archives/money_stack.jpg"/>
          <p:cNvPicPr>
            <a:picLocks noChangeAspect="1" noChangeArrowheads="1"/>
          </p:cNvPicPr>
          <p:nvPr/>
        </p:nvPicPr>
        <p:blipFill>
          <a:blip r:embed="rId3" cstate="print"/>
          <a:srcRect/>
          <a:stretch>
            <a:fillRect/>
          </a:stretch>
        </p:blipFill>
        <p:spPr bwMode="auto">
          <a:xfrm>
            <a:off x="0" y="209550"/>
            <a:ext cx="4286250" cy="4286250"/>
          </a:xfrm>
          <a:prstGeom prst="rect">
            <a:avLst/>
          </a:prstGeom>
          <a:noFill/>
        </p:spPr>
      </p:pic>
      <p:pic>
        <p:nvPicPr>
          <p:cNvPr id="52228" name="Picture 4" descr="http://filebox.vt.edu/users/ajohri/toolslab/opensource_logo.gif"/>
          <p:cNvPicPr>
            <a:picLocks noChangeAspect="1" noChangeArrowheads="1"/>
          </p:cNvPicPr>
          <p:nvPr/>
        </p:nvPicPr>
        <p:blipFill>
          <a:blip r:embed="rId4" cstate="print"/>
          <a:srcRect/>
          <a:stretch>
            <a:fillRect/>
          </a:stretch>
        </p:blipFill>
        <p:spPr bwMode="auto">
          <a:xfrm>
            <a:off x="5029200" y="666750"/>
            <a:ext cx="3810000" cy="3286126"/>
          </a:xfrm>
          <a:prstGeom prst="rect">
            <a:avLst/>
          </a:prstGeom>
          <a:noFill/>
        </p:spPr>
      </p:pic>
      <p:sp>
        <p:nvSpPr>
          <p:cNvPr id="7" name="Right Arrow 6"/>
          <p:cNvSpPr/>
          <p:nvPr/>
        </p:nvSpPr>
        <p:spPr>
          <a:xfrm>
            <a:off x="4114800" y="1577340"/>
            <a:ext cx="1295400" cy="1165860"/>
          </a:xfrm>
          <a:prstGeom prst="rightArrow">
            <a:avLst>
              <a:gd name="adj1" fmla="val 56190"/>
              <a:gd name="adj2" fmla="val 557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52230" name="Picture 6" descr="http://www.dewlib.org/images/thumbs-up.jpg"/>
          <p:cNvPicPr>
            <a:picLocks noChangeAspect="1" noChangeArrowheads="1"/>
          </p:cNvPicPr>
          <p:nvPr/>
        </p:nvPicPr>
        <p:blipFill>
          <a:blip r:embed="rId5" cstate="print"/>
          <a:srcRect/>
          <a:stretch>
            <a:fillRect/>
          </a:stretch>
        </p:blipFill>
        <p:spPr bwMode="auto">
          <a:xfrm>
            <a:off x="2819400" y="3581400"/>
            <a:ext cx="3333750" cy="307657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000" dirty="0" smtClean="0"/>
              <a:t>Why are you here?</a:t>
            </a:r>
            <a:endParaRPr lang="en-US" sz="8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farm1.static.flickr.com/52/128765190_6d87861c8c_b.jpg"/>
          <p:cNvPicPr>
            <a:picLocks noChangeAspect="1" noChangeArrowheads="1"/>
          </p:cNvPicPr>
          <p:nvPr/>
        </p:nvPicPr>
        <p:blipFill>
          <a:blip r:embed="rId3" cstate="print"/>
          <a:srcRect/>
          <a:stretch>
            <a:fillRect/>
          </a:stretch>
        </p:blipFill>
        <p:spPr bwMode="auto">
          <a:xfrm>
            <a:off x="-609600" y="0"/>
            <a:ext cx="10251958" cy="6858000"/>
          </a:xfrm>
          <a:prstGeom prst="rect">
            <a:avLst/>
          </a:prstGeom>
          <a:noFill/>
        </p:spPr>
      </p:pic>
      <p:sp>
        <p:nvSpPr>
          <p:cNvPr id="5" name="Rectangle 4"/>
          <p:cNvSpPr/>
          <p:nvPr/>
        </p:nvSpPr>
        <p:spPr>
          <a:xfrm>
            <a:off x="0" y="6488668"/>
            <a:ext cx="6858000" cy="369332"/>
          </a:xfrm>
          <a:prstGeom prst="rect">
            <a:avLst/>
          </a:prstGeom>
        </p:spPr>
        <p:txBody>
          <a:bodyPr wrap="square">
            <a:spAutoFit/>
          </a:bodyPr>
          <a:lstStyle/>
          <a:p>
            <a:r>
              <a:rPr lang="en-US" dirty="0" smtClean="0">
                <a:hlinkClick r:id="rId4"/>
              </a:rPr>
              <a:t>http://www.flickr.com/photos/bonguri/128765190/</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http://l.yimg.com/g/images/spaceball.gif"/>
          <p:cNvPicPr>
            <a:picLocks noChangeAspect="1" noChangeArrowheads="1"/>
          </p:cNvPicPr>
          <p:nvPr/>
        </p:nvPicPr>
        <p:blipFill>
          <a:blip r:embed="rId3"/>
          <a:srcRect/>
          <a:stretch>
            <a:fillRect/>
          </a:stretch>
        </p:blipFill>
        <p:spPr bwMode="auto">
          <a:xfrm>
            <a:off x="155575" y="-136525"/>
            <a:ext cx="9525" cy="9525"/>
          </a:xfrm>
          <a:prstGeom prst="rect">
            <a:avLst/>
          </a:prstGeom>
          <a:noFill/>
        </p:spPr>
      </p:pic>
      <p:pic>
        <p:nvPicPr>
          <p:cNvPr id="1028" name="Picture 4" descr="http://l.yimg.com/g/images/spaceball.gif"/>
          <p:cNvPicPr>
            <a:picLocks noChangeAspect="1" noChangeArrowheads="1"/>
          </p:cNvPicPr>
          <p:nvPr/>
        </p:nvPicPr>
        <p:blipFill>
          <a:blip r:embed="rId3"/>
          <a:srcRect/>
          <a:stretch>
            <a:fillRect/>
          </a:stretch>
        </p:blipFill>
        <p:spPr bwMode="auto">
          <a:xfrm>
            <a:off x="155575" y="-136525"/>
            <a:ext cx="9525" cy="9525"/>
          </a:xfrm>
          <a:prstGeom prst="rect">
            <a:avLst/>
          </a:prstGeom>
          <a:noFill/>
        </p:spPr>
      </p:pic>
      <p:pic>
        <p:nvPicPr>
          <p:cNvPr id="1030" name="Picture 6" descr="http://l.yimg.com/g/images/spaceball.gif"/>
          <p:cNvPicPr>
            <a:picLocks noChangeAspect="1" noChangeArrowheads="1"/>
          </p:cNvPicPr>
          <p:nvPr/>
        </p:nvPicPr>
        <p:blipFill>
          <a:blip r:embed="rId3"/>
          <a:srcRect/>
          <a:stretch>
            <a:fillRect/>
          </a:stretch>
        </p:blipFill>
        <p:spPr bwMode="auto">
          <a:xfrm>
            <a:off x="155575" y="-136525"/>
            <a:ext cx="9525" cy="9525"/>
          </a:xfrm>
          <a:prstGeom prst="rect">
            <a:avLst/>
          </a:prstGeom>
          <a:noFill/>
        </p:spPr>
      </p:pic>
      <p:pic>
        <p:nvPicPr>
          <p:cNvPr id="1031" name="Picture 7"/>
          <p:cNvPicPr>
            <a:picLocks noChangeAspect="1" noChangeArrowheads="1"/>
          </p:cNvPicPr>
          <p:nvPr/>
        </p:nvPicPr>
        <p:blipFill>
          <a:blip r:embed="rId4" cstate="print"/>
          <a:srcRect/>
          <a:stretch>
            <a:fillRect/>
          </a:stretch>
        </p:blipFill>
        <p:spPr bwMode="auto">
          <a:xfrm>
            <a:off x="0" y="-1143000"/>
            <a:ext cx="9144000" cy="9279038"/>
          </a:xfrm>
          <a:prstGeom prst="rect">
            <a:avLst/>
          </a:prstGeom>
          <a:noFill/>
          <a:ln w="9525">
            <a:noFill/>
            <a:miter lim="800000"/>
            <a:headEnd/>
            <a:tailEnd/>
          </a:ln>
          <a:effectLst/>
        </p:spPr>
      </p:pic>
      <p:sp>
        <p:nvSpPr>
          <p:cNvPr id="8" name="TextBox 7"/>
          <p:cNvSpPr txBox="1"/>
          <p:nvPr/>
        </p:nvSpPr>
        <p:spPr>
          <a:xfrm>
            <a:off x="0" y="6488668"/>
            <a:ext cx="5435591" cy="369332"/>
          </a:xfrm>
          <a:prstGeom prst="rect">
            <a:avLst/>
          </a:prstGeom>
          <a:noFill/>
        </p:spPr>
        <p:txBody>
          <a:bodyPr wrap="none" rtlCol="0">
            <a:spAutoFit/>
          </a:bodyPr>
          <a:lstStyle/>
          <a:p>
            <a:r>
              <a:rPr lang="en-US" dirty="0" smtClean="0">
                <a:hlinkClick r:id="rId5"/>
              </a:rPr>
              <a:t>http://www.flickr.com/photos/jeffjackson/2306771206/</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nchorCtr="0"/>
      <a:lstStyle>
        <a:defPPr>
          <a:defRPr b="1" dirty="0" smtClean="0"/>
        </a:defPPr>
      </a:lstStyle>
      <a:style>
        <a:lnRef idx="1">
          <a:schemeClr val="dk1"/>
        </a:lnRef>
        <a:fillRef idx="2">
          <a:schemeClr val="dk1"/>
        </a:fillRef>
        <a:effectRef idx="1">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TotalTime>
  <Words>2546</Words>
  <Application>Microsoft Office PowerPoint</Application>
  <PresentationFormat>On-screen Show (4:3)</PresentationFormat>
  <Paragraphs>430</Paragraphs>
  <Slides>38</Slides>
  <Notes>22</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Slide 1</vt:lpstr>
      <vt:lpstr>jimmy schementi</vt:lpstr>
      <vt:lpstr>Slide 3</vt:lpstr>
      <vt:lpstr>Slide 4</vt:lpstr>
      <vt:lpstr>Slide 5</vt:lpstr>
      <vt:lpstr>Slide 6</vt:lpstr>
      <vt:lpstr>Why are you here?</vt:lpstr>
      <vt:lpstr>Slide 8</vt:lpstr>
      <vt:lpstr>Slide 9</vt:lpstr>
      <vt:lpstr>Slide 10</vt:lpstr>
      <vt:lpstr>Slide 11</vt:lpstr>
      <vt:lpstr>Slide 12</vt:lpstr>
      <vt:lpstr>growing up</vt:lpstr>
      <vt:lpstr>rails performance webrick + production</vt:lpstr>
      <vt:lpstr>rails unit tests</vt:lpstr>
      <vt:lpstr>the real world</vt:lpstr>
      <vt:lpstr>rack</vt:lpstr>
      <vt:lpstr>ironruby-rack</vt:lpstr>
      <vt:lpstr>Slide 19</vt:lpstr>
      <vt:lpstr>Slide 20</vt:lpstr>
      <vt:lpstr>Slide 21</vt:lpstr>
      <vt:lpstr>Slide 22</vt:lpstr>
      <vt:lpstr>System::Console.write_line "hello"</vt:lpstr>
      <vt:lpstr>Slide 24</vt:lpstr>
      <vt:lpstr>Slide 25</vt:lpstr>
      <vt:lpstr>RubySpec  http://ironruby.info</vt:lpstr>
      <vt:lpstr>Slide 27</vt:lpstr>
      <vt:lpstr>community</vt:lpstr>
      <vt:lpstr>ironruby-contrib</vt:lpstr>
      <vt:lpstr>ironruby-0.5 release  this friday  http://ironruby.net/Download</vt:lpstr>
      <vt:lpstr>Slide 31</vt:lpstr>
      <vt:lpstr>Backup</vt:lpstr>
      <vt:lpstr>rails scenarios http://ironruby.net/Documentation/Rails</vt:lpstr>
      <vt:lpstr>irails foo</vt:lpstr>
      <vt:lpstr>ir script\generate</vt:lpstr>
      <vt:lpstr>irake db:migrate</vt:lpstr>
      <vt:lpstr>ir script\server</vt:lpstr>
      <vt:lpstr>ir script\console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IronRuby + Rack</dc:title>
  <dc:creator>Jimmy Schementi</dc:creator>
  <cp:lastModifiedBy>Jimmy Schementi</cp:lastModifiedBy>
  <cp:revision>110</cp:revision>
  <dcterms:created xsi:type="dcterms:W3CDTF">2009-04-29T19:06:09Z</dcterms:created>
  <dcterms:modified xsi:type="dcterms:W3CDTF">2009-05-06T22:56:29Z</dcterms:modified>
</cp:coreProperties>
</file>