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59" r:id="rId3"/>
    <p:sldId id="258" r:id="rId4"/>
    <p:sldId id="283" r:id="rId5"/>
    <p:sldId id="284" r:id="rId6"/>
    <p:sldId id="285" r:id="rId7"/>
    <p:sldId id="287" r:id="rId8"/>
    <p:sldId id="257" r:id="rId9"/>
    <p:sldId id="261" r:id="rId10"/>
    <p:sldId id="264" r:id="rId11"/>
    <p:sldId id="278" r:id="rId12"/>
    <p:sldId id="266" r:id="rId13"/>
    <p:sldId id="262" r:id="rId14"/>
    <p:sldId id="280" r:id="rId15"/>
    <p:sldId id="281" r:id="rId16"/>
    <p:sldId id="282" r:id="rId17"/>
    <p:sldId id="267" r:id="rId18"/>
    <p:sldId id="279" r:id="rId19"/>
    <p:sldId id="263" r:id="rId20"/>
    <p:sldId id="269" r:id="rId21"/>
    <p:sldId id="270" r:id="rId22"/>
    <p:sldId id="271" r:id="rId23"/>
    <p:sldId id="272" r:id="rId24"/>
    <p:sldId id="273" r:id="rId25"/>
    <p:sldId id="274" r:id="rId26"/>
    <p:sldId id="275" r:id="rId27"/>
    <p:sldId id="286"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00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79664" autoAdjust="0"/>
  </p:normalViewPr>
  <p:slideViewPr>
    <p:cSldViewPr>
      <p:cViewPr varScale="1">
        <p:scale>
          <a:sx n="61" d="100"/>
          <a:sy n="61" d="100"/>
        </p:scale>
        <p:origin x="-141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91605-0622-412E-9A0F-A30D7EFBCC03}" type="datetimeFigureOut">
              <a:rPr lang="en-US" smtClean="0"/>
              <a:t>11/20/2009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9B42D-FAB0-42F8-B8FC-0BAA5E7F7E3E}" type="slidenum">
              <a:rPr lang="en-US" smtClean="0"/>
              <a:t>‹#›</a:t>
            </a:fld>
            <a:endParaRPr lang="en-US"/>
          </a:p>
        </p:txBody>
      </p:sp>
    </p:spTree>
    <p:extLst>
      <p:ext uri="{BB962C8B-B14F-4D97-AF65-F5344CB8AC3E}">
        <p14:creationId xmlns:p14="http://schemas.microsoft.com/office/powerpoint/2010/main" val="129351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1</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13</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17</a:t>
            </a:fld>
            <a:endParaRPr lang="en-US"/>
          </a:p>
        </p:txBody>
      </p:sp>
    </p:spTree>
    <p:extLst>
      <p:ext uri="{BB962C8B-B14F-4D97-AF65-F5344CB8AC3E}">
        <p14:creationId xmlns:p14="http://schemas.microsoft.com/office/powerpoint/2010/main" val="319452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18</a:t>
            </a:fld>
            <a:endParaRPr lang="en-US"/>
          </a:p>
        </p:txBody>
      </p:sp>
    </p:spTree>
    <p:extLst>
      <p:ext uri="{BB962C8B-B14F-4D97-AF65-F5344CB8AC3E}">
        <p14:creationId xmlns:p14="http://schemas.microsoft.com/office/powerpoint/2010/main" val="64795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19</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20</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21</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22</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23</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24</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28</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 a fast open-source Ruby implementation – is designed to script the world.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runs on most major operating systems, as well as most modern browsers as a replacement for JavaScript (as browsers are becoming platforms in their own right). It can also reach across the programming language barrier to use code written in other languages (static or dynamic), and allows those other languages to embed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talk will give the 40-minute-tour of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where it runs, what it can be used for, and how it works.</a:t>
            </a:r>
          </a:p>
        </p:txBody>
      </p:sp>
      <p:sp>
        <p:nvSpPr>
          <p:cNvPr id="4" name="Slide Number Placeholder 3"/>
          <p:cNvSpPr>
            <a:spLocks noGrp="1"/>
          </p:cNvSpPr>
          <p:nvPr>
            <p:ph type="sldNum" sz="quarter" idx="10"/>
          </p:nvPr>
        </p:nvSpPr>
        <p:spPr/>
        <p:txBody>
          <a:bodyPr/>
          <a:lstStyle/>
          <a:p>
            <a:fld id="{8A79B42D-FAB0-42F8-B8FC-0BAA5E7F7E3E}" type="slidenum">
              <a:rPr lang="en-US" smtClean="0"/>
              <a:t>3</a:t>
            </a:fld>
            <a:endParaRPr lang="en-US"/>
          </a:p>
        </p:txBody>
      </p:sp>
    </p:spTree>
    <p:extLst>
      <p:ext uri="{BB962C8B-B14F-4D97-AF65-F5344CB8AC3E}">
        <p14:creationId xmlns:p14="http://schemas.microsoft.com/office/powerpoint/2010/main" val="411884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being a great Ruby implementation, what</a:t>
            </a:r>
            <a:r>
              <a:rPr lang="en-US" baseline="0" dirty="0" smtClean="0"/>
              <a:t> specific </a:t>
            </a:r>
            <a:r>
              <a:rPr lang="en-US" baseline="0" dirty="0" err="1" smtClean="0"/>
              <a:t>goodnesses</a:t>
            </a:r>
            <a:r>
              <a:rPr lang="en-US" baseline="0" dirty="0" smtClean="0"/>
              <a:t> does Ruby provide?</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7</a:t>
            </a:fld>
            <a:endParaRPr lang="en-US"/>
          </a:p>
        </p:txBody>
      </p:sp>
    </p:spTree>
    <p:extLst>
      <p:ext uri="{BB962C8B-B14F-4D97-AF65-F5344CB8AC3E}">
        <p14:creationId xmlns:p14="http://schemas.microsoft.com/office/powerpoint/2010/main" val="89093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8</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9</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10</a:t>
            </a:fld>
            <a:endParaRPr lang="en-US"/>
          </a:p>
        </p:txBody>
      </p:sp>
    </p:spTree>
    <p:extLst>
      <p:ext uri="{BB962C8B-B14F-4D97-AF65-F5344CB8AC3E}">
        <p14:creationId xmlns:p14="http://schemas.microsoft.com/office/powerpoint/2010/main" val="94900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11</a:t>
            </a:fld>
            <a:endParaRPr lang="en-US"/>
          </a:p>
        </p:txBody>
      </p:sp>
    </p:spTree>
    <p:extLst>
      <p:ext uri="{BB962C8B-B14F-4D97-AF65-F5344CB8AC3E}">
        <p14:creationId xmlns:p14="http://schemas.microsoft.com/office/powerpoint/2010/main" val="12553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12</a:t>
            </a:fld>
            <a:endParaRPr lang="en-US"/>
          </a:p>
        </p:txBody>
      </p:sp>
    </p:spTree>
    <p:extLst>
      <p:ext uri="{BB962C8B-B14F-4D97-AF65-F5344CB8AC3E}">
        <p14:creationId xmlns:p14="http://schemas.microsoft.com/office/powerpoint/2010/main" val="405580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38862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3952097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196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2621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42549696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04BE3-0888-4C92-A3D5-8C39B6D4680B}" type="datetimeFigureOut">
              <a:rPr lang="en-US" smtClean="0"/>
              <a:t>11/20/2009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8593734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93003028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04BE3-0888-4C92-A3D5-8C39B6D4680B}" type="datetimeFigureOut">
              <a:rPr lang="en-US" smtClean="0"/>
              <a:t>11/20/2009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84463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04BE3-0888-4C92-A3D5-8C39B6D4680B}" type="datetimeFigureOut">
              <a:rPr lang="en-US" smtClean="0"/>
              <a:t>11/20/2009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0840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04BE3-0888-4C92-A3D5-8C39B6D4680B}" type="datetimeFigureOut">
              <a:rPr lang="en-US" smtClean="0"/>
              <a:t>11/20/2009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908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00729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11/20/2009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8671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1" y="152400"/>
            <a:ext cx="83820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990600"/>
            <a:ext cx="83820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04BE3-0888-4C92-A3D5-8C39B6D4680B}" type="datetimeFigureOut">
              <a:rPr lang="en-US" smtClean="0"/>
              <a:t>11/20/2009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CA4B2-3790-49C7-93EF-E9B4919A5578}" type="slidenum">
              <a:rPr lang="en-US" smtClean="0"/>
              <a:t>‹#›</a:t>
            </a:fld>
            <a:endParaRPr lang="en-US"/>
          </a:p>
        </p:txBody>
      </p:sp>
    </p:spTree>
    <p:extLst>
      <p:ext uri="{BB962C8B-B14F-4D97-AF65-F5344CB8AC3E}">
        <p14:creationId xmlns:p14="http://schemas.microsoft.com/office/powerpoint/2010/main" val="1786616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ronruby.com/browse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jimmy.schementi.com/2009/07/ironruby-at-oscon-2009-mono-moonligh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2209800"/>
          </a:xfrm>
        </p:spPr>
        <p:txBody>
          <a:bodyPr>
            <a:normAutofit lnSpcReduction="10000"/>
          </a:bodyPr>
          <a:lstStyle/>
          <a:p>
            <a:pPr algn="l"/>
            <a:r>
              <a:rPr lang="en-US" dirty="0" smtClean="0"/>
              <a:t>ironruby.net</a:t>
            </a:r>
          </a:p>
          <a:p>
            <a:pPr algn="l"/>
            <a:r>
              <a:rPr lang="en-US" dirty="0" smtClean="0"/>
              <a:t>github.com/</a:t>
            </a:r>
            <a:r>
              <a:rPr lang="en-US" dirty="0" err="1" smtClean="0"/>
              <a:t>ironruby</a:t>
            </a:r>
            <a:endParaRPr lang="en-US" dirty="0"/>
          </a:p>
          <a:p>
            <a:pPr algn="l"/>
            <a:r>
              <a:rPr lang="en-US" dirty="0" smtClean="0"/>
              <a:t>jimmy.schementi.com/blog</a:t>
            </a:r>
          </a:p>
          <a:p>
            <a:pPr algn="l"/>
            <a:r>
              <a:rPr lang="en-US" dirty="0" smtClean="0"/>
              <a:t>github.com/</a:t>
            </a:r>
            <a:r>
              <a:rPr lang="en-US" dirty="0" err="1" smtClean="0"/>
              <a:t>jschementi</a:t>
            </a:r>
            <a:r>
              <a:rPr lang="en-US" dirty="0" smtClean="0"/>
              <a:t>/rubyconf2009</a:t>
            </a:r>
            <a:endParaRPr lang="en-US" dirty="0" smtClean="0"/>
          </a:p>
          <a:p>
            <a:pPr algn="r"/>
            <a:endParaRPr lang="en-US" dirty="0" smtClean="0"/>
          </a:p>
        </p:txBody>
      </p:sp>
    </p:spTree>
    <p:extLst>
      <p:ext uri="{BB962C8B-B14F-4D97-AF65-F5344CB8AC3E}">
        <p14:creationId xmlns:p14="http://schemas.microsoft.com/office/powerpoint/2010/main" val="8122680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nip Diagonal Corner Rectangle 3"/>
          <p:cNvSpPr/>
          <p:nvPr/>
        </p:nvSpPr>
        <p:spPr>
          <a:xfrm>
            <a:off x="278968" y="4107050"/>
            <a:ext cx="6731431" cy="1303149"/>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nip Diagonal Corner Rectangle 5"/>
          <p:cNvSpPr/>
          <p:nvPr/>
        </p:nvSpPr>
        <p:spPr>
          <a:xfrm>
            <a:off x="278968" y="1447799"/>
            <a:ext cx="8712632" cy="1822343"/>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0"/>
            <a:ext cx="8839200" cy="6858000"/>
          </a:xfrm>
        </p:spPr>
        <p:txBody>
          <a:bodyPr anchor="ctr">
            <a:noAutofit/>
          </a:bodyPr>
          <a:lstStyle/>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p>
          <a:p>
            <a:pPr marL="0" indent="0">
              <a:buNone/>
            </a:pPr>
            <a:r>
              <a:rPr lang="en-US" sz="2400" dirty="0">
                <a:solidFill>
                  <a:srgbClr xmlns:mc="http://schemas.openxmlformats.org/markup-compatibility/2006" xmlns:a14="http://schemas.microsoft.com/office/drawing/2010/main" val="C00000" mc:Ignorable=""/>
                </a:solidFill>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  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javascript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a:t>
            </a:r>
          </a:p>
          <a:p>
            <a:pPr marL="0" inden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src</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"http://gestalt.ironruby.com/d1/</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dlr</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/dlr.js"</a:t>
            </a:r>
          </a:p>
          <a:p>
            <a:pPr marL="0" indent="0">
              <a:buNone/>
            </a:pPr>
            <a:r>
              <a:rPr lang="en-US" sz="2400" dirty="0" smtClean="0">
                <a:latin typeface="Consolas" pitchFamily="49" charset="0"/>
                <a:cs typeface="Consolas" pitchFamily="49" charset="0"/>
              </a:rPr>
              <a:t>&gt;&lt;/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"text/ruby"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  </a:t>
            </a:r>
            <a:r>
              <a:rPr lang="en-US" sz="2400" dirty="0" err="1" smtClean="0">
                <a:solidFill>
                  <a:schemeClr val="accent6">
                    <a:lumMod val="75000"/>
                  </a:schemeClr>
                </a:solidFill>
                <a:latin typeface="Consolas" pitchFamily="49" charset="0"/>
                <a:cs typeface="Consolas" pitchFamily="49" charset="0"/>
              </a:rPr>
              <a:t>window</a:t>
            </a:r>
            <a:r>
              <a:rPr lang="en-US" sz="2400" dirty="0" err="1" smtClean="0">
                <a:latin typeface="Consolas" pitchFamily="49" charset="0"/>
                <a:cs typeface="Consolas" pitchFamily="49" charset="0"/>
              </a:rPr>
              <a:t>.</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alert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"Hello World from Ruby"</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p:txBody>
      </p:sp>
    </p:spTree>
    <p:extLst>
      <p:ext uri="{BB962C8B-B14F-4D97-AF65-F5344CB8AC3E}">
        <p14:creationId xmlns:p14="http://schemas.microsoft.com/office/powerpoint/2010/main" val="332854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&lt;script type="Text/ruby“&gt;</a:t>
            </a:r>
            <a:endParaRPr lang="en-US" dirty="0"/>
          </a:p>
        </p:txBody>
      </p:sp>
      <p:sp>
        <p:nvSpPr>
          <p:cNvPr id="3" name="Text Placeholder 2"/>
          <p:cNvSpPr>
            <a:spLocks noGrp="1"/>
          </p:cNvSpPr>
          <p:nvPr>
            <p:ph type="body" idx="1"/>
          </p:nvPr>
        </p:nvSpPr>
        <p:spPr/>
        <p:txBody>
          <a:bodyPr/>
          <a:lstStyle/>
          <a:p>
            <a:r>
              <a:rPr lang="en-US" i="1" dirty="0" smtClean="0"/>
              <a:t>Demo (</a:t>
            </a:r>
            <a:r>
              <a:rPr lang="en-US" i="1" dirty="0" smtClean="0">
                <a:hlinkClick r:id="rId3"/>
              </a:rPr>
              <a:t>http://ironruby.com/browser</a:t>
            </a:r>
            <a:r>
              <a:rPr lang="en-US" i="1" dirty="0" smtClean="0"/>
              <a:t>) </a:t>
            </a:r>
            <a:endParaRPr lang="en-US" i="1" dirty="0"/>
          </a:p>
        </p:txBody>
      </p:sp>
    </p:spTree>
    <p:extLst>
      <p:ext uri="{BB962C8B-B14F-4D97-AF65-F5344CB8AC3E}">
        <p14:creationId xmlns:p14="http://schemas.microsoft.com/office/powerpoint/2010/main" val="1674941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4</a:t>
            </a:r>
            <a:endParaRPr lang="en-US" dirty="0"/>
          </a:p>
        </p:txBody>
      </p:sp>
      <p:sp>
        <p:nvSpPr>
          <p:cNvPr id="3" name="Content Placeholder 2"/>
          <p:cNvSpPr>
            <a:spLocks noGrp="1"/>
          </p:cNvSpPr>
          <p:nvPr>
            <p:ph idx="1"/>
          </p:nvPr>
        </p:nvSpPr>
        <p:spPr>
          <a:xfrm>
            <a:off x="381000" y="1143000"/>
            <a:ext cx="8382000" cy="3429000"/>
          </a:xfrm>
        </p:spPr>
        <p:txBody>
          <a:bodyPr>
            <a:normAutofit/>
          </a:bodyPr>
          <a:lstStyle/>
          <a:p>
            <a:pPr marL="0" indent="0">
              <a:buNone/>
            </a:pPr>
            <a:r>
              <a:rPr lang="en-US" dirty="0" smtClean="0"/>
              <a:t>New features:</a:t>
            </a:r>
          </a:p>
          <a:p>
            <a:pPr lvl="1">
              <a:buFont typeface="Wingdings" pitchFamily="2" charset="2"/>
              <a:buChar char="v"/>
            </a:pPr>
            <a:r>
              <a:rPr lang="en-US" dirty="0"/>
              <a:t> </a:t>
            </a:r>
            <a:r>
              <a:rPr lang="en-US" dirty="0" smtClean="0"/>
              <a:t>Full trust applications (file-system access)</a:t>
            </a:r>
          </a:p>
          <a:p>
            <a:pPr lvl="1">
              <a:buFont typeface="Wingdings" pitchFamily="2" charset="2"/>
              <a:buChar char="v"/>
            </a:pPr>
            <a:r>
              <a:rPr lang="en-US" dirty="0" smtClean="0"/>
              <a:t> Webcam and Microphone </a:t>
            </a:r>
          </a:p>
          <a:p>
            <a:pPr lvl="1">
              <a:buFont typeface="Wingdings" pitchFamily="2" charset="2"/>
              <a:buChar char="v"/>
            </a:pPr>
            <a:r>
              <a:rPr lang="en-US" dirty="0" smtClean="0"/>
              <a:t> Rich Text</a:t>
            </a:r>
          </a:p>
          <a:p>
            <a:pPr lvl="1">
              <a:buFont typeface="Wingdings" pitchFamily="2" charset="2"/>
              <a:buChar char="v"/>
            </a:pPr>
            <a:r>
              <a:rPr lang="en-US" dirty="0"/>
              <a:t> </a:t>
            </a:r>
            <a:r>
              <a:rPr lang="en-US" dirty="0" smtClean="0"/>
              <a:t>Notifications</a:t>
            </a:r>
          </a:p>
          <a:p>
            <a:pPr lvl="1">
              <a:buFont typeface="Wingdings" pitchFamily="2" charset="2"/>
              <a:buChar char="v"/>
            </a:pPr>
            <a:r>
              <a:rPr lang="en-US" dirty="0"/>
              <a:t> </a:t>
            </a:r>
            <a:r>
              <a:rPr lang="en-US" dirty="0" smtClean="0"/>
              <a:t>Clipboard</a:t>
            </a:r>
            <a:endParaRPr lang="en-US" dirty="0"/>
          </a:p>
        </p:txBody>
      </p:sp>
      <p:sp>
        <p:nvSpPr>
          <p:cNvPr id="5" name="Round Diagonal Corner Rectangle 4"/>
          <p:cNvSpPr/>
          <p:nvPr/>
        </p:nvSpPr>
        <p:spPr>
          <a:xfrm>
            <a:off x="609600" y="4894881"/>
            <a:ext cx="7315200" cy="1353519"/>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lvl="0">
              <a:spcBef>
                <a:spcPct val="20000"/>
              </a:spcBef>
            </a:pPr>
            <a:r>
              <a:rPr lang="en-US" sz="3200" b="1" dirty="0">
                <a:solidFill>
                  <a:schemeClr val="bg1"/>
                </a:solidFill>
                <a:latin typeface="Cambria" pitchFamily="18" charset="0"/>
              </a:rPr>
              <a:t>45% </a:t>
            </a:r>
            <a:r>
              <a:rPr lang="en-US" sz="3200" b="1" dirty="0" smtClean="0">
                <a:solidFill>
                  <a:schemeClr val="bg1"/>
                </a:solidFill>
                <a:latin typeface="Cambria" pitchFamily="18" charset="0"/>
              </a:rPr>
              <a:t>of </a:t>
            </a:r>
            <a:r>
              <a:rPr lang="en-US" sz="3200" b="1" dirty="0">
                <a:solidFill>
                  <a:schemeClr val="bg1"/>
                </a:solidFill>
                <a:latin typeface="Cambria" pitchFamily="18" charset="0"/>
              </a:rPr>
              <a:t>internet-connected Windows and Mac </a:t>
            </a:r>
            <a:r>
              <a:rPr lang="en-US" sz="3200" b="1" dirty="0" smtClean="0">
                <a:solidFill>
                  <a:schemeClr val="bg1"/>
                </a:solidFill>
                <a:latin typeface="Cambria" pitchFamily="18" charset="0"/>
              </a:rPr>
              <a:t>machines have Silverlight</a:t>
            </a:r>
            <a:endParaRPr lang="en-US" sz="3200" b="1" dirty="0">
              <a:solidFill>
                <a:schemeClr val="bg1"/>
              </a:solidFill>
              <a:latin typeface="Cambria" pitchFamily="18" charset="0"/>
            </a:endParaRPr>
          </a:p>
        </p:txBody>
      </p:sp>
    </p:spTree>
    <p:extLst>
      <p:ext uri="{BB962C8B-B14F-4D97-AF65-F5344CB8AC3E}">
        <p14:creationId xmlns:p14="http://schemas.microsoft.com/office/powerpoint/2010/main" val="3317035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 fill="hold"/>
                                        <p:tgtEl>
                                          <p:spTgt spid="5"/>
                                        </p:tgtEl>
                                        <p:attrNameLst>
                                          <p:attrName>ppt_w</p:attrName>
                                        </p:attrNameLst>
                                      </p:cBhvr>
                                      <p:tavLst>
                                        <p:tav tm="0">
                                          <p:val>
                                            <p:fltVal val="0"/>
                                          </p:val>
                                        </p:tav>
                                        <p:tav tm="100000">
                                          <p:val>
                                            <p:strVal val="#ppt_w"/>
                                          </p:val>
                                        </p:tav>
                                      </p:tavLst>
                                    </p:anim>
                                    <p:anim calcmode="lin" valueType="num">
                                      <p:cBhvr>
                                        <p:cTn id="8" dur="150" fill="hold"/>
                                        <p:tgtEl>
                                          <p:spTgt spid="5"/>
                                        </p:tgtEl>
                                        <p:attrNameLst>
                                          <p:attrName>ppt_h</p:attrName>
                                        </p:attrNameLst>
                                      </p:cBhvr>
                                      <p:tavLst>
                                        <p:tav tm="0">
                                          <p:val>
                                            <p:fltVal val="0"/>
                                          </p:val>
                                        </p:tav>
                                        <p:tav tm="100000">
                                          <p:val>
                                            <p:strVal val="#ppt_h"/>
                                          </p:val>
                                        </p:tav>
                                      </p:tavLst>
                                    </p:anim>
                                    <p:animEffect transition="in" filter="fade">
                                      <p:cBhvr>
                                        <p:cTn id="9"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7251757"/>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238250"/>
            <a:ext cx="469582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046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jimmysch\Pictures\1030404636_e648a2b65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71700"/>
            <a:ext cx="14478000" cy="108585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97978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jimmysch\Pictures\1478055489_0eff7c3fa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753600" cy="709612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296257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5867400"/>
          </a:xfrm>
        </p:spPr>
        <p:txBody>
          <a:bodyPr>
            <a:normAutofit lnSpcReduction="10000"/>
          </a:bodyPr>
          <a:lstStyle/>
          <a:p>
            <a:pPr marL="0" indent="0">
              <a:buNone/>
            </a:pPr>
            <a:r>
              <a:rPr lang="en-US" dirty="0" smtClean="0"/>
              <a:t>Extensibility with scripts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let everyone make your app great too</a:t>
            </a:r>
          </a:p>
          <a:p>
            <a:pPr marL="57150" indent="0">
              <a:buNone/>
            </a:pPr>
            <a:endParaRPr lang="en-US" dirty="0" smtClean="0"/>
          </a:p>
          <a:p>
            <a:pPr marL="0" indent="0">
              <a:buNone/>
            </a:pPr>
            <a:r>
              <a:rPr lang="en-US" dirty="0" smtClean="0"/>
              <a:t>Ruby is simple enough for non-programmers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writing tiny scripts for themselves</a:t>
            </a:r>
          </a:p>
          <a:p>
            <a:pPr marL="57150" indent="0">
              <a:buNone/>
            </a:pPr>
            <a:r>
              <a:rPr lang="en-US" dirty="0" smtClean="0"/>
              <a:t>Powerful enough for adding full features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ecosystem for extensions develops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deployment of fixes / new features simplified</a:t>
            </a:r>
          </a:p>
          <a:p>
            <a:pPr marL="57150" indent="0">
              <a:buNone/>
            </a:pPr>
            <a:endParaRPr lang="en-US" dirty="0"/>
          </a:p>
          <a:p>
            <a:pPr marL="57150" indent="0">
              <a:buNone/>
            </a:pPr>
            <a:r>
              <a:rPr lang="en-US" dirty="0" smtClean="0"/>
              <a:t>More choices than Ruby</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Python, Scheme, </a:t>
            </a:r>
            <a:r>
              <a:rPr lang="en-US" dirty="0" err="1" smtClean="0">
                <a:solidFill>
                  <a:schemeClr val="bg1">
                    <a:lumMod val="75000"/>
                  </a:schemeClr>
                </a:solidFill>
              </a:rPr>
              <a:t>Clojure</a:t>
            </a:r>
            <a:endParaRPr lang="en-US" dirty="0">
              <a:solidFill>
                <a:schemeClr val="bg1">
                  <a:lumMod val="75000"/>
                </a:schemeClr>
              </a:solidFill>
            </a:endParaRPr>
          </a:p>
        </p:txBody>
      </p:sp>
    </p:spTree>
    <p:extLst>
      <p:ext uri="{BB962C8B-B14F-4D97-AF65-F5344CB8AC3E}">
        <p14:creationId xmlns:p14="http://schemas.microsoft.com/office/powerpoint/2010/main" val="25667967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worst app ever</a:t>
            </a:r>
            <a:endParaRPr lang="en-US" dirty="0"/>
          </a:p>
        </p:txBody>
      </p:sp>
      <p:sp>
        <p:nvSpPr>
          <p:cNvPr id="3" name="Text Placeholder 2"/>
          <p:cNvSpPr>
            <a:spLocks noGrp="1"/>
          </p:cNvSpPr>
          <p:nvPr>
            <p:ph type="body" idx="1"/>
          </p:nvPr>
        </p:nvSpPr>
        <p:spPr/>
        <p:txBody>
          <a:bodyPr/>
          <a:lstStyle/>
          <a:p>
            <a:r>
              <a:rPr lang="en-US" i="1" dirty="0" smtClean="0"/>
              <a:t>Demo</a:t>
            </a:r>
            <a:endParaRPr lang="en-US" i="1" dirty="0"/>
          </a:p>
        </p:txBody>
      </p:sp>
    </p:spTree>
    <p:extLst>
      <p:ext uri="{BB962C8B-B14F-4D97-AF65-F5344CB8AC3E}">
        <p14:creationId xmlns:p14="http://schemas.microsoft.com/office/powerpoint/2010/main" val="6723668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37107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485186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lumMod val="85000"/>
                        <a:lumOff val="15000"/>
                      </a:schemeClr>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8902696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6600" dirty="0" err="1" smtClean="0"/>
              <a:t>IronRuby</a:t>
            </a:r>
            <a:r>
              <a:rPr lang="en-US" sz="6600" dirty="0" smtClean="0"/>
              <a:t> 1.0 RC1</a:t>
            </a:r>
            <a:endParaRPr lang="en-US" sz="6600" dirty="0"/>
          </a:p>
        </p:txBody>
      </p:sp>
      <p:sp>
        <p:nvSpPr>
          <p:cNvPr id="4" name="Subtitle 3"/>
          <p:cNvSpPr>
            <a:spLocks noGrp="1"/>
          </p:cNvSpPr>
          <p:nvPr>
            <p:ph type="subTitle" idx="1"/>
          </p:nvPr>
        </p:nvSpPr>
        <p:spPr>
          <a:xfrm>
            <a:off x="609600" y="3886200"/>
            <a:ext cx="8534400" cy="1752600"/>
          </a:xfrm>
        </p:spPr>
        <p:txBody>
          <a:bodyPr/>
          <a:lstStyle/>
          <a:p>
            <a:pPr algn="l"/>
            <a:r>
              <a:rPr lang="en-US" dirty="0" smtClean="0"/>
              <a:t>http://ironruby.net/download</a:t>
            </a:r>
            <a:endParaRPr lang="en-US" dirty="0"/>
          </a:p>
        </p:txBody>
      </p:sp>
    </p:spTree>
    <p:extLst>
      <p:ext uri="{BB962C8B-B14F-4D97-AF65-F5344CB8AC3E}">
        <p14:creationId xmlns:p14="http://schemas.microsoft.com/office/powerpoint/2010/main" val="4049522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382000" cy="6858000"/>
          </a:xfrm>
        </p:spPr>
        <p:txBody>
          <a:bodyPr anchor="ctr">
            <a:normAutofit fontScale="92500" lnSpcReduction="20000"/>
          </a:bodyPr>
          <a:lstStyle/>
          <a:p>
            <a:pPr marL="0" indent="0">
              <a:buNone/>
            </a:pPr>
            <a:r>
              <a:rPr lang="en-US" sz="4300" dirty="0" smtClean="0"/>
              <a:t>Performance</a:t>
            </a:r>
          </a:p>
          <a:p>
            <a:pPr lvl="1">
              <a:buFont typeface="Wingdings" pitchFamily="2" charset="2"/>
              <a:buChar char="v"/>
            </a:pPr>
            <a:r>
              <a:rPr lang="en-US" sz="3000" dirty="0" smtClean="0"/>
              <a:t> Goal: </a:t>
            </a:r>
            <a:r>
              <a:rPr lang="en-US" sz="3000" i="1" dirty="0" smtClean="0"/>
              <a:t>faster</a:t>
            </a:r>
            <a:r>
              <a:rPr lang="en-US" sz="3000" dirty="0" smtClean="0"/>
              <a:t> than MRI</a:t>
            </a:r>
          </a:p>
          <a:p>
            <a:pPr lvl="1">
              <a:buFont typeface="Wingdings" pitchFamily="2" charset="2"/>
              <a:buChar char="v"/>
            </a:pPr>
            <a:r>
              <a:rPr lang="en-US" sz="3000" dirty="0"/>
              <a:t> </a:t>
            </a:r>
            <a:r>
              <a:rPr lang="en-US" sz="3000" dirty="0" smtClean="0"/>
              <a:t>Goal: within order-of-magnitude of </a:t>
            </a:r>
            <a:r>
              <a:rPr lang="en-US" sz="3000" dirty="0" err="1" smtClean="0"/>
              <a:t>JRuby</a:t>
            </a:r>
            <a:endParaRPr lang="en-US" sz="3000" dirty="0"/>
          </a:p>
          <a:p>
            <a:pPr marL="457200" lvl="1" indent="0">
              <a:buNone/>
            </a:pPr>
            <a:endParaRPr lang="en-US" sz="3000" dirty="0" smtClean="0"/>
          </a:p>
          <a:p>
            <a:pPr marL="0" indent="0">
              <a:buNone/>
            </a:pPr>
            <a:r>
              <a:rPr lang="en-US" dirty="0" smtClean="0"/>
              <a:t>Throughput</a:t>
            </a:r>
          </a:p>
          <a:p>
            <a:pPr lvl="1">
              <a:buFont typeface="Wingdings" pitchFamily="2" charset="2"/>
              <a:buChar char="v"/>
            </a:pPr>
            <a:r>
              <a:rPr lang="en-US" dirty="0" smtClean="0"/>
              <a:t> Example: ruby-benchmark-suite</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00FF00" mc:Ignorable=""/>
                </a:solidFill>
              </a:rPr>
              <a:t>2x</a:t>
            </a:r>
            <a:r>
              <a:rPr lang="en-US" dirty="0" smtClean="0"/>
              <a:t> faster than MRI via </a:t>
            </a:r>
            <a:r>
              <a:rPr lang="en-US" dirty="0" err="1" smtClean="0"/>
              <a:t>RubyInstaller</a:t>
            </a:r>
            <a:endParaRPr lang="en-US" dirty="0" smtClean="0"/>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00FF00" mc:Ignorable=""/>
                </a:solidFill>
              </a:rPr>
              <a:t>6x</a:t>
            </a:r>
            <a:r>
              <a:rPr lang="en-US" dirty="0" smtClean="0"/>
              <a:t> faster than MRI via One-Click Installer</a:t>
            </a:r>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FF0000" mc:Ignorable=""/>
                </a:solidFill>
              </a:rPr>
              <a:t>-1.5x</a:t>
            </a:r>
            <a:r>
              <a:rPr lang="en-US" dirty="0" smtClean="0"/>
              <a:t> slower than </a:t>
            </a:r>
            <a:r>
              <a:rPr lang="en-US" dirty="0" err="1" smtClean="0"/>
              <a:t>JRuby</a:t>
            </a:r>
            <a:endParaRPr lang="en-US" dirty="0"/>
          </a:p>
          <a:p>
            <a:pPr lvl="1">
              <a:buFont typeface="Wingdings" pitchFamily="2" charset="2"/>
              <a:buChar char="v"/>
            </a:pPr>
            <a:r>
              <a:rPr lang="en-US" dirty="0" smtClean="0">
                <a:solidFill>
                  <a:srgbClr xmlns:mc="http://schemas.openxmlformats.org/markup-compatibility/2006" xmlns:a14="http://schemas.microsoft.com/office/drawing/2010/main" val="FFFF00" mc:Ignorable=""/>
                </a:solidFill>
              </a:rPr>
              <a:t> Need to improve a bit on this by 1.0</a:t>
            </a:r>
          </a:p>
          <a:p>
            <a:pPr marL="457200" lvl="1" indent="0">
              <a:buNone/>
            </a:pPr>
            <a:endParaRPr lang="en-US" dirty="0" smtClean="0"/>
          </a:p>
          <a:p>
            <a:pPr marL="57150" indent="0">
              <a:buNone/>
            </a:pPr>
            <a:r>
              <a:rPr lang="en-US" dirty="0" smtClean="0"/>
              <a:t>Startup</a:t>
            </a:r>
          </a:p>
          <a:p>
            <a:pPr lvl="1">
              <a:buFont typeface="Wingdings" pitchFamily="2" charset="2"/>
              <a:buChar char="v"/>
            </a:pPr>
            <a:r>
              <a:rPr lang="en-US" dirty="0" smtClean="0"/>
              <a:t> Example:   </a:t>
            </a:r>
            <a:r>
              <a:rPr lang="en-US" dirty="0" smtClean="0">
                <a:latin typeface="Consolas" pitchFamily="49" charset="0"/>
                <a:cs typeface="Consolas" pitchFamily="49" charset="0"/>
              </a:rPr>
              <a:t>require '</a:t>
            </a:r>
            <a:r>
              <a:rPr lang="en-US" dirty="0" err="1" smtClean="0">
                <a:latin typeface="Consolas" pitchFamily="49" charset="0"/>
                <a:cs typeface="Consolas" pitchFamily="49" charset="0"/>
              </a:rPr>
              <a:t>activesupport</a:t>
            </a:r>
            <a:r>
              <a:rPr lang="en-US" dirty="0" smtClean="0">
                <a:latin typeface="Consolas" pitchFamily="49" charset="0"/>
                <a:cs typeface="Consolas" pitchFamily="49" charset="0"/>
              </a:rPr>
              <a:t>'</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4x</a:t>
            </a:r>
            <a:r>
              <a:rPr lang="en-US" dirty="0" smtClean="0"/>
              <a:t> slower than MRI via </a:t>
            </a:r>
            <a:r>
              <a:rPr lang="en-US" dirty="0" err="1" smtClean="0"/>
              <a:t>RubyInstaller</a:t>
            </a:r>
            <a:endParaRPr lang="en-US" dirty="0" smtClean="0"/>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2x</a:t>
            </a:r>
            <a:r>
              <a:rPr lang="en-US" dirty="0" smtClean="0"/>
              <a:t> slower than </a:t>
            </a:r>
            <a:r>
              <a:rPr lang="en-US" dirty="0" err="1" smtClean="0"/>
              <a:t>Jruby</a:t>
            </a:r>
            <a:endParaRPr lang="en-US" dirty="0" smtClean="0"/>
          </a:p>
          <a:p>
            <a:pPr lvl="1">
              <a:buFont typeface="Wingdings" pitchFamily="2" charset="2"/>
              <a:buChar char="v"/>
            </a:pPr>
            <a:r>
              <a:rPr lang="en-US" dirty="0" smtClean="0">
                <a:solidFill>
                  <a:srgbClr xmlns:mc="http://schemas.openxmlformats.org/markup-compatibility/2006" xmlns:a14="http://schemas.microsoft.com/office/drawing/2010/main" val="C00000" mc:Ignorable=""/>
                </a:solidFill>
              </a:rPr>
              <a:t> A </a:t>
            </a:r>
            <a:r>
              <a:rPr lang="en-US" u="sng" dirty="0" smtClean="0">
                <a:solidFill>
                  <a:srgbClr xmlns:mc="http://schemas.openxmlformats.org/markup-compatibility/2006" xmlns:a14="http://schemas.microsoft.com/office/drawing/2010/main" val="C00000" mc:Ignorable=""/>
                </a:solidFill>
              </a:rPr>
              <a:t>must-fix </a:t>
            </a:r>
            <a:r>
              <a:rPr lang="en-US" dirty="0" smtClean="0">
                <a:solidFill>
                  <a:srgbClr xmlns:mc="http://schemas.openxmlformats.org/markup-compatibility/2006" xmlns:a14="http://schemas.microsoft.com/office/drawing/2010/main" val="C00000" mc:Ignorable=""/>
                </a:solidFill>
              </a:rPr>
              <a:t>for 1.0 – must be on par with </a:t>
            </a:r>
            <a:r>
              <a:rPr lang="en-US" dirty="0" err="1" smtClean="0">
                <a:solidFill>
                  <a:srgbClr xmlns:mc="http://schemas.openxmlformats.org/markup-compatibility/2006" xmlns:a14="http://schemas.microsoft.com/office/drawing/2010/main" val="C00000" mc:Ignorable=""/>
                </a:solidFill>
              </a:rPr>
              <a:t>JRuby</a:t>
            </a:r>
            <a:endParaRPr lang="en-US" u="sng" dirty="0" smtClean="0">
              <a:solidFill>
                <a:srgbClr xmlns:mc="http://schemas.openxmlformats.org/markup-compatibility/2006" xmlns:a14="http://schemas.microsoft.com/office/drawing/2010/main" val="C00000" mc:Ignorable=""/>
              </a:solidFill>
            </a:endParaRPr>
          </a:p>
        </p:txBody>
      </p:sp>
    </p:spTree>
    <p:extLst>
      <p:ext uri="{BB962C8B-B14F-4D97-AF65-F5344CB8AC3E}">
        <p14:creationId xmlns:p14="http://schemas.microsoft.com/office/powerpoint/2010/main" val="26903386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fontScale="85000" lnSpcReduction="20000"/>
          </a:bodyPr>
          <a:lstStyle/>
          <a:p>
            <a:pPr marL="0" indent="0">
              <a:buNone/>
            </a:pPr>
            <a:r>
              <a:rPr lang="en-US" sz="4300" dirty="0" smtClean="0"/>
              <a:t>Compatibility</a:t>
            </a:r>
          </a:p>
          <a:p>
            <a:pPr lvl="1">
              <a:buFont typeface="Wingdings" pitchFamily="2" charset="2"/>
              <a:buChar char="v"/>
            </a:pPr>
            <a:r>
              <a:rPr lang="en-US" sz="3000" dirty="0" smtClean="0"/>
              <a:t> Goal: </a:t>
            </a:r>
            <a:r>
              <a:rPr lang="en-US" sz="3000" dirty="0" smtClean="0">
                <a:solidFill>
                  <a:srgbClr xmlns:mc="http://schemas.openxmlformats.org/markup-compatibility/2006" xmlns:a14="http://schemas.microsoft.com/office/drawing/2010/main" val="00FF00" mc:Ignorable=""/>
                </a:solidFill>
              </a:rPr>
              <a:t>&gt;</a:t>
            </a:r>
            <a:r>
              <a:rPr lang="en-US" sz="3000" dirty="0" smtClean="0"/>
              <a:t> </a:t>
            </a:r>
            <a:r>
              <a:rPr lang="en-US" sz="3000" dirty="0" smtClean="0">
                <a:solidFill>
                  <a:srgbClr xmlns:mc="http://schemas.openxmlformats.org/markup-compatibility/2006" xmlns:a14="http://schemas.microsoft.com/office/drawing/2010/main" val="00FF00" mc:Ignorable=""/>
                </a:solidFill>
              </a:rPr>
              <a:t>90% passing</a:t>
            </a:r>
          </a:p>
          <a:p>
            <a:pPr lvl="1">
              <a:buFont typeface="Wingdings" pitchFamily="2" charset="2"/>
              <a:buChar char="v"/>
            </a:pPr>
            <a:r>
              <a:rPr lang="en-US" sz="3000" dirty="0"/>
              <a:t> </a:t>
            </a:r>
            <a:r>
              <a:rPr lang="en-US" sz="3000" dirty="0" smtClean="0"/>
              <a:t>Must have really good reason </a:t>
            </a:r>
            <a:r>
              <a:rPr lang="en-US" sz="3000" dirty="0" err="1" smtClean="0"/>
              <a:t>foreach</a:t>
            </a:r>
            <a:r>
              <a:rPr lang="en-US" sz="3000" dirty="0" smtClean="0"/>
              <a:t> failing </a:t>
            </a:r>
            <a:r>
              <a:rPr lang="en-US" sz="3000" dirty="0" err="1" smtClean="0"/>
              <a:t>RubySpecs</a:t>
            </a:r>
            <a:endParaRPr lang="en-US" sz="3000" dirty="0" smtClean="0"/>
          </a:p>
          <a:p>
            <a:pPr marL="0" indent="0">
              <a:buNone/>
            </a:pPr>
            <a:endParaRPr lang="en-US" dirty="0" smtClean="0"/>
          </a:p>
          <a:p>
            <a:pPr marL="0" indent="0">
              <a:buNone/>
            </a:pPr>
            <a:r>
              <a:rPr lang="en-US" dirty="0" err="1" smtClean="0"/>
              <a:t>RubySpec</a:t>
            </a:r>
            <a:r>
              <a:rPr lang="en-US" dirty="0" smtClean="0"/>
              <a:t>:			</a:t>
            </a:r>
            <a:r>
              <a:rPr lang="en-US" b="1" dirty="0" smtClean="0">
                <a:solidFill>
                  <a:srgbClr xmlns:mc="http://schemas.openxmlformats.org/markup-compatibility/2006" xmlns:a14="http://schemas.microsoft.com/office/drawing/2010/main" val="00FF00" mc:Ignorable=""/>
                </a:solidFill>
              </a:rPr>
              <a:t>92%</a:t>
            </a:r>
            <a:endParaRPr lang="en-US" b="1"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Language:		</a:t>
            </a:r>
            <a:r>
              <a:rPr lang="en-US" dirty="0" smtClean="0">
                <a:solidFill>
                  <a:srgbClr xmlns:mc="http://schemas.openxmlformats.org/markup-compatibility/2006" xmlns:a14="http://schemas.microsoft.com/office/drawing/2010/main" val="00FF00" mc:Ignorable=""/>
                </a:solidFill>
              </a:rPr>
              <a:t>97%</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Core:			</a:t>
            </a:r>
            <a:r>
              <a:rPr lang="en-US" dirty="0" smtClean="0">
                <a:solidFill>
                  <a:srgbClr xmlns:mc="http://schemas.openxmlformats.org/markup-compatibility/2006" xmlns:a14="http://schemas.microsoft.com/office/drawing/2010/main" val="00FF00" mc:Ignorable=""/>
                </a:solidFill>
              </a:rPr>
              <a:t>91%</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smtClean="0"/>
              <a:t>Libraries</a:t>
            </a:r>
            <a:r>
              <a:rPr lang="en-US" dirty="0" smtClean="0"/>
              <a:t>:		</a:t>
            </a:r>
            <a:r>
              <a:rPr lang="en-US" dirty="0" smtClean="0">
                <a:solidFill>
                  <a:srgbClr xmlns:mc="http://schemas.openxmlformats.org/markup-compatibility/2006" xmlns:a14="http://schemas.microsoft.com/office/drawing/2010/main" val="00FF00" mc:Ignorable=""/>
                </a:solidFill>
              </a:rPr>
              <a:t>93%</a:t>
            </a:r>
            <a:endParaRPr lang="en-US" dirty="0">
              <a:solidFill>
                <a:srgbClr xmlns:mc="http://schemas.openxmlformats.org/markup-compatibility/2006" xmlns:a14="http://schemas.microsoft.com/office/drawing/2010/main" val="00FF00" mc:Ignorable=""/>
              </a:solidFill>
            </a:endParaRPr>
          </a:p>
          <a:p>
            <a:pPr marL="57150" indent="0">
              <a:buNone/>
            </a:pPr>
            <a:endParaRPr lang="en-US" dirty="0" smtClean="0"/>
          </a:p>
          <a:p>
            <a:pPr marL="57150" indent="0">
              <a:buNone/>
            </a:pPr>
            <a:r>
              <a:rPr lang="en-US" dirty="0" smtClean="0"/>
              <a:t>Libraries</a:t>
            </a:r>
          </a:p>
          <a:p>
            <a:pPr lvl="1">
              <a:buFont typeface="Wingdings" pitchFamily="2" charset="2"/>
              <a:buChar char="v"/>
            </a:pPr>
            <a:r>
              <a:rPr lang="en-US" dirty="0"/>
              <a:t> </a:t>
            </a:r>
            <a:r>
              <a:rPr lang="en-US" dirty="0" err="1" smtClean="0"/>
              <a:t>RubyGems</a:t>
            </a:r>
            <a:r>
              <a:rPr lang="en-US" dirty="0" smtClean="0"/>
              <a:t>:		</a:t>
            </a:r>
            <a:r>
              <a:rPr lang="en-US" dirty="0" smtClean="0">
                <a:solidFill>
                  <a:srgbClr xmlns:mc="http://schemas.openxmlformats.org/markup-compatibility/2006" xmlns:a14="http://schemas.microsoft.com/office/drawing/2010/main" val="00FF00" mc:Ignorable=""/>
                </a:solidFill>
              </a:rPr>
              <a:t>96%</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err="1" smtClean="0"/>
              <a:t>ActionPack</a:t>
            </a:r>
            <a:r>
              <a:rPr lang="en-US" dirty="0" smtClean="0"/>
              <a:t>:		</a:t>
            </a:r>
            <a:r>
              <a:rPr lang="en-US" dirty="0" smtClean="0">
                <a:solidFill>
                  <a:srgbClr xmlns:mc="http://schemas.openxmlformats.org/markup-compatibility/2006" xmlns:a14="http://schemas.microsoft.com/office/drawing/2010/main" val="00FF00" mc:Ignorable=""/>
                </a:solidFill>
              </a:rPr>
              <a:t>95%	</a:t>
            </a:r>
            <a:endParaRPr lang="en-US" dirty="0" smtClean="0">
              <a:solidFill>
                <a:srgbClr xmlns:mc="http://schemas.openxmlformats.org/markup-compatibility/2006" xmlns:a14="http://schemas.microsoft.com/office/drawing/2010/main" val="00FF00" mc:Ignorable=""/>
              </a:solidFill>
            </a:endParaRPr>
          </a:p>
          <a:p>
            <a:pPr lvl="1">
              <a:buFont typeface="Wingdings" pitchFamily="2" charset="2"/>
              <a:buChar char="v"/>
            </a:pPr>
            <a:r>
              <a:rPr lang="en-US" dirty="0"/>
              <a:t> </a:t>
            </a:r>
            <a:r>
              <a:rPr lang="en-US" dirty="0" err="1" smtClean="0"/>
              <a:t>ActiveSupport</a:t>
            </a:r>
            <a:r>
              <a:rPr lang="en-US" dirty="0" smtClean="0"/>
              <a:t>:		</a:t>
            </a:r>
            <a:r>
              <a:rPr lang="en-US" dirty="0" smtClean="0">
                <a:solidFill>
                  <a:srgbClr xmlns:mc="http://schemas.openxmlformats.org/markup-compatibility/2006" xmlns:a14="http://schemas.microsoft.com/office/drawing/2010/main" val="00FF00" mc:Ignorable=""/>
                </a:solidFill>
              </a:rPr>
              <a:t>95%</a:t>
            </a:r>
            <a:endParaRPr lang="en-US" dirty="0" smtClean="0">
              <a:solidFill>
                <a:srgbClr xmlns:mc="http://schemas.openxmlformats.org/markup-compatibility/2006" xmlns:a14="http://schemas.microsoft.com/office/drawing/2010/main" val="00FF00" mc:Ignorable=""/>
              </a:solidFill>
            </a:endParaRPr>
          </a:p>
        </p:txBody>
      </p:sp>
    </p:spTree>
    <p:extLst>
      <p:ext uri="{BB962C8B-B14F-4D97-AF65-F5344CB8AC3E}">
        <p14:creationId xmlns:p14="http://schemas.microsoft.com/office/powerpoint/2010/main" val="34459227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CLR Integration</a:t>
            </a:r>
          </a:p>
          <a:p>
            <a:pPr lvl="1">
              <a:buFont typeface="Wingdings" pitchFamily="2" charset="2"/>
              <a:buChar char="v"/>
            </a:pPr>
            <a:r>
              <a:rPr lang="en-US" sz="2600" dirty="0" smtClean="0"/>
              <a:t> Goal: use majority of CLR features from Ruby  without needing C# stubs</a:t>
            </a:r>
          </a:p>
          <a:p>
            <a:pPr marL="57150" indent="0">
              <a:buNone/>
            </a:pPr>
            <a:endParaRPr lang="en-US" sz="3000" dirty="0" smtClean="0"/>
          </a:p>
          <a:p>
            <a:pPr marL="57150" indent="0">
              <a:buNone/>
            </a:pPr>
            <a:r>
              <a:rPr lang="en-US" sz="3000" dirty="0" smtClean="0"/>
              <a:t>Only major missing feature</a:t>
            </a:r>
            <a:endParaRPr lang="en-US" sz="3000" dirty="0"/>
          </a:p>
          <a:p>
            <a:pPr lvl="1">
              <a:buFont typeface="Wingdings" pitchFamily="2" charset="2"/>
              <a:buChar char="v"/>
            </a:pPr>
            <a:r>
              <a:rPr lang="en-US" dirty="0" smtClean="0"/>
              <a:t> </a:t>
            </a:r>
            <a:r>
              <a:rPr lang="en-US" sz="2600" dirty="0" smtClean="0"/>
              <a:t>No support for any CLR feature which depends on a CLR type actually existing (Attributes, property data binding, </a:t>
            </a:r>
            <a:r>
              <a:rPr lang="en-US" sz="2600" dirty="0" err="1" smtClean="0"/>
              <a:t>etc</a:t>
            </a:r>
            <a:r>
              <a:rPr lang="en-US" sz="2600" dirty="0" smtClean="0"/>
              <a:t>)</a:t>
            </a:r>
          </a:p>
          <a:p>
            <a:pPr lvl="1">
              <a:buFont typeface="Wingdings" pitchFamily="2" charset="2"/>
              <a:buChar char="v"/>
            </a:pPr>
            <a:r>
              <a:rPr lang="en-US" sz="2600" dirty="0">
                <a:solidFill>
                  <a:srgbClr xmlns:mc="http://schemas.openxmlformats.org/markup-compatibility/2006" xmlns:a14="http://schemas.microsoft.com/office/drawing/2010/main" val="00FF00" mc:Ignorable=""/>
                </a:solidFill>
              </a:rPr>
              <a:t> </a:t>
            </a:r>
            <a:r>
              <a:rPr lang="en-US" sz="2600" dirty="0" smtClean="0">
                <a:solidFill>
                  <a:srgbClr xmlns:mc="http://schemas.openxmlformats.org/markup-compatibility/2006" xmlns:a14="http://schemas.microsoft.com/office/drawing/2010/main" val="00FF00" mc:Ignorable=""/>
                </a:solidFill>
              </a:rPr>
              <a:t>OK to ship 1.0 without it</a:t>
            </a:r>
          </a:p>
        </p:txBody>
      </p:sp>
    </p:spTree>
    <p:extLst>
      <p:ext uri="{BB962C8B-B14F-4D97-AF65-F5344CB8AC3E}">
        <p14:creationId xmlns:p14="http://schemas.microsoft.com/office/powerpoint/2010/main" val="31160642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Roadmap to 1.0</a:t>
            </a:r>
          </a:p>
          <a:p>
            <a:pPr lvl="1">
              <a:buFont typeface="Wingdings" pitchFamily="2" charset="2"/>
              <a:buChar char="v"/>
            </a:pPr>
            <a:r>
              <a:rPr lang="en-US" sz="2600" dirty="0" smtClean="0"/>
              <a:t> Today: 1.0 RC1</a:t>
            </a:r>
          </a:p>
          <a:p>
            <a:pPr lvl="1">
              <a:buFont typeface="Wingdings" pitchFamily="2" charset="2"/>
              <a:buChar char="v"/>
            </a:pPr>
            <a:r>
              <a:rPr lang="en-US" sz="2600" dirty="0"/>
              <a:t> </a:t>
            </a:r>
            <a:r>
              <a:rPr lang="en-US" sz="2600" dirty="0" smtClean="0"/>
              <a:t>RC2, 3, </a:t>
            </a:r>
            <a:r>
              <a:rPr lang="en-US" sz="2600" dirty="0" err="1" smtClean="0"/>
              <a:t>etc</a:t>
            </a:r>
            <a:r>
              <a:rPr lang="en-US" sz="2600" dirty="0" smtClean="0"/>
              <a:t>, will come as needed</a:t>
            </a:r>
          </a:p>
          <a:p>
            <a:pPr lvl="1">
              <a:buFont typeface="Wingdings" pitchFamily="2" charset="2"/>
              <a:buChar char="v"/>
            </a:pPr>
            <a:r>
              <a:rPr lang="en-US" sz="2600" dirty="0"/>
              <a:t> </a:t>
            </a:r>
            <a:r>
              <a:rPr lang="en-US" sz="2600" dirty="0" smtClean="0"/>
              <a:t>RC build becomes </a:t>
            </a:r>
            <a:r>
              <a:rPr lang="en-US" sz="2600" i="1" dirty="0" smtClean="0"/>
              <a:t>final</a:t>
            </a:r>
            <a:r>
              <a:rPr lang="en-US" sz="2600" dirty="0" smtClean="0"/>
              <a:t> if no must-fix-for-RC bugs are accepted for a few weeks.</a:t>
            </a:r>
          </a:p>
          <a:p>
            <a:pPr marL="57150" indent="0">
              <a:buNone/>
            </a:pPr>
            <a:endParaRPr lang="en-US" sz="3000" dirty="0" smtClean="0"/>
          </a:p>
          <a:p>
            <a:pPr marL="57150" indent="0">
              <a:buNone/>
            </a:pPr>
            <a:r>
              <a:rPr lang="en-US" sz="3000" dirty="0" smtClean="0"/>
              <a:t>Work still left to do</a:t>
            </a:r>
          </a:p>
          <a:p>
            <a:pPr lvl="1">
              <a:buFont typeface="Wingdings" pitchFamily="2" charset="2"/>
              <a:buChar char="v"/>
            </a:pPr>
            <a:r>
              <a:rPr lang="en-US" sz="2600" dirty="0" smtClean="0"/>
              <a:t> Startup </a:t>
            </a:r>
            <a:r>
              <a:rPr lang="en-US" sz="2600" dirty="0" err="1" smtClean="0"/>
              <a:t>perf</a:t>
            </a:r>
            <a:r>
              <a:rPr lang="en-US" sz="2600" dirty="0" smtClean="0"/>
              <a:t>: </a:t>
            </a:r>
            <a:r>
              <a:rPr lang="en-US" sz="2600" dirty="0" smtClean="0">
                <a:solidFill>
                  <a:schemeClr val="bg1">
                    <a:lumMod val="75000"/>
                  </a:schemeClr>
                </a:solidFill>
              </a:rPr>
              <a:t>largest factor in perceived slowness</a:t>
            </a:r>
            <a:endParaRPr lang="en-US" sz="2600" dirty="0">
              <a:solidFill>
                <a:schemeClr val="bg1">
                  <a:lumMod val="75000"/>
                </a:schemeClr>
              </a:solidFill>
            </a:endParaRPr>
          </a:p>
          <a:p>
            <a:pPr lvl="1">
              <a:buFont typeface="Wingdings" pitchFamily="2" charset="2"/>
              <a:buChar char="v"/>
            </a:pPr>
            <a:r>
              <a:rPr lang="en-US" sz="2600" dirty="0" smtClean="0"/>
              <a:t> Throughput </a:t>
            </a:r>
            <a:r>
              <a:rPr lang="en-US" sz="2600" dirty="0" err="1" smtClean="0"/>
              <a:t>perf</a:t>
            </a:r>
            <a:r>
              <a:rPr lang="en-US" sz="2600" dirty="0" smtClean="0"/>
              <a:t>: </a:t>
            </a:r>
            <a:r>
              <a:rPr lang="en-US" sz="2600" dirty="0" smtClean="0">
                <a:solidFill>
                  <a:schemeClr val="bg1">
                    <a:lumMod val="75000"/>
                  </a:schemeClr>
                </a:solidFill>
              </a:rPr>
              <a:t>related to startup, but will focus on library implementations.</a:t>
            </a:r>
          </a:p>
          <a:p>
            <a:pPr lvl="1">
              <a:buFont typeface="Wingdings" pitchFamily="2" charset="2"/>
              <a:buChar char="v"/>
            </a:pPr>
            <a:r>
              <a:rPr lang="en-US" sz="2600" dirty="0"/>
              <a:t> </a:t>
            </a:r>
            <a:r>
              <a:rPr lang="en-US" sz="2600" dirty="0" smtClean="0"/>
              <a:t>Bugs</a:t>
            </a:r>
            <a:r>
              <a:rPr lang="en-US" sz="2600" dirty="0" smtClean="0">
                <a:solidFill>
                  <a:schemeClr val="bg1">
                    <a:lumMod val="75000"/>
                  </a:schemeClr>
                </a:solidFill>
              </a:rPr>
              <a:t>: 50 open bugs, plus whatever bump the RC gives</a:t>
            </a:r>
          </a:p>
        </p:txBody>
      </p:sp>
    </p:spTree>
    <p:extLst>
      <p:ext uri="{BB962C8B-B14F-4D97-AF65-F5344CB8AC3E}">
        <p14:creationId xmlns:p14="http://schemas.microsoft.com/office/powerpoint/2010/main" val="40718941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1.0</a:t>
            </a:r>
            <a:endParaRPr lang="en-US" dirty="0"/>
          </a:p>
        </p:txBody>
      </p:sp>
      <p:sp>
        <p:nvSpPr>
          <p:cNvPr id="3" name="Content Placeholder 2"/>
          <p:cNvSpPr>
            <a:spLocks noGrp="1"/>
          </p:cNvSpPr>
          <p:nvPr>
            <p:ph idx="1"/>
          </p:nvPr>
        </p:nvSpPr>
        <p:spPr>
          <a:xfrm>
            <a:off x="381000" y="990600"/>
            <a:ext cx="8382000" cy="3886200"/>
          </a:xfrm>
        </p:spPr>
        <p:txBody>
          <a:bodyPr/>
          <a:lstStyle/>
          <a:p>
            <a:pPr>
              <a:buFont typeface="Wingdings" pitchFamily="2" charset="2"/>
              <a:buChar char="v"/>
            </a:pPr>
            <a:r>
              <a:rPr lang="en-US" dirty="0" smtClean="0"/>
              <a:t> Post 1.0 releases will resume in a 2 month cycle.</a:t>
            </a:r>
          </a:p>
          <a:p>
            <a:pPr marL="0" indent="0">
              <a:buNone/>
            </a:pPr>
            <a:endParaRPr lang="en-US" dirty="0" smtClean="0"/>
          </a:p>
          <a:p>
            <a:pPr>
              <a:buFont typeface="Wingdings" pitchFamily="2" charset="2"/>
              <a:buChar char="v"/>
            </a:pPr>
            <a:r>
              <a:rPr lang="en-US" dirty="0" smtClean="0"/>
              <a:t> Visual Studio Integration</a:t>
            </a:r>
          </a:p>
          <a:p>
            <a:pPr lvl="1">
              <a:buFont typeface="Wingdings" pitchFamily="2" charset="2"/>
              <a:buChar char="Ø"/>
            </a:pPr>
            <a:r>
              <a:rPr lang="en-US" dirty="0" smtClean="0"/>
              <a:t> Colorization, code-completion, project system, cleaner debugger, REPL, etc.</a:t>
            </a:r>
            <a:endParaRPr lang="en-US" dirty="0"/>
          </a:p>
          <a:p>
            <a:pPr lvl="1">
              <a:buFont typeface="Wingdings" pitchFamily="2" charset="2"/>
              <a:buChar char="Ø"/>
            </a:pPr>
            <a:r>
              <a:rPr lang="en-US" dirty="0" smtClean="0"/>
              <a:t> Largest requested VS2010 feature!</a:t>
            </a:r>
          </a:p>
        </p:txBody>
      </p:sp>
    </p:spTree>
    <p:extLst>
      <p:ext uri="{BB962C8B-B14F-4D97-AF65-F5344CB8AC3E}">
        <p14:creationId xmlns:p14="http://schemas.microsoft.com/office/powerpoint/2010/main" val="24493802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7427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5645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ronruby-contrib</a:t>
            </a:r>
            <a:endParaRPr lang="en-US" dirty="0"/>
          </a:p>
        </p:txBody>
      </p:sp>
      <p:sp>
        <p:nvSpPr>
          <p:cNvPr id="3" name="Content Placeholder 2"/>
          <p:cNvSpPr>
            <a:spLocks noGrp="1"/>
          </p:cNvSpPr>
          <p:nvPr>
            <p:ph idx="1"/>
          </p:nvPr>
        </p:nvSpPr>
        <p:spPr>
          <a:xfrm>
            <a:off x="381000" y="1143000"/>
            <a:ext cx="8382000" cy="5257800"/>
          </a:xfrm>
        </p:spPr>
        <p:txBody>
          <a:bodyPr>
            <a:normAutofit lnSpcReduction="10000"/>
          </a:bodyPr>
          <a:lstStyle/>
          <a:p>
            <a:pPr marL="0" lvl="0" indent="0">
              <a:buNone/>
            </a:pPr>
            <a:r>
              <a:rPr lang="en-US" dirty="0"/>
              <a:t>c</a:t>
            </a:r>
            <a:r>
              <a:rPr lang="en-US" dirty="0" smtClean="0"/>
              <a:t>ucumber </a:t>
            </a:r>
            <a:r>
              <a:rPr lang="en-US" sz="2600" dirty="0">
                <a:solidFill>
                  <a:schemeClr val="tx1">
                    <a:lumMod val="50000"/>
                    <a:lumOff val="50000"/>
                  </a:schemeClr>
                </a:solidFill>
              </a:rPr>
              <a:t>on .NET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a:t>c</a:t>
            </a:r>
            <a:r>
              <a:rPr lang="en-US" dirty="0" smtClean="0"/>
              <a:t>aricature </a:t>
            </a:r>
            <a:r>
              <a:rPr lang="en-US" sz="2600" dirty="0" smtClean="0">
                <a:solidFill>
                  <a:schemeClr val="tx1">
                    <a:lumMod val="50000"/>
                    <a:lumOff val="50000"/>
                  </a:schemeClr>
                </a:solidFill>
              </a:rPr>
              <a:t> </a:t>
            </a:r>
            <a:r>
              <a:rPr lang="en-US" sz="2600" dirty="0">
                <a:solidFill>
                  <a:schemeClr val="tx1">
                    <a:lumMod val="50000"/>
                    <a:lumOff val="50000"/>
                  </a:schemeClr>
                </a:solidFill>
              </a:rPr>
              <a:t>Mocking static types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a:t>i</a:t>
            </a:r>
            <a:r>
              <a:rPr lang="en-US" dirty="0" err="1" smtClean="0"/>
              <a:t>ronruby.rack</a:t>
            </a:r>
            <a:r>
              <a:rPr lang="en-US" dirty="0" smtClean="0"/>
              <a:t> </a:t>
            </a:r>
            <a:r>
              <a:rPr lang="en-US" sz="2600" dirty="0" smtClean="0">
                <a:solidFill>
                  <a:schemeClr val="tx1">
                    <a:lumMod val="50000"/>
                    <a:lumOff val="50000"/>
                  </a:schemeClr>
                </a:solidFill>
              </a:rPr>
              <a:t>rack-based </a:t>
            </a:r>
            <a:r>
              <a:rPr lang="en-US" sz="2600" dirty="0">
                <a:solidFill>
                  <a:schemeClr val="tx1">
                    <a:lumMod val="50000"/>
                    <a:lumOff val="50000"/>
                  </a:schemeClr>
                </a:solidFill>
              </a:rPr>
              <a:t>web apps on IIS</a:t>
            </a:r>
          </a:p>
          <a:p>
            <a:pPr marL="0" lvl="0" indent="0">
              <a:buNone/>
            </a:pPr>
            <a:r>
              <a:rPr lang="en-US" dirty="0" err="1"/>
              <a:t>ironruby-dbi</a:t>
            </a:r>
            <a:r>
              <a:rPr lang="en-US" dirty="0"/>
              <a:t> </a:t>
            </a:r>
            <a:r>
              <a:rPr lang="en-US" sz="2600" dirty="0" smtClean="0">
                <a:solidFill>
                  <a:schemeClr val="tx1">
                    <a:lumMod val="50000"/>
                    <a:lumOff val="50000"/>
                  </a:schemeClr>
                </a:solidFill>
              </a:rPr>
              <a:t> </a:t>
            </a:r>
            <a:r>
              <a:rPr lang="en-US" sz="2600" dirty="0">
                <a:solidFill>
                  <a:schemeClr val="tx1">
                    <a:lumMod val="50000"/>
                    <a:lumOff val="50000"/>
                  </a:schemeClr>
                </a:solidFill>
              </a:rPr>
              <a:t>port of </a:t>
            </a:r>
            <a:r>
              <a:rPr lang="en-US" sz="2600" dirty="0" err="1">
                <a:solidFill>
                  <a:schemeClr val="tx1">
                    <a:lumMod val="50000"/>
                    <a:lumOff val="50000"/>
                  </a:schemeClr>
                </a:solidFill>
              </a:rPr>
              <a:t>dbi</a:t>
            </a:r>
            <a:r>
              <a:rPr lang="en-US" sz="2600" dirty="0">
                <a:solidFill>
                  <a:schemeClr val="tx1">
                    <a:lumMod val="50000"/>
                    <a:lumOff val="50000"/>
                  </a:schemeClr>
                </a:solidFill>
              </a:rPr>
              <a:t> – enables </a:t>
            </a:r>
            <a:r>
              <a:rPr lang="en-US" sz="2600" dirty="0" smtClean="0">
                <a:solidFill>
                  <a:schemeClr val="tx1">
                    <a:lumMod val="50000"/>
                    <a:lumOff val="50000"/>
                  </a:schemeClr>
                </a:solidFill>
              </a:rPr>
              <a:t>current </a:t>
            </a:r>
            <a:r>
              <a:rPr lang="en-US" sz="2600" dirty="0" err="1" smtClean="0">
                <a:solidFill>
                  <a:schemeClr val="tx1">
                    <a:lumMod val="50000"/>
                    <a:lumOff val="50000"/>
                  </a:schemeClr>
                </a:solidFill>
              </a:rPr>
              <a:t>ActiveRecord</a:t>
            </a:r>
            <a:r>
              <a:rPr lang="en-US" sz="2600" dirty="0" smtClean="0">
                <a:solidFill>
                  <a:schemeClr val="tx1">
                    <a:lumMod val="50000"/>
                    <a:lumOff val="50000"/>
                  </a:schemeClr>
                </a:solidFill>
              </a:rPr>
              <a:t>/</a:t>
            </a:r>
            <a:r>
              <a:rPr lang="en-US" sz="2600" dirty="0" err="1" smtClean="0">
                <a:solidFill>
                  <a:schemeClr val="tx1">
                    <a:lumMod val="50000"/>
                    <a:lumOff val="50000"/>
                  </a:schemeClr>
                </a:solidFill>
              </a:rPr>
              <a:t>DataMapper</a:t>
            </a:r>
            <a:r>
              <a:rPr lang="en-US" sz="2600" dirty="0" smtClean="0">
                <a:solidFill>
                  <a:schemeClr val="tx1">
                    <a:lumMod val="50000"/>
                    <a:lumOff val="50000"/>
                  </a:schemeClr>
                </a:solidFill>
              </a:rPr>
              <a:t> </a:t>
            </a:r>
            <a:r>
              <a:rPr lang="en-US" sz="2600" dirty="0" err="1">
                <a:solidFill>
                  <a:schemeClr val="tx1">
                    <a:lumMod val="50000"/>
                    <a:lumOff val="50000"/>
                  </a:schemeClr>
                </a:solidFill>
              </a:rPr>
              <a:t>SQLServer</a:t>
            </a:r>
            <a:r>
              <a:rPr lang="en-US" sz="2600" dirty="0">
                <a:solidFill>
                  <a:schemeClr val="tx1">
                    <a:lumMod val="50000"/>
                    <a:lumOff val="50000"/>
                  </a:schemeClr>
                </a:solidFill>
              </a:rPr>
              <a:t>/SQLite# to just work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smtClean="0"/>
              <a:t>ironmvc</a:t>
            </a:r>
            <a:r>
              <a:rPr lang="en-US" dirty="0" smtClean="0"/>
              <a:t> </a:t>
            </a:r>
            <a:r>
              <a:rPr lang="en-US" sz="2600" dirty="0" smtClean="0">
                <a:solidFill>
                  <a:schemeClr val="tx1">
                    <a:lumMod val="50000"/>
                    <a:lumOff val="50000"/>
                  </a:schemeClr>
                </a:solidFill>
              </a:rPr>
              <a:t> </a:t>
            </a:r>
            <a:r>
              <a:rPr lang="en-US" sz="2600" dirty="0" err="1">
                <a:solidFill>
                  <a:schemeClr val="tx1">
                    <a:lumMod val="50000"/>
                    <a:lumOff val="50000"/>
                  </a:schemeClr>
                </a:solidFill>
              </a:rPr>
              <a:t>IronRuby</a:t>
            </a:r>
            <a:r>
              <a:rPr lang="en-US" sz="2600" dirty="0">
                <a:solidFill>
                  <a:schemeClr val="tx1">
                    <a:lumMod val="50000"/>
                    <a:lumOff val="50000"/>
                  </a:schemeClr>
                </a:solidFill>
              </a:rPr>
              <a:t> support for ASP.NET </a:t>
            </a:r>
            <a:r>
              <a:rPr lang="en-US" sz="2600" dirty="0" smtClean="0">
                <a:solidFill>
                  <a:schemeClr val="tx1">
                    <a:lumMod val="50000"/>
                    <a:lumOff val="50000"/>
                  </a:schemeClr>
                </a:solidFill>
              </a:rPr>
              <a:t>MVC applications</a:t>
            </a:r>
            <a:endParaRPr lang="en-US" sz="2600" dirty="0">
              <a:solidFill>
                <a:schemeClr val="tx1">
                  <a:lumMod val="50000"/>
                  <a:lumOff val="50000"/>
                </a:schemeClr>
              </a:solidFill>
            </a:endParaRPr>
          </a:p>
          <a:p>
            <a:pPr marL="0" lvl="0" indent="0">
              <a:buNone/>
            </a:pPr>
            <a:r>
              <a:rPr lang="en-US" dirty="0"/>
              <a:t>g</a:t>
            </a:r>
            <a:r>
              <a:rPr lang="en-US" dirty="0" smtClean="0"/>
              <a:t>estalt </a:t>
            </a:r>
            <a:r>
              <a:rPr lang="en-US" sz="2400" dirty="0" smtClean="0">
                <a:solidFill>
                  <a:schemeClr val="tx1">
                    <a:lumMod val="50000"/>
                    <a:lumOff val="50000"/>
                  </a:schemeClr>
                </a:solidFill>
              </a:rPr>
              <a:t> </a:t>
            </a:r>
            <a:r>
              <a:rPr lang="en-US" sz="2400" dirty="0">
                <a:solidFill>
                  <a:schemeClr val="tx1">
                    <a:lumMod val="50000"/>
                    <a:lumOff val="50000"/>
                  </a:schemeClr>
                </a:solidFill>
              </a:rPr>
              <a:t>replacing JavaScript with Ruby (now merged into </a:t>
            </a:r>
            <a:r>
              <a:rPr lang="en-US" sz="2400" dirty="0" err="1">
                <a:solidFill>
                  <a:schemeClr val="tx1">
                    <a:lumMod val="50000"/>
                    <a:lumOff val="50000"/>
                  </a:schemeClr>
                </a:solidFill>
              </a:rPr>
              <a:t>IronRuby</a:t>
            </a:r>
            <a:r>
              <a:rPr lang="en-US" sz="2400" dirty="0">
                <a:solidFill>
                  <a:schemeClr val="tx1">
                    <a:lumMod val="50000"/>
                    <a:lumOff val="50000"/>
                  </a:schemeClr>
                </a:solidFill>
              </a:rPr>
              <a:t>)</a:t>
            </a:r>
          </a:p>
          <a:p>
            <a:pPr marL="0" indent="0">
              <a:buNone/>
            </a:pPr>
            <a:r>
              <a:rPr lang="en-US" dirty="0"/>
              <a:t>m</a:t>
            </a:r>
            <a:r>
              <a:rPr lang="en-US" dirty="0" smtClean="0"/>
              <a:t>agic</a:t>
            </a:r>
            <a:r>
              <a:rPr lang="en-US" sz="2400" dirty="0" smtClean="0">
                <a:solidFill>
                  <a:schemeClr val="tx1">
                    <a:lumMod val="50000"/>
                    <a:lumOff val="50000"/>
                  </a:schemeClr>
                </a:solidFill>
              </a:rPr>
              <a:t>  </a:t>
            </a:r>
            <a:r>
              <a:rPr lang="en-US" sz="2400" dirty="0">
                <a:solidFill>
                  <a:schemeClr val="tx1">
                    <a:lumMod val="50000"/>
                    <a:lumOff val="50000"/>
                  </a:schemeClr>
                </a:solidFill>
              </a:rPr>
              <a:t>a UI framework for </a:t>
            </a:r>
            <a:r>
              <a:rPr lang="en-US" sz="2400" dirty="0" smtClean="0">
                <a:solidFill>
                  <a:schemeClr val="tx1">
                    <a:lumMod val="50000"/>
                    <a:lumOff val="50000"/>
                  </a:schemeClr>
                </a:solidFill>
              </a:rPr>
              <a:t>Ruby</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47205547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smtClean="0"/>
              <a:t>Questions?</a:t>
            </a:r>
            <a:endParaRPr lang="en-US" sz="9600" dirty="0"/>
          </a:p>
        </p:txBody>
      </p:sp>
      <p:sp>
        <p:nvSpPr>
          <p:cNvPr id="3" name="Subtitle 2"/>
          <p:cNvSpPr>
            <a:spLocks noGrp="1"/>
          </p:cNvSpPr>
          <p:nvPr>
            <p:ph type="subTitle" idx="1"/>
          </p:nvPr>
        </p:nvSpPr>
        <p:spPr>
          <a:xfrm>
            <a:off x="609600" y="3886200"/>
            <a:ext cx="7848600" cy="1752600"/>
          </a:xfrm>
        </p:spPr>
        <p:txBody>
          <a:bodyPr/>
          <a:lstStyle/>
          <a:p>
            <a:pPr algn="l"/>
            <a:r>
              <a:rPr lang="en-US" dirty="0"/>
              <a:t>i</a:t>
            </a:r>
            <a:r>
              <a:rPr lang="en-US" dirty="0" smtClean="0"/>
              <a:t>ronruby.net</a:t>
            </a:r>
            <a:endParaRPr lang="en-US" dirty="0"/>
          </a:p>
          <a:p>
            <a:pPr algn="l"/>
            <a:r>
              <a:rPr lang="en-US" dirty="0" smtClean="0"/>
              <a:t>jimmy.schementi.com/blog</a:t>
            </a:r>
          </a:p>
          <a:p>
            <a:pPr algn="r"/>
            <a:endParaRPr lang="en-US" dirty="0" smtClean="0"/>
          </a:p>
        </p:txBody>
      </p:sp>
    </p:spTree>
    <p:extLst>
      <p:ext uri="{BB962C8B-B14F-4D97-AF65-F5344CB8AC3E}">
        <p14:creationId xmlns:p14="http://schemas.microsoft.com/office/powerpoint/2010/main" val="96299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029200"/>
          </a:xfrm>
        </p:spPr>
        <p:txBody>
          <a:bodyPr>
            <a:normAutofit lnSpcReduction="10000"/>
          </a:bodyPr>
          <a:lstStyle/>
          <a:p>
            <a:pPr marL="0" indent="0">
              <a:buNone/>
            </a:pPr>
            <a:r>
              <a:rPr lang="en-US" sz="4400" dirty="0" smtClean="0"/>
              <a:t>Ruby 1.8.6 compatible</a:t>
            </a:r>
          </a:p>
          <a:p>
            <a:pPr lvl="1"/>
            <a:r>
              <a:rPr lang="en-US" dirty="0" smtClean="0">
                <a:solidFill>
                  <a:schemeClr val="bg1">
                    <a:lumMod val="75000"/>
                  </a:schemeClr>
                </a:solidFill>
              </a:rPr>
              <a:t>Some 1.9 features (like encoding, -19 flag)</a:t>
            </a:r>
          </a:p>
          <a:p>
            <a:pPr lvl="1"/>
            <a:r>
              <a:rPr lang="en-US" dirty="0" smtClean="0">
                <a:solidFill>
                  <a:schemeClr val="bg1">
                    <a:lumMod val="75000"/>
                  </a:schemeClr>
                </a:solidFill>
              </a:rPr>
              <a:t>Does not support </a:t>
            </a:r>
            <a:r>
              <a:rPr lang="en-US" dirty="0" err="1" smtClean="0">
                <a:solidFill>
                  <a:schemeClr val="bg1">
                    <a:lumMod val="75000"/>
                  </a:schemeClr>
                </a:solidFill>
              </a:rPr>
              <a:t>callcc</a:t>
            </a:r>
            <a:r>
              <a:rPr lang="en-US" dirty="0" smtClean="0">
                <a:solidFill>
                  <a:schemeClr val="bg1">
                    <a:lumMod val="75000"/>
                  </a:schemeClr>
                </a:solidFill>
              </a:rPr>
              <a:t>, </a:t>
            </a:r>
            <a:r>
              <a:rPr lang="en-US" dirty="0" err="1" smtClean="0">
                <a:solidFill>
                  <a:schemeClr val="bg1">
                    <a:lumMod val="75000"/>
                  </a:schemeClr>
                </a:solidFill>
              </a:rPr>
              <a:t>ObjectSpace</a:t>
            </a:r>
            <a:r>
              <a:rPr lang="en-US" dirty="0" smtClean="0">
                <a:solidFill>
                  <a:schemeClr val="bg1">
                    <a:lumMod val="75000"/>
                  </a:schemeClr>
                </a:solidFill>
              </a:rPr>
              <a:t>, native extensions</a:t>
            </a:r>
          </a:p>
          <a:p>
            <a:pPr lvl="2"/>
            <a:r>
              <a:rPr lang="en-US" dirty="0" smtClean="0">
                <a:solidFill>
                  <a:schemeClr val="bg1">
                    <a:lumMod val="75000"/>
                  </a:schemeClr>
                </a:solidFill>
              </a:rPr>
              <a:t>Though local </a:t>
            </a:r>
            <a:r>
              <a:rPr lang="en-US" dirty="0" err="1" smtClean="0">
                <a:solidFill>
                  <a:schemeClr val="bg1">
                    <a:lumMod val="75000"/>
                  </a:schemeClr>
                </a:solidFill>
              </a:rPr>
              <a:t>callcc</a:t>
            </a:r>
            <a:r>
              <a:rPr lang="en-US" dirty="0" smtClean="0">
                <a:solidFill>
                  <a:schemeClr val="bg1">
                    <a:lumMod val="75000"/>
                  </a:schemeClr>
                </a:solidFill>
              </a:rPr>
              <a:t> is coming …</a:t>
            </a:r>
          </a:p>
          <a:p>
            <a:pPr lvl="2"/>
            <a:r>
              <a:rPr lang="en-US" dirty="0" smtClean="0">
                <a:solidFill>
                  <a:schemeClr val="bg1">
                    <a:lumMod val="75000"/>
                  </a:schemeClr>
                </a:solidFill>
              </a:rPr>
              <a:t>Considering FFI support for native extensions</a:t>
            </a:r>
          </a:p>
          <a:p>
            <a:pPr marL="0" indent="0">
              <a:buNone/>
            </a:pPr>
            <a:endParaRPr lang="en-US" sz="2600" dirty="0" smtClean="0"/>
          </a:p>
          <a:p>
            <a:pPr marL="0" indent="0">
              <a:buNone/>
            </a:pPr>
            <a:r>
              <a:rPr lang="en-US" sz="4400" dirty="0" smtClean="0"/>
              <a:t>CLR 2.0 SP1 | Mono 2.0</a:t>
            </a:r>
          </a:p>
          <a:p>
            <a:pPr lvl="1"/>
            <a:r>
              <a:rPr lang="en-US" dirty="0" smtClean="0">
                <a:solidFill>
                  <a:schemeClr val="bg1">
                    <a:lumMod val="75000"/>
                  </a:schemeClr>
                </a:solidFill>
              </a:rPr>
              <a:t>Browser plugin: Silverlight | Moonlight</a:t>
            </a:r>
          </a:p>
          <a:p>
            <a:pPr lvl="1"/>
            <a:r>
              <a:rPr lang="en-US" dirty="0" smtClean="0">
                <a:solidFill>
                  <a:schemeClr val="bg1">
                    <a:lumMod val="75000"/>
                  </a:schemeClr>
                </a:solidFill>
              </a:rPr>
              <a:t>Windows, </a:t>
            </a:r>
            <a:r>
              <a:rPr lang="en-US" dirty="0" err="1" smtClean="0">
                <a:solidFill>
                  <a:schemeClr val="bg1">
                    <a:lumMod val="75000"/>
                  </a:schemeClr>
                </a:solidFill>
              </a:rPr>
              <a:t>MacOS</a:t>
            </a:r>
            <a:r>
              <a:rPr lang="en-US" dirty="0" smtClean="0">
                <a:solidFill>
                  <a:schemeClr val="bg1">
                    <a:lumMod val="75000"/>
                  </a:schemeClr>
                </a:solidFill>
              </a:rPr>
              <a:t>, major Linux </a:t>
            </a:r>
            <a:r>
              <a:rPr lang="en-US" dirty="0" err="1" smtClean="0">
                <a:solidFill>
                  <a:schemeClr val="bg1">
                    <a:lumMod val="75000"/>
                  </a:schemeClr>
                </a:solidFill>
              </a:rPr>
              <a:t>distros</a:t>
            </a:r>
            <a:endParaRPr lang="en-US" dirty="0" smtClean="0">
              <a:solidFill>
                <a:schemeClr val="bg1">
                  <a:lumMod val="75000"/>
                </a:schemeClr>
              </a:solidFill>
            </a:endParaRPr>
          </a:p>
        </p:txBody>
      </p:sp>
    </p:spTree>
    <p:extLst>
      <p:ext uri="{BB962C8B-B14F-4D97-AF65-F5344CB8AC3E}">
        <p14:creationId xmlns:p14="http://schemas.microsoft.com/office/powerpoint/2010/main" val="17462247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immysch\Pictures\Slide Shows\gem-install.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 y="2171700"/>
            <a:ext cx="9162393" cy="25146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636634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immysch\Pictures\Slide Shows\rails.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82"/>
            <a:ext cx="13030200" cy="1219776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510693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1">
                <a:alpha val="50000"/>
              </a:schemeClr>
            </a:gs>
            <a:gs pos="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382000" cy="2743200"/>
          </a:xfrm>
        </p:spPr>
        <p:txBody>
          <a:bodyPr>
            <a:noAutofit/>
          </a:bodyPr>
          <a:lstStyle/>
          <a:p>
            <a:pPr marL="0" indent="0">
              <a:buNone/>
            </a:pPr>
            <a:r>
              <a:rPr lang="en-US" sz="6000" dirty="0" err="1">
                <a:solidFill>
                  <a:schemeClr val="bg1">
                    <a:lumMod val="95000"/>
                  </a:schemeClr>
                </a:solidFill>
                <a:hlinkClick r:id="rId2"/>
              </a:rPr>
              <a:t>IronRuby</a:t>
            </a:r>
            <a:r>
              <a:rPr lang="en-US" sz="6000" dirty="0">
                <a:solidFill>
                  <a:schemeClr val="bg1">
                    <a:lumMod val="95000"/>
                  </a:schemeClr>
                </a:solidFill>
                <a:hlinkClick r:id="rId2"/>
              </a:rPr>
              <a:t> at OSCON </a:t>
            </a:r>
            <a:r>
              <a:rPr lang="en-US" sz="6000" dirty="0" smtClean="0">
                <a:solidFill>
                  <a:schemeClr val="bg1">
                    <a:lumMod val="95000"/>
                  </a:schemeClr>
                </a:solidFill>
                <a:hlinkClick r:id="rId2"/>
              </a:rPr>
              <a:t>2009</a:t>
            </a:r>
          </a:p>
          <a:p>
            <a:pPr marL="0" indent="0" algn="ctr">
              <a:buNone/>
            </a:pPr>
            <a:r>
              <a:rPr lang="en-US" sz="4800" dirty="0" smtClean="0">
                <a:solidFill>
                  <a:schemeClr val="bg1">
                    <a:lumMod val="95000"/>
                  </a:schemeClr>
                </a:solidFill>
                <a:hlinkClick r:id="rId2"/>
              </a:rPr>
              <a:t>Mono</a:t>
            </a:r>
            <a:r>
              <a:rPr lang="en-US" sz="4800" dirty="0">
                <a:solidFill>
                  <a:schemeClr val="bg1">
                    <a:lumMod val="95000"/>
                  </a:schemeClr>
                </a:solidFill>
                <a:hlinkClick r:id="rId2"/>
              </a:rPr>
              <a:t>, Moonlight, and </a:t>
            </a:r>
            <a:r>
              <a:rPr lang="en-US" sz="4800" dirty="0" smtClean="0">
                <a:solidFill>
                  <a:schemeClr val="bg1">
                    <a:lumMod val="95000"/>
                  </a:schemeClr>
                </a:solidFill>
                <a:hlinkClick r:id="rId2"/>
              </a:rPr>
              <a:t>scripting </a:t>
            </a:r>
          </a:p>
          <a:p>
            <a:pPr marL="0" indent="0" algn="ctr">
              <a:buNone/>
            </a:pPr>
            <a:r>
              <a:rPr lang="en-US" sz="4800" dirty="0" smtClean="0">
                <a:solidFill>
                  <a:schemeClr val="bg1">
                    <a:lumMod val="95000"/>
                  </a:schemeClr>
                </a:solidFill>
                <a:hlinkClick r:id="rId2"/>
              </a:rPr>
              <a:t>open </a:t>
            </a:r>
            <a:r>
              <a:rPr lang="en-US" sz="4800" dirty="0">
                <a:solidFill>
                  <a:schemeClr val="bg1">
                    <a:lumMod val="95000"/>
                  </a:schemeClr>
                </a:solidFill>
                <a:hlinkClick r:id="rId2"/>
              </a:rPr>
              <a:t>source </a:t>
            </a:r>
            <a:r>
              <a:rPr lang="en-US" sz="4800" dirty="0" smtClean="0">
                <a:solidFill>
                  <a:schemeClr val="bg1">
                    <a:lumMod val="95000"/>
                  </a:schemeClr>
                </a:solidFill>
                <a:hlinkClick r:id="rId2"/>
              </a:rPr>
              <a:t>apps</a:t>
            </a:r>
            <a:endParaRPr lang="en-US" sz="4800" dirty="0">
              <a:solidFill>
                <a:schemeClr val="bg1">
                  <a:lumMod val="95000"/>
                </a:schemeClr>
              </a:solidFill>
            </a:endParaRPr>
          </a:p>
        </p:txBody>
      </p:sp>
    </p:spTree>
    <p:extLst>
      <p:ext uri="{BB962C8B-B14F-4D97-AF65-F5344CB8AC3E}">
        <p14:creationId xmlns:p14="http://schemas.microsoft.com/office/powerpoint/2010/main" val="25144273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382000" cy="2133600"/>
          </a:xfrm>
        </p:spPr>
        <p:txBody>
          <a:bodyPr>
            <a:normAutofit/>
          </a:bodyPr>
          <a:lstStyle/>
          <a:p>
            <a:r>
              <a:rPr lang="en-US" sz="4800" dirty="0" smtClean="0"/>
              <a:t>What sets </a:t>
            </a:r>
            <a:r>
              <a:rPr lang="en-US" sz="4800" dirty="0" err="1" smtClean="0"/>
              <a:t>IronRuby</a:t>
            </a:r>
            <a:r>
              <a:rPr lang="en-US" sz="4800" dirty="0" smtClean="0"/>
              <a:t> apart?</a:t>
            </a:r>
            <a:endParaRPr lang="en-US" sz="4800" dirty="0"/>
          </a:p>
        </p:txBody>
      </p:sp>
    </p:spTree>
    <p:extLst>
      <p:ext uri="{BB962C8B-B14F-4D97-AF65-F5344CB8AC3E}">
        <p14:creationId xmlns:p14="http://schemas.microsoft.com/office/powerpoint/2010/main" val="2755908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352800"/>
            <a:ext cx="8686800" cy="2895600"/>
          </a:xfrm>
          <a:prstGeom prst="roundRect">
            <a:avLst>
              <a:gd name="adj" fmla="val 7568"/>
            </a:avLst>
          </a:prstGeom>
          <a:gradFill>
            <a:gsLst>
              <a:gs pos="0">
                <a:srgbClr xmlns:mc="http://schemas.openxmlformats.org/markup-compatibility/2006" xmlns:a14="http://schemas.microsoft.com/office/drawing/2010/main" val="9C2D2A" mc:Ignorable="">
                  <a:lumMod val="70000"/>
                </a:srgbClr>
              </a:gs>
              <a:gs pos="100000">
                <a:schemeClr val="accent2">
                  <a:shade val="51000"/>
                  <a:satMod val="130000"/>
                  <a:lumMod val="86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533400"/>
            <a:ext cx="8382000" cy="5867400"/>
          </a:xfrm>
        </p:spPr>
        <p:txBody>
          <a:bodyPr>
            <a:normAutofit/>
          </a:bodyPr>
          <a:lstStyle/>
          <a:p>
            <a:pPr marL="0" indent="0">
              <a:buNone/>
            </a:pPr>
            <a:r>
              <a:rPr lang="en-US" dirty="0" smtClean="0"/>
              <a:t>A p</a:t>
            </a:r>
            <a:r>
              <a:rPr lang="en-US" dirty="0" smtClean="0"/>
              <a:t>remiere </a:t>
            </a:r>
            <a:r>
              <a:rPr lang="en-US" dirty="0" smtClean="0"/>
              <a:t>implementation</a:t>
            </a:r>
            <a:r>
              <a:rPr lang="en-US" dirty="0" smtClean="0"/>
              <a:t> </a:t>
            </a:r>
            <a:r>
              <a:rPr lang="en-US" dirty="0" smtClean="0"/>
              <a:t>for Windows</a:t>
            </a:r>
          </a:p>
          <a:p>
            <a:pPr lvl="1">
              <a:buFont typeface="Wingdings" pitchFamily="2" charset="2"/>
              <a:buChar char="v"/>
            </a:pPr>
            <a:r>
              <a:rPr lang="en-US" dirty="0" smtClean="0"/>
              <a:t> </a:t>
            </a:r>
            <a:r>
              <a:rPr lang="en-US" dirty="0" smtClean="0">
                <a:solidFill>
                  <a:schemeClr val="bg1">
                    <a:lumMod val="75000"/>
                  </a:schemeClr>
                </a:solidFill>
              </a:rPr>
              <a:t>Win32, .NET, DirectX</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Systems </a:t>
            </a:r>
            <a:r>
              <a:rPr lang="en-US" dirty="0" smtClean="0">
                <a:solidFill>
                  <a:schemeClr val="bg1">
                    <a:lumMod val="75000"/>
                  </a:schemeClr>
                </a:solidFill>
              </a:rPr>
              <a:t>management</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Web deployment on IIS</a:t>
            </a:r>
          </a:p>
          <a:p>
            <a:pPr lvl="2">
              <a:buFont typeface="Wingdings" pitchFamily="2" charset="2"/>
              <a:buChar char="v"/>
            </a:pPr>
            <a:r>
              <a:rPr lang="en-US" dirty="0" smtClean="0"/>
              <a:t> wiki.rubyonrails.org: </a:t>
            </a:r>
            <a:r>
              <a:rPr lang="en-US" dirty="0" smtClean="0">
                <a:solidFill>
                  <a:srgbClr xmlns:mc="http://schemas.openxmlformats.org/markup-compatibility/2006" xmlns:a14="http://schemas.microsoft.com/office/drawing/2010/main" val="00FF00" mc:Ignorable=""/>
                </a:solidFill>
              </a:rPr>
              <a:t>51% </a:t>
            </a:r>
            <a:r>
              <a:rPr lang="en-US" dirty="0" smtClean="0"/>
              <a:t>of traffic is from Windows</a:t>
            </a:r>
          </a:p>
          <a:p>
            <a:pPr lvl="2">
              <a:buFont typeface="Wingdings" pitchFamily="2" charset="2"/>
              <a:buChar char="v"/>
            </a:pPr>
            <a:endParaRPr lang="en-US" sz="1400" dirty="0" smtClean="0"/>
          </a:p>
          <a:p>
            <a:pPr marL="0" indent="0">
              <a:buNone/>
            </a:pPr>
            <a:r>
              <a:rPr lang="en-US" dirty="0" smtClean="0"/>
              <a:t>Browser apps</a:t>
            </a:r>
          </a:p>
          <a:p>
            <a:pPr lvl="1">
              <a:buFont typeface="Wingdings" pitchFamily="2" charset="2"/>
              <a:buChar char="v"/>
            </a:pPr>
            <a:r>
              <a:rPr lang="en-US" dirty="0"/>
              <a:t> </a:t>
            </a:r>
            <a:r>
              <a:rPr lang="en-US" dirty="0" smtClean="0">
                <a:solidFill>
                  <a:schemeClr val="bg1">
                    <a:lumMod val="75000"/>
                  </a:schemeClr>
                </a:solidFill>
              </a:rPr>
              <a:t>HTML and vector graphics/UI</a:t>
            </a:r>
            <a:endParaRPr lang="en-US" dirty="0">
              <a:solidFill>
                <a:schemeClr val="bg1">
                  <a:lumMod val="75000"/>
                </a:schemeClr>
              </a:solidFill>
            </a:endParaRPr>
          </a:p>
          <a:p>
            <a:pPr marL="57150" indent="0">
              <a:buNone/>
            </a:pPr>
            <a:endParaRPr lang="en-US" sz="1400" dirty="0" smtClean="0"/>
          </a:p>
          <a:p>
            <a:pPr marL="57150" indent="0">
              <a:buNone/>
            </a:pPr>
            <a:r>
              <a:rPr lang="en-US" dirty="0" smtClean="0"/>
              <a:t>Embedding and Scripting</a:t>
            </a:r>
          </a:p>
          <a:p>
            <a:pPr lvl="1">
              <a:buFont typeface="Wingdings" pitchFamily="2" charset="2"/>
              <a:buChar char="v"/>
            </a:pPr>
            <a:r>
              <a:rPr lang="en-US" dirty="0" smtClean="0"/>
              <a:t> </a:t>
            </a:r>
            <a:r>
              <a:rPr lang="en-US" dirty="0" smtClean="0">
                <a:solidFill>
                  <a:schemeClr val="bg1">
                    <a:lumMod val="75000"/>
                  </a:schemeClr>
                </a:solidFill>
              </a:rPr>
              <a:t>Polyglot (using multiple language) and/or extensibility (exposing a language to end-users)</a:t>
            </a:r>
          </a:p>
        </p:txBody>
      </p:sp>
    </p:spTree>
    <p:extLst>
      <p:ext uri="{BB962C8B-B14F-4D97-AF65-F5344CB8AC3E}">
        <p14:creationId xmlns:p14="http://schemas.microsoft.com/office/powerpoint/2010/main" val="2553960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293175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9686666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TotalTime>
  <Words>1031</Words>
  <Application>Microsoft Office PowerPoint</Application>
  <PresentationFormat>On-screen Show (4:3)</PresentationFormat>
  <Paragraphs>195</Paragraphs>
  <Slides>28</Slides>
  <Notes>19</Notes>
  <HiddenSlides>2</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IronRuby</vt:lpstr>
      <vt:lpstr>PowerPoint Presentation</vt:lpstr>
      <vt:lpstr>PowerPoint Presentation</vt:lpstr>
      <vt:lpstr>PowerPoint Presentation</vt:lpstr>
      <vt:lpstr>PowerPoint Presentation</vt:lpstr>
      <vt:lpstr>PowerPoint Presentation</vt:lpstr>
      <vt:lpstr>What sets IronRuby apart?</vt:lpstr>
      <vt:lpstr>PowerPoint Presentation</vt:lpstr>
      <vt:lpstr>PowerPoint Presentation</vt:lpstr>
      <vt:lpstr>PowerPoint Presentation</vt:lpstr>
      <vt:lpstr>&lt;script type="Text/ruby“&gt;</vt:lpstr>
      <vt:lpstr>Silverlight 4</vt:lpstr>
      <vt:lpstr>PowerPoint Presentation</vt:lpstr>
      <vt:lpstr>PowerPoint Presentation</vt:lpstr>
      <vt:lpstr>PowerPoint Presentation</vt:lpstr>
      <vt:lpstr>PowerPoint Presentation</vt:lpstr>
      <vt:lpstr>PowerPoint Presentation</vt:lpstr>
      <vt:lpstr>Fixing the worst app ever</vt:lpstr>
      <vt:lpstr>PowerPoint Presentation</vt:lpstr>
      <vt:lpstr>IronRuby 1.0 RC1</vt:lpstr>
      <vt:lpstr>PowerPoint Presentation</vt:lpstr>
      <vt:lpstr>PowerPoint Presentation</vt:lpstr>
      <vt:lpstr>PowerPoint Presentation</vt:lpstr>
      <vt:lpstr>PowerPoint Presentation</vt:lpstr>
      <vt:lpstr>Post 1.0</vt:lpstr>
      <vt:lpstr>PowerPoint Presentation</vt:lpstr>
      <vt:lpstr>ironruby-contrib</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IronRuby</dc:title>
  <dc:creator>Jimmy Schementi</dc:creator>
  <cp:lastModifiedBy>Jimmy Schementi</cp:lastModifiedBy>
  <cp:revision>50</cp:revision>
  <dcterms:created xsi:type="dcterms:W3CDTF">2009-11-20T03:42:40Z</dcterms:created>
  <dcterms:modified xsi:type="dcterms:W3CDTF">2009-11-20T23:30:41Z</dcterms:modified>
</cp:coreProperties>
</file>