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4"/>
  </p:notesMasterIdLst>
  <p:sldIdLst>
    <p:sldId id="256" r:id="rId2"/>
    <p:sldId id="352" r:id="rId3"/>
    <p:sldId id="350" r:id="rId4"/>
    <p:sldId id="362" r:id="rId5"/>
    <p:sldId id="361" r:id="rId6"/>
    <p:sldId id="354" r:id="rId7"/>
    <p:sldId id="356" r:id="rId8"/>
    <p:sldId id="363" r:id="rId9"/>
    <p:sldId id="358" r:id="rId10"/>
    <p:sldId id="359" r:id="rId11"/>
    <p:sldId id="364" r:id="rId12"/>
    <p:sldId id="3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A9B30-417C-7F45-90BC-8884BA38FF80}" v="2644" dt="2024-06-20T05:31:01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/>
    <p:restoredTop sz="94607"/>
  </p:normalViewPr>
  <p:slideViewPr>
    <p:cSldViewPr snapToGrid="0">
      <p:cViewPr>
        <p:scale>
          <a:sx n="90" d="100"/>
          <a:sy n="90" d="100"/>
        </p:scale>
        <p:origin x="305" y="257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5839F-FFC3-4C25-A4A6-7DD456B3515D}" type="datetimeFigureOut">
              <a:rPr lang="en-SG" smtClean="0"/>
              <a:t>15/7/2024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0ECF1-22CE-41CC-86C8-502EC0A5B3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6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36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60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45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4563876"/>
            <a:ext cx="11542457" cy="1328924"/>
          </a:xfrm>
          <a:prstGeom prst="rect">
            <a:avLst/>
          </a:prstGeom>
          <a:solidFill>
            <a:srgbClr val="112DA5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9331-0285-47B0-9B8F-78B544AF34B1}" type="datetime1">
              <a:rPr lang="en-GB" smtClean="0"/>
              <a:t>15/07/2024</a:t>
            </a:fld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3429000"/>
            <a:ext cx="11542457" cy="1152128"/>
          </a:xfrm>
          <a:prstGeom prst="rect">
            <a:avLst/>
          </a:prstGeom>
          <a:solidFill>
            <a:srgbClr val="112DA5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6095205" y="6406534"/>
            <a:ext cx="4633693" cy="272696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977" y="619200"/>
            <a:ext cx="11542458" cy="2809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fidential Transi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7794A-B02F-6742-8F52-49429258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0CEA-9C40-4E5B-B300-08A77ADCAF38}" type="datetime1">
              <a:rPr lang="en-GB" smtClean="0"/>
              <a:t>15/07/2024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E6F001-5280-514D-8AAD-3D5FEBC81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46D911-388B-904A-B660-048880D1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CDA60E-AC36-DF4E-BEA7-779BA129BE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7929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977" y="900954"/>
            <a:ext cx="11542458" cy="48812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First segment</a:t>
            </a:r>
          </a:p>
          <a:p>
            <a:pPr lvl="1"/>
            <a:r>
              <a:rPr lang="en-GB" dirty="0"/>
              <a:t>Second segment</a:t>
            </a:r>
          </a:p>
          <a:p>
            <a:pPr lvl="2"/>
            <a:r>
              <a:rPr lang="en-GB" dirty="0"/>
              <a:t>Third segment</a:t>
            </a:r>
          </a:p>
          <a:p>
            <a:pPr lvl="3"/>
            <a:r>
              <a:rPr lang="en-GB" dirty="0"/>
              <a:t>Fourth segment</a:t>
            </a:r>
          </a:p>
          <a:p>
            <a:pPr lvl="4"/>
            <a:r>
              <a:rPr lang="en-GB" dirty="0"/>
              <a:t>Fifth segment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9D5B-F72E-4982-AF73-20ED7C93029F}" type="datetime1">
              <a:rPr lang="en-GB" smtClean="0"/>
              <a:t>15/07/2024</a:t>
            </a:fld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76" y="217302"/>
            <a:ext cx="11542459" cy="589521"/>
          </a:xfrm>
          <a:prstGeom prst="rect">
            <a:avLst/>
          </a:prstGeom>
          <a:solidFill>
            <a:srgbClr val="112DA5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3342CB76-3E5B-6644-A781-9B6DB74F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6565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fidential Transi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0A7F8-D2D2-7F40-9E62-B38F914B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0CEA-9C40-4E5B-B300-08A77ADCAF38}" type="datetime1">
              <a:rPr lang="en-GB" smtClean="0"/>
              <a:t>15/07/2024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83E59-14EF-F040-B773-2C8BE7E1B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B8185-9F40-E443-A9E0-8A84B79D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0D80AF4-9078-A141-BA6D-2E98EE9AB8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3042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977" y="4389676"/>
            <a:ext cx="11542458" cy="1013969"/>
          </a:xfrm>
          <a:prstGeom prst="rect">
            <a:avLst/>
          </a:prstGeom>
          <a:solidFill>
            <a:srgbClr val="112DA5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428650"/>
            <a:ext cx="11542458" cy="427535"/>
          </a:xfrm>
          <a:prstGeom prst="rect">
            <a:avLst/>
          </a:prstGeom>
          <a:solidFill>
            <a:srgbClr val="112DA5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37689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B167D-E12D-414C-BC36-879D451CD8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0B0CEA-9C40-4E5B-B300-08A77ADCAF38}" type="datetime1">
              <a:rPr lang="en-GB" smtClean="0"/>
              <a:t>15/07/2024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AB118-4425-8F49-9172-7C4D5ABA45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Name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38201-5879-4148-8854-68F65BE52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977" y="5445459"/>
            <a:ext cx="11542458" cy="427535"/>
          </a:xfrm>
          <a:prstGeom prst="rect">
            <a:avLst/>
          </a:prstGeo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6"/>
            <a:ext cx="11542458" cy="380257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B7CBDF-D267-74FF-9736-B1269C16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4C2A7A5-D467-AA9B-3E51-211DA33C7E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0B0CEA-9C40-4E5B-B300-08A77ADCAF38}" type="datetime1">
              <a:rPr lang="en-GB" smtClean="0"/>
              <a:t>15/07/2024</a:t>
            </a:fld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5FB9400-6B8B-B84A-E703-C6F8048B1C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Name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6AE55DA-E8A7-E5D6-BD34-6469B612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69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C7F5-538E-4A15-9688-58681A61E3F4}" type="datetime1">
              <a:rPr lang="en-GB" smtClean="0"/>
              <a:t>15/07/2024</a:t>
            </a:fld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977" y="620714"/>
            <a:ext cx="11542458" cy="9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A5D4628-7A98-0249-9E16-AAC869B3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6346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B7E3-FECD-4F34-A84D-F14F19512F8D}" type="datetime1">
              <a:rPr lang="en-GB" smtClean="0"/>
              <a:t>15/07/2024</a:t>
            </a:fld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977" y="620713"/>
            <a:ext cx="11542458" cy="560786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A1AF0E1-7431-CF44-9255-5D5A814A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64385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A40F-F19A-40C2-97FB-AAEF6FAD26A2}" type="datetime1">
              <a:rPr lang="en-GB" smtClean="0"/>
              <a:t>15/07/2024</a:t>
            </a:fld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8BF0423-3ACE-FD4F-8EAA-6E11BE79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50431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31212" y="6356349"/>
            <a:ext cx="898236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541F9220-EB01-4C96-9866-3B9304AEEFD6}" type="datetime1">
              <a:rPr lang="en-GB" smtClean="0"/>
              <a:t>15/07/2024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CCBDC97C-AECA-45E3-9772-9446662167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98D514C-18C7-014C-8F89-C8B68D42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700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76" y="620714"/>
            <a:ext cx="11533425" cy="9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77" y="2024064"/>
            <a:ext cx="11533424" cy="42132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0509-CF19-49CB-AA84-325BAE73DD4A}" type="datetime1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9F80-8005-4E26-88E6-06F0652F44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18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ransi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0A7F8-D2D2-7F40-9E62-B38F914B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0CEA-9C40-4E5B-B300-08A77ADCAF38}" type="datetime1">
              <a:rPr lang="en-GB" smtClean="0"/>
              <a:t>15/07/2024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83E59-14EF-F040-B773-2C8BE7E1B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B8185-9F40-E443-A9E0-8A84B79D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0D80AF4-9078-A141-BA6D-2E98EE9AB8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2856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822" y="-385093"/>
            <a:ext cx="12423716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20777" y="6308726"/>
            <a:ext cx="61223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50B0CEA-9C40-4E5B-B300-08A77ADCAF38}" type="datetime1">
              <a:rPr lang="en-GB" smtClean="0"/>
              <a:t>15/07/2024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9448" y="6308726"/>
            <a:ext cx="3556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CBDC97C-AECA-45E3-9772-9446662167E0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40778" y="6300190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83289" y="6300189"/>
            <a:ext cx="141277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127" y="306000"/>
            <a:ext cx="971440" cy="1584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F764E2-D9F4-2D4A-9363-2C5582E7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05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314" name="Picture 2" descr="/var/folders/74/4rjkw2652f5866r9295vcxhh0000gn/T/com.microsoft.Powerpoint/WebArchiveCopyPasteTempFiles/ySrL8Hxvq0yztsqMxAAAAAElFTkSuQmCC">
            <a:extLst>
              <a:ext uri="{FF2B5EF4-FFF2-40B4-BE49-F238E27FC236}">
                <a16:creationId xmlns:a16="http://schemas.microsoft.com/office/drawing/2014/main" id="{A77CF44E-E511-2549-BBC4-CDEB0BA09D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947" y="6175476"/>
            <a:ext cx="436806" cy="6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 drawing of a person&#10;&#10;Description automatically generated">
            <a:extLst>
              <a:ext uri="{FF2B5EF4-FFF2-40B4-BE49-F238E27FC236}">
                <a16:creationId xmlns:a16="http://schemas.microsoft.com/office/drawing/2014/main" id="{886E4BC6-DB3F-4E43-998C-F4A55BE14A8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859" y="6199632"/>
            <a:ext cx="1535555" cy="6583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731F4BD-138A-3D4E-8BC9-90B3DAC6AC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1176" y="6162729"/>
            <a:ext cx="140647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EFE68A3E-EDF1-3641-A08E-6666E73D0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795" y="6308726"/>
            <a:ext cx="4633693" cy="459776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1C3B5BDA-7039-1D42-B643-77544358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71"/>
            <a:ext cx="12192000" cy="609961"/>
          </a:xfrm>
          <a:prstGeom prst="rect">
            <a:avLst/>
          </a:prstGeom>
          <a:solidFill>
            <a:srgbClr val="112DA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	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54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01" r:id="rId10"/>
    <p:sldLayoutId id="2147483742" r:id="rId11"/>
    <p:sldLayoutId id="2147483740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quantamagazine.org/a-new-twist-reveals-superconductivitys-secrets-2021031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EFD209-6468-9F3C-CFBE-EFFBA12D0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977" y="4563876"/>
            <a:ext cx="11542457" cy="1328924"/>
          </a:xfrm>
        </p:spPr>
        <p:txBody>
          <a:bodyPr anchor="t">
            <a:normAutofit/>
          </a:bodyPr>
          <a:lstStyle/>
          <a:p>
            <a:r>
              <a:rPr lang="en-US" dirty="0"/>
              <a:t>18/07/2024</a:t>
            </a:r>
          </a:p>
          <a:p>
            <a:r>
              <a:rPr lang="en-IN" dirty="0"/>
              <a:t>Justin Chen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AE554-7594-C495-CEA4-5E8E0F33D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77" y="3429000"/>
            <a:ext cx="11542457" cy="1152128"/>
          </a:xfrm>
        </p:spPr>
        <p:txBody>
          <a:bodyPr wrap="square" anchor="t">
            <a:normAutofit fontScale="90000"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Chiral magnetic </a:t>
            </a:r>
            <a:r>
              <a:rPr lang="en-US" dirty="0">
                <a:latin typeface="Tw Cen MT" panose="020B0602020104020603" pitchFamily="34" charset="0"/>
              </a:rPr>
              <a:t>J</a:t>
            </a:r>
            <a:r>
              <a:rPr lang="en-US" sz="3200" b="1" dirty="0">
                <a:latin typeface="Tw Cen MT" panose="020B0602020104020603" pitchFamily="34" charset="0"/>
              </a:rPr>
              <a:t>osephson junctions (Sup Spin)</a:t>
            </a:r>
            <a:br>
              <a:rPr lang="en-US" sz="3200" b="1" dirty="0">
                <a:latin typeface="Tw Cen MT" panose="020B0602020104020603" pitchFamily="34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CD39C-986B-9B07-B03E-7823E665BB3C}"/>
              </a:ext>
            </a:extLst>
          </p:cNvPr>
          <p:cNvSpPr txBox="1"/>
          <p:nvPr/>
        </p:nvSpPr>
        <p:spPr>
          <a:xfrm>
            <a:off x="11478826" y="532660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42A5-3669-4B05-CA29-A713D12E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F2D-9E0E-4E09-930A-B58973D99BC6}" type="datetime1">
              <a:rPr lang="en-IN" smtClean="0"/>
              <a:t>15-07-2024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AB94-4DC0-6591-EA7D-D22F432E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BEE0-9F64-4D3D-B00B-ACFA65A7F490}" type="slidenum">
              <a:rPr lang="en-IN" smtClean="0"/>
              <a:t>1</a:t>
            </a:fld>
            <a:endParaRPr lang="en-IN"/>
          </a:p>
        </p:txBody>
      </p:sp>
      <p:pic>
        <p:nvPicPr>
          <p:cNvPr id="9" name="Picture Placeholder 8" descr="A close up of a pattern&#10;&#10;Description automatically generated">
            <a:extLst>
              <a:ext uri="{FF2B5EF4-FFF2-40B4-BE49-F238E27FC236}">
                <a16:creationId xmlns:a16="http://schemas.microsoft.com/office/drawing/2014/main" id="{6CF32155-8005-6D3F-99D6-5337C6A4E91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8" b="378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37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Chiral + Achiral with similar MH curves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!!table1">
                <a:extLst>
                  <a:ext uri="{FF2B5EF4-FFF2-40B4-BE49-F238E27FC236}">
                    <a16:creationId xmlns:a16="http://schemas.microsoft.com/office/drawing/2014/main" id="{A004B48E-806F-FCE7-C7E0-6A167826CA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3565539"/>
                  </p:ext>
                </p:extLst>
              </p:nvPr>
            </p:nvGraphicFramePr>
            <p:xfrm>
              <a:off x="323976" y="861575"/>
              <a:ext cx="10991724" cy="1371381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854242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2406876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6730606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399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6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6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47748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Chiral Neel</a:t>
                          </a:r>
                          <a:r>
                            <a:rPr lang="en-SG" sz="1600" u="none" strike="noStrike" baseline="0" dirty="0">
                              <a:effectLst/>
                              <a:latin typeface="+mn-lt"/>
                            </a:rPr>
                            <a:t>, </a:t>
                          </a: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DMI</a:t>
                          </a:r>
                          <a14:m>
                            <m:oMath xmlns:m="http://schemas.openxmlformats.org/officeDocument/2006/math">
                              <m:r>
                                <a:rPr lang="en-SG" sz="160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SG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6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6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46784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FP2838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Achiral Bloch, </a:t>
                          </a:r>
                          <a:br>
                            <a:rPr lang="en-SG" sz="1600" u="none" strike="noStrike" dirty="0">
                              <a:effectLst/>
                              <a:latin typeface="+mn-lt"/>
                            </a:rPr>
                          </a:b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DMI=0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600" u="none" strike="noStrike" dirty="0">
                              <a:effectLst/>
                              <a:latin typeface="+mn-lt"/>
                            </a:rPr>
                            <a:t>Pt(1)/</a:t>
                          </a:r>
                          <a:r>
                            <a:rPr lang="pl-PL" sz="16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Co(2)</a:t>
                          </a:r>
                          <a:r>
                            <a:rPr lang="pl-PL" sz="1600" u="none" strike="noStrike" dirty="0">
                              <a:effectLst/>
                              <a:latin typeface="+mn-lt"/>
                            </a:rPr>
                            <a:t>/Pt(1)</a:t>
                          </a:r>
                          <a:endParaRPr lang="pl-P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169929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!!table1">
                <a:extLst>
                  <a:ext uri="{FF2B5EF4-FFF2-40B4-BE49-F238E27FC236}">
                    <a16:creationId xmlns:a16="http://schemas.microsoft.com/office/drawing/2014/main" id="{A004B48E-806F-FCE7-C7E0-6A167826CA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3565539"/>
                  </p:ext>
                </p:extLst>
              </p:nvPr>
            </p:nvGraphicFramePr>
            <p:xfrm>
              <a:off x="323976" y="861575"/>
              <a:ext cx="10991724" cy="1371381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854242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2406876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6730606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399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6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6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47748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77368" t="-84211" r="-280000" b="-1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6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6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4940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FP2838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Achiral Bloch, </a:t>
                          </a:r>
                          <a:br>
                            <a:rPr lang="en-SG" sz="1600" u="none" strike="noStrike" dirty="0">
                              <a:effectLst/>
                              <a:latin typeface="+mn-lt"/>
                            </a:rPr>
                          </a:b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DMI=0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600" u="none" strike="noStrike" dirty="0">
                              <a:effectLst/>
                              <a:latin typeface="+mn-lt"/>
                            </a:rPr>
                            <a:t>Pt(1)/</a:t>
                          </a:r>
                          <a:r>
                            <a:rPr lang="pl-PL" sz="16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Co(2)</a:t>
                          </a:r>
                          <a:r>
                            <a:rPr lang="pl-PL" sz="1600" u="none" strike="noStrike" dirty="0">
                              <a:effectLst/>
                              <a:latin typeface="+mn-lt"/>
                            </a:rPr>
                            <a:t>/Pt(1)</a:t>
                          </a:r>
                          <a:endParaRPr lang="pl-P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169929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174439E-3A18-3331-063B-14A7E4B6A669}"/>
              </a:ext>
            </a:extLst>
          </p:cNvPr>
          <p:cNvSpPr txBox="1">
            <a:spLocks/>
          </p:cNvSpPr>
          <p:nvPr/>
        </p:nvSpPr>
        <p:spPr>
          <a:xfrm>
            <a:off x="0" y="2520260"/>
            <a:ext cx="3605842" cy="13875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Remanence similar for both</a:t>
            </a:r>
          </a:p>
          <a:p>
            <a:r>
              <a:rPr lang="en-US" sz="1600" dirty="0"/>
              <a:t>Both have sheared hysteresis loop, but chiral has a skinnier sheared loops, which implies lower anisotropy</a:t>
            </a:r>
          </a:p>
        </p:txBody>
      </p:sp>
      <p:pic>
        <p:nvPicPr>
          <p:cNvPr id="13" name="!!pic" descr="A graph of a graph&#10;&#10;Description automatically generated">
            <a:extLst>
              <a:ext uri="{FF2B5EF4-FFF2-40B4-BE49-F238E27FC236}">
                <a16:creationId xmlns:a16="http://schemas.microsoft.com/office/drawing/2014/main" id="{2D0531BB-A5B9-21E9-00DB-E350E9942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5" y="2287708"/>
            <a:ext cx="5852160" cy="4389120"/>
          </a:xfrm>
          <a:prstGeom prst="rect">
            <a:avLst/>
          </a:prstGeom>
        </p:spPr>
      </p:pic>
      <p:pic>
        <p:nvPicPr>
          <p:cNvPr id="17" name="Picture 1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F45121D2-4EEC-DC5C-8FBC-7B2C072B5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156" y="2354943"/>
            <a:ext cx="3386844" cy="2540133"/>
          </a:xfrm>
          <a:prstGeom prst="rect">
            <a:avLst/>
          </a:prstGeom>
        </p:spPr>
      </p:pic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06DAC21-ED1A-74FA-1624-CB904C06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E9566B3-9CA8-C59D-A982-CF155D0A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43833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Chiral vs Achiral with similar MH curves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!!table1">
                <a:extLst>
                  <a:ext uri="{FF2B5EF4-FFF2-40B4-BE49-F238E27FC236}">
                    <a16:creationId xmlns:a16="http://schemas.microsoft.com/office/drawing/2014/main" id="{A004B48E-806F-FCE7-C7E0-6A167826CA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134351"/>
                  </p:ext>
                </p:extLst>
              </p:nvPr>
            </p:nvGraphicFramePr>
            <p:xfrm>
              <a:off x="6224977" y="968879"/>
              <a:ext cx="5641457" cy="148209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51682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1537035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3152740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3998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6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6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47748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Chiral Neel</a:t>
                          </a:r>
                          <a:r>
                            <a:rPr lang="en-SG" sz="1600" u="none" strike="noStrike" baseline="0" dirty="0">
                              <a:effectLst/>
                              <a:latin typeface="+mn-lt"/>
                            </a:rPr>
                            <a:t>, </a:t>
                          </a: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DMI</a:t>
                          </a:r>
                          <a14:m>
                            <m:oMath xmlns:m="http://schemas.openxmlformats.org/officeDocument/2006/math">
                              <m:r>
                                <a:rPr lang="en-SG" sz="160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SG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6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6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46784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FP2838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Achiral Bloch, </a:t>
                          </a:r>
                          <a:br>
                            <a:rPr lang="en-SG" sz="1600" u="none" strike="noStrike" dirty="0">
                              <a:effectLst/>
                              <a:latin typeface="+mn-lt"/>
                            </a:rPr>
                          </a:b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DMI=0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600" u="none" strike="noStrike" dirty="0">
                              <a:effectLst/>
                              <a:latin typeface="+mn-lt"/>
                            </a:rPr>
                            <a:t>Pt(1)/</a:t>
                          </a:r>
                          <a:r>
                            <a:rPr lang="pl-PL" sz="16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Co(2)</a:t>
                          </a:r>
                          <a:r>
                            <a:rPr lang="pl-PL" sz="1600" u="none" strike="noStrike" dirty="0">
                              <a:effectLst/>
                              <a:latin typeface="+mn-lt"/>
                            </a:rPr>
                            <a:t>/Pt(1)</a:t>
                          </a:r>
                          <a:endParaRPr lang="pl-P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169929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!!table1">
                <a:extLst>
                  <a:ext uri="{FF2B5EF4-FFF2-40B4-BE49-F238E27FC236}">
                    <a16:creationId xmlns:a16="http://schemas.microsoft.com/office/drawing/2014/main" id="{A004B48E-806F-FCE7-C7E0-6A167826CA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134351"/>
                  </p:ext>
                </p:extLst>
              </p:nvPr>
            </p:nvGraphicFramePr>
            <p:xfrm>
              <a:off x="6224977" y="968879"/>
              <a:ext cx="5641457" cy="148209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51682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1537035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3152740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49403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6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6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4940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62810" t="-110256" r="-206612" b="-12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6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6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6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4940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FP2838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Achiral Bloch, </a:t>
                          </a:r>
                          <a:br>
                            <a:rPr lang="en-SG" sz="1600" u="none" strike="noStrike" dirty="0">
                              <a:effectLst/>
                              <a:latin typeface="+mn-lt"/>
                            </a:rPr>
                          </a:br>
                          <a:r>
                            <a:rPr lang="en-SG" sz="1600" u="none" strike="noStrike" dirty="0">
                              <a:effectLst/>
                              <a:latin typeface="+mn-lt"/>
                            </a:rPr>
                            <a:t>DMI=0</a:t>
                          </a:r>
                          <a:endParaRPr lang="en-SG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600" u="none" strike="noStrike" dirty="0">
                              <a:effectLst/>
                              <a:latin typeface="+mn-lt"/>
                            </a:rPr>
                            <a:t>Pt(1)/</a:t>
                          </a:r>
                          <a:r>
                            <a:rPr lang="pl-PL" sz="16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Co(2)</a:t>
                          </a:r>
                          <a:r>
                            <a:rPr lang="pl-PL" sz="1600" u="none" strike="noStrike" dirty="0">
                              <a:effectLst/>
                              <a:latin typeface="+mn-lt"/>
                            </a:rPr>
                            <a:t>/Pt(1)</a:t>
                          </a:r>
                          <a:endParaRPr lang="pl-P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169929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B61F2C2-55BB-56C6-4FE3-217117E51BE1}"/>
              </a:ext>
            </a:extLst>
          </p:cNvPr>
          <p:cNvSpPr txBox="1">
            <a:spLocks/>
          </p:cNvSpPr>
          <p:nvPr/>
        </p:nvSpPr>
        <p:spPr>
          <a:xfrm>
            <a:off x="6580577" y="2789739"/>
            <a:ext cx="5285858" cy="24391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RAHE paper, achiral RHE was larger than chiral RHE, for very different hysteresis loops</a:t>
            </a:r>
          </a:p>
          <a:p>
            <a:r>
              <a:rPr lang="en-US" sz="2000" dirty="0"/>
              <a:t>Here we achieve the same, but for similar hysteresis loops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5" name="!!pic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D7580DDA-7C79-9102-AB12-F77344D3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6" y="806823"/>
            <a:ext cx="5852160" cy="4389120"/>
          </a:xfrm>
          <a:prstGeom prst="rect">
            <a:avLst/>
          </a:prstGeom>
        </p:spPr>
      </p:pic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7EC2F057-92F6-7DB2-DA14-0B92E3DB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CB31427-1676-5665-8FA3-BEEE8670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271774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BC29E2-1664-80E2-471E-EA759CDF703F}"/>
              </a:ext>
            </a:extLst>
          </p:cNvPr>
          <p:cNvSpPr txBox="1">
            <a:spLocks/>
          </p:cNvSpPr>
          <p:nvPr/>
        </p:nvSpPr>
        <p:spPr>
          <a:xfrm>
            <a:off x="323976" y="917807"/>
            <a:ext cx="11542458" cy="18235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Make new samples: Pt/Co/Pt, </a:t>
            </a:r>
            <a:r>
              <a:rPr lang="en-US" sz="2000" dirty="0" err="1"/>
              <a:t>Ir</a:t>
            </a:r>
            <a:r>
              <a:rPr lang="en-US" sz="2000" dirty="0"/>
              <a:t>/Fe/</a:t>
            </a:r>
            <a:r>
              <a:rPr lang="en-US" sz="2000" dirty="0" err="1"/>
              <a:t>CoPt</a:t>
            </a:r>
            <a:r>
              <a:rPr lang="en-US" sz="2000" dirty="0"/>
              <a:t>, and </a:t>
            </a:r>
            <a:r>
              <a:rPr lang="en-US" sz="2000" dirty="0" err="1"/>
              <a:t>Ir</a:t>
            </a:r>
            <a:r>
              <a:rPr lang="en-US" sz="2000" dirty="0"/>
              <a:t>/Co/Pt to have similar hysteresis and measure their RHE for Co thickness and tilt dependence</a:t>
            </a:r>
          </a:p>
          <a:p>
            <a:r>
              <a:rPr lang="en-US" sz="2000" dirty="0"/>
              <a:t>Remeasure Chiral sample to reduce noise and see if there’s any </a:t>
            </a:r>
            <a:r>
              <a:rPr lang="en-US" sz="2000"/>
              <a:t>tilt dependence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CADC41B9-8A8F-B733-9453-C7722588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C8578EE-AF95-6B4A-47E5-9FBF7AF5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364807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7D705E-B1FC-7149-97E4-DBD59E64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Hall response: determines electrical transport response to magnetization by AHE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RAHE was treated as a proxy for skyrmions in chiral magnetic systems and was thought to arise from the Topological Hall Effect</a:t>
            </a:r>
          </a:p>
          <a:p>
            <a:r>
              <a:rPr lang="en-US" sz="2000" dirty="0"/>
              <a:t>What our experiments tells us: we have large RAHE in chiral/ achiral with or without skyrmions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A6BF9-4945-D544-803D-F75593BF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CEEB1-3F31-D84C-B128-63240989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40881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D8CEB0-166A-C53A-363C-13C04D474174}"/>
              </a:ext>
            </a:extLst>
          </p:cNvPr>
          <p:cNvSpPr txBox="1">
            <a:spLocks/>
          </p:cNvSpPr>
          <p:nvPr/>
        </p:nvSpPr>
        <p:spPr>
          <a:xfrm>
            <a:off x="323976" y="1008675"/>
            <a:ext cx="10639945" cy="145167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Simulate theoretical interaction of Skyrmion-Vortex pairs (SVPs).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Use cryo-probe and other instrumentation to experimentally analyze stacks and compare against simulated results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!!table1">
                <a:extLst>
                  <a:ext uri="{FF2B5EF4-FFF2-40B4-BE49-F238E27FC236}">
                    <a16:creationId xmlns:a16="http://schemas.microsoft.com/office/drawing/2014/main" id="{23CD769E-5823-2659-56EE-59B03B2A48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4976509"/>
                  </p:ext>
                </p:extLst>
              </p:nvPr>
            </p:nvGraphicFramePr>
            <p:xfrm>
              <a:off x="323976" y="2385031"/>
              <a:ext cx="10158170" cy="26961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590256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3093486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4474428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472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8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5639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Chiral Neel</a:t>
                          </a:r>
                          <a:r>
                            <a:rPr lang="en-SG" sz="1800" u="none" strike="noStrike" baseline="0" dirty="0">
                              <a:effectLst/>
                              <a:latin typeface="+mn-lt"/>
                            </a:rPr>
                            <a:t>, 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DMI</a:t>
                          </a:r>
                          <a14:m>
                            <m:oMath xmlns:m="http://schemas.openxmlformats.org/officeDocument/2006/math">
                              <m:r>
                                <a:rPr lang="en-SG" sz="180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8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8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5525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FP2838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Achiral Bloch, </a:t>
                          </a:r>
                          <a:br>
                            <a:rPr lang="en-SG" sz="1800" u="none" strike="noStrike" dirty="0">
                              <a:effectLst/>
                              <a:latin typeface="+mn-lt"/>
                            </a:rPr>
                          </a:b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DMI=0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u="none" strike="noStrike" dirty="0">
                              <a:effectLst/>
                              <a:latin typeface="+mn-lt"/>
                            </a:rPr>
                            <a:t>Pt(1)/</a:t>
                          </a:r>
                          <a:r>
                            <a:rPr lang="pl-PL" sz="18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Co(2)</a:t>
                          </a:r>
                          <a:r>
                            <a:rPr lang="pl-PL" sz="1800" u="none" strike="noStrike" dirty="0">
                              <a:effectLst/>
                              <a:latin typeface="+mn-lt"/>
                            </a:rPr>
                            <a:t>/Pt(1)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169929240"/>
                      </a:ext>
                    </a:extLst>
                  </a:tr>
                  <a:tr h="5525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RAHE Paper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Chiral Neel, 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DMI</a:t>
                          </a:r>
                          <a14:m>
                            <m:oMath xmlns:m="http://schemas.openxmlformats.org/officeDocument/2006/math">
                              <m:r>
                                <a:rPr lang="en-SG" sz="180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Co(0.7)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/Pt(1)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991978526"/>
                      </a:ext>
                    </a:extLst>
                  </a:tr>
                  <a:tr h="5525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RAHE Paper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Achiral, DMI=0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Pt(1)/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Co(1.2)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/Pt(1)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659182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!!table1">
                <a:extLst>
                  <a:ext uri="{FF2B5EF4-FFF2-40B4-BE49-F238E27FC236}">
                    <a16:creationId xmlns:a16="http://schemas.microsoft.com/office/drawing/2014/main" id="{23CD769E-5823-2659-56EE-59B03B2A48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54976509"/>
                  </p:ext>
                </p:extLst>
              </p:nvPr>
            </p:nvGraphicFramePr>
            <p:xfrm>
              <a:off x="323976" y="2385031"/>
              <a:ext cx="10158170" cy="26961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590256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3093486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4474428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472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8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5639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84016" t="-82222" r="-145082" b="-2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8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8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55499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FP2838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Achiral Bloch, </a:t>
                          </a:r>
                          <a:br>
                            <a:rPr lang="en-SG" sz="1800" u="none" strike="noStrike" dirty="0">
                              <a:effectLst/>
                              <a:latin typeface="+mn-lt"/>
                            </a:rPr>
                          </a:b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DMI=0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u="none" strike="noStrike" dirty="0">
                              <a:effectLst/>
                              <a:latin typeface="+mn-lt"/>
                            </a:rPr>
                            <a:t>Pt(1)/</a:t>
                          </a:r>
                          <a:r>
                            <a:rPr lang="pl-PL" sz="18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Co(2)</a:t>
                          </a:r>
                          <a:r>
                            <a:rPr lang="pl-PL" sz="1800" u="none" strike="noStrike" dirty="0">
                              <a:effectLst/>
                              <a:latin typeface="+mn-lt"/>
                            </a:rPr>
                            <a:t>/Pt(1)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169929240"/>
                      </a:ext>
                    </a:extLst>
                  </a:tr>
                  <a:tr h="5525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RAHE Paper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84016" t="-286364" r="-145082" b="-1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Co(0.7)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/Pt(1)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991978526"/>
                      </a:ext>
                    </a:extLst>
                  </a:tr>
                  <a:tr h="5525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RAHE Paper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Achiral, DMI=0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Pt(1)/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Co(1.2)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/Pt(1)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659182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4C7162-4569-B018-546A-1DA9D26F8E34}"/>
              </a:ext>
            </a:extLst>
          </p:cNvPr>
          <p:cNvSpPr txBox="1">
            <a:spLocks/>
          </p:cNvSpPr>
          <p:nvPr/>
        </p:nvSpPr>
        <p:spPr>
          <a:xfrm>
            <a:off x="323976" y="5175183"/>
            <a:ext cx="10158170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i="1" dirty="0"/>
              <a:t>Note: we will not compare the two </a:t>
            </a:r>
            <a:r>
              <a:rPr lang="en-US" sz="1100" i="1" dirty="0" err="1"/>
              <a:t>achirals</a:t>
            </a:r>
            <a:r>
              <a:rPr lang="en-US" sz="1100" i="1" dirty="0"/>
              <a:t> as MH curves not comparable, and we will only compare chiral and achiral samples with similar MH curves, made in the same sputtering session for maximum comparability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61C1A83F-38C3-87A8-4ADD-AB5FE95D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8EA322C-E2FB-6B09-EB27-26063791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272671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Chiral Tilt Dependence, test</a:t>
            </a:r>
          </a:p>
        </p:txBody>
      </p:sp>
      <p:pic>
        <p:nvPicPr>
          <p:cNvPr id="16" name="!!pic" descr="A graph of a graph&#10;&#10;Description automatically generated">
            <a:extLst>
              <a:ext uri="{FF2B5EF4-FFF2-40B4-BE49-F238E27FC236}">
                <a16:creationId xmlns:a16="http://schemas.microsoft.com/office/drawing/2014/main" id="{95F5FACA-9681-CB41-0770-311DCEC78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6" y="806823"/>
            <a:ext cx="7071360" cy="53035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E861279-DE55-A905-6B4A-1B05E0F0B6A6}"/>
              </a:ext>
            </a:extLst>
          </p:cNvPr>
          <p:cNvSpPr/>
          <p:nvPr/>
        </p:nvSpPr>
        <p:spPr>
          <a:xfrm>
            <a:off x="3510844" y="2986059"/>
            <a:ext cx="936977" cy="58952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4EDFCD-1CCD-3FAA-73CC-F0CAAE68B4AB}"/>
              </a:ext>
            </a:extLst>
          </p:cNvPr>
          <p:cNvCxnSpPr/>
          <p:nvPr/>
        </p:nvCxnSpPr>
        <p:spPr>
          <a:xfrm flipV="1">
            <a:off x="4447821" y="3043227"/>
            <a:ext cx="2902358" cy="23759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line graph with different colored lines&#10;&#10;Description automatically generated">
            <a:extLst>
              <a:ext uri="{FF2B5EF4-FFF2-40B4-BE49-F238E27FC236}">
                <a16:creationId xmlns:a16="http://schemas.microsoft.com/office/drawing/2014/main" id="{D38BC10D-2CEA-57D4-F64E-F5118DA73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88" y="806823"/>
            <a:ext cx="4632960" cy="3474720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892EEA0-7BF0-3878-C011-0368A27FAE93}"/>
              </a:ext>
            </a:extLst>
          </p:cNvPr>
          <p:cNvSpPr txBox="1">
            <a:spLocks/>
          </p:cNvSpPr>
          <p:nvPr/>
        </p:nvSpPr>
        <p:spPr>
          <a:xfrm>
            <a:off x="7122544" y="4228869"/>
            <a:ext cx="4506904" cy="11439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Did not record angles</a:t>
            </a:r>
          </a:p>
          <a:p>
            <a:r>
              <a:rPr lang="en-US" sz="2000" dirty="0"/>
              <a:t>But we see that tilt affects the gap</a:t>
            </a:r>
          </a:p>
          <a:p>
            <a:endParaRPr lang="en-US" sz="2000" dirty="0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B1E6CCC-E8B4-D1E4-01A0-B4267006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E4C84B0-89C9-D8AF-B0AD-8501821F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86816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Chiral Tilt Dependence</a:t>
            </a:r>
          </a:p>
        </p:txBody>
      </p:sp>
      <p:pic>
        <p:nvPicPr>
          <p:cNvPr id="9" name="!!pic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02EA3A85-5E27-70C9-9297-A3BAC2D3C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6" y="806823"/>
            <a:ext cx="7071360" cy="530352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F7D437E-512B-AA63-F922-481E4F265B75}"/>
              </a:ext>
            </a:extLst>
          </p:cNvPr>
          <p:cNvSpPr/>
          <p:nvPr/>
        </p:nvSpPr>
        <p:spPr>
          <a:xfrm>
            <a:off x="3510844" y="2986059"/>
            <a:ext cx="936977" cy="58952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EE8C31-76B5-BCE1-4C8F-61D991A0C02A}"/>
              </a:ext>
            </a:extLst>
          </p:cNvPr>
          <p:cNvCxnSpPr/>
          <p:nvPr/>
        </p:nvCxnSpPr>
        <p:spPr>
          <a:xfrm flipV="1">
            <a:off x="4447821" y="3043227"/>
            <a:ext cx="2902358" cy="23759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line graph with different colored lines&#10;&#10;Description automatically generated">
            <a:extLst>
              <a:ext uri="{FF2B5EF4-FFF2-40B4-BE49-F238E27FC236}">
                <a16:creationId xmlns:a16="http://schemas.microsoft.com/office/drawing/2014/main" id="{E4A19508-9AA0-8454-2F9A-3FA536154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336" y="806823"/>
            <a:ext cx="4632960" cy="3474720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AC9CEA4-422D-E463-D58A-6AC644A60208}"/>
              </a:ext>
            </a:extLst>
          </p:cNvPr>
          <p:cNvSpPr txBox="1">
            <a:spLocks/>
          </p:cNvSpPr>
          <p:nvPr/>
        </p:nvSpPr>
        <p:spPr>
          <a:xfrm>
            <a:off x="6969369" y="4279871"/>
            <a:ext cx="4897065" cy="10797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 visible angle dependence, even if we consider angle magnitude</a:t>
            </a:r>
          </a:p>
          <a:p>
            <a:r>
              <a:rPr lang="en-US" sz="2000" dirty="0"/>
              <a:t>Signal too noisy</a:t>
            </a:r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4851569-F635-F9B0-1CAE-9C3AFAAD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0841C8E-715D-BC92-4DD4-BAD2867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13068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Expectation: Co(0.9) vs Co(0.7)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4170BAF-A85F-417F-8141-70E4ED0DBD77}"/>
              </a:ext>
            </a:extLst>
          </p:cNvPr>
          <p:cNvSpPr txBox="1">
            <a:spLocks/>
          </p:cNvSpPr>
          <p:nvPr/>
        </p:nvSpPr>
        <p:spPr>
          <a:xfrm>
            <a:off x="195501" y="2684272"/>
            <a:ext cx="11031395" cy="24365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Magnetic anisotropy and coercivity: </a:t>
            </a:r>
            <a:r>
              <a:rPr lang="en-US" sz="1800" dirty="0"/>
              <a:t>As Co layer thickens, perpendicular magnetic anisotropy (PMA) might reduce, and coercivity increases. Larger coercivity might lead to smaller remanence, reducing RHE at low fields.</a:t>
            </a:r>
          </a:p>
          <a:p>
            <a:r>
              <a:rPr lang="en-US" sz="1800" b="1" dirty="0"/>
              <a:t>SOC and DMI: </a:t>
            </a:r>
            <a:r>
              <a:rPr lang="en-US" sz="1800" dirty="0"/>
              <a:t>Strong SOC and DMI in thinner layers can lead to more complex spin textures and a larger RHE. Thicker Co layers can diminish these effects, leading to a smaller RHE</a:t>
            </a:r>
          </a:p>
          <a:p>
            <a:r>
              <a:rPr lang="en-US" sz="1800" b="1" dirty="0"/>
              <a:t>Magnetization and domain structure: </a:t>
            </a:r>
            <a:r>
              <a:rPr lang="en-US" sz="1800" dirty="0"/>
              <a:t>Thinner layers generally exhibit more uniform magnetization and DW effects, leading to a larger RHE. Thicker layers can exhibit more complex DW structures and DW pinning, which can scatter electrons and reduce the RHE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!!table1">
                <a:extLst>
                  <a:ext uri="{FF2B5EF4-FFF2-40B4-BE49-F238E27FC236}">
                    <a16:creationId xmlns:a16="http://schemas.microsoft.com/office/drawing/2014/main" id="{A9F24E2F-2680-450B-F338-CE24AD508B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142044"/>
                  </p:ext>
                </p:extLst>
              </p:nvPr>
            </p:nvGraphicFramePr>
            <p:xfrm>
              <a:off x="323976" y="951207"/>
              <a:ext cx="10158170" cy="1588681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590256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3093486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4474428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472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8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5639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Chiral Neel</a:t>
                          </a:r>
                          <a:r>
                            <a:rPr lang="en-SG" sz="1800" u="none" strike="noStrike" baseline="0" dirty="0">
                              <a:effectLst/>
                              <a:latin typeface="+mn-lt"/>
                            </a:rPr>
                            <a:t>, 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DMI</a:t>
                          </a:r>
                          <a14:m>
                            <m:oMath xmlns:m="http://schemas.openxmlformats.org/officeDocument/2006/math">
                              <m:r>
                                <a:rPr lang="en-SG" sz="180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8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8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5525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RAHE Paper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Chiral Neel, 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DMI</a:t>
                          </a:r>
                          <a14:m>
                            <m:oMath xmlns:m="http://schemas.openxmlformats.org/officeDocument/2006/math">
                              <m:r>
                                <a:rPr lang="en-SG" sz="180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Co(0.7)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/Pt(1)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9919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!!table1">
                <a:extLst>
                  <a:ext uri="{FF2B5EF4-FFF2-40B4-BE49-F238E27FC236}">
                    <a16:creationId xmlns:a16="http://schemas.microsoft.com/office/drawing/2014/main" id="{A9F24E2F-2680-450B-F338-CE24AD508B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142044"/>
                  </p:ext>
                </p:extLst>
              </p:nvPr>
            </p:nvGraphicFramePr>
            <p:xfrm>
              <a:off x="323976" y="951207"/>
              <a:ext cx="10158170" cy="1588681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590256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3093486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4474428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472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8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5639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84016" t="-84444" r="-145082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8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8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5525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RAHE Paper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84016" t="-188636" r="-145082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Co(0.7)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/Pt(1)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9919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5F81067-DE63-36A6-1D3C-337D2694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B1032B1-52AD-740B-BD97-4F40C685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1561310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Expectation: Co(0.9) vs Co(0.7)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4170BAF-A85F-417F-8141-70E4ED0DBD77}"/>
              </a:ext>
            </a:extLst>
          </p:cNvPr>
          <p:cNvSpPr txBox="1">
            <a:spLocks/>
          </p:cNvSpPr>
          <p:nvPr/>
        </p:nvSpPr>
        <p:spPr>
          <a:xfrm>
            <a:off x="195501" y="2684272"/>
            <a:ext cx="11031395" cy="31188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Magnetic anisotropy and coercivity: </a:t>
            </a:r>
            <a:r>
              <a:rPr lang="en-US" sz="1800" dirty="0"/>
              <a:t>As Co layer thickens, perpendicular magnetic anisotropy (PMA) might reduce, and coercivity increases. Larger coercivity might lead to smaller remanence, </a:t>
            </a:r>
            <a:r>
              <a:rPr lang="en-US" sz="1800" dirty="0">
                <a:highlight>
                  <a:srgbClr val="FFFF00"/>
                </a:highlight>
              </a:rPr>
              <a:t>reducing RHE </a:t>
            </a:r>
            <a:r>
              <a:rPr lang="en-US" sz="1800" dirty="0"/>
              <a:t>at low fields.</a:t>
            </a:r>
          </a:p>
          <a:p>
            <a:r>
              <a:rPr lang="en-US" sz="1800" b="1" dirty="0"/>
              <a:t>SOC and DMI: </a:t>
            </a:r>
            <a:r>
              <a:rPr lang="en-US" sz="1800" dirty="0"/>
              <a:t>Strong SOC and DMI in thinner layers can lead to more complex spin textures and a larger RHE. Thicker Co layers can diminish these effects, leading to a </a:t>
            </a:r>
            <a:r>
              <a:rPr lang="en-US" sz="1800" dirty="0">
                <a:highlight>
                  <a:srgbClr val="FFFF00"/>
                </a:highlight>
              </a:rPr>
              <a:t>smaller RHE</a:t>
            </a:r>
          </a:p>
          <a:p>
            <a:r>
              <a:rPr lang="en-US" sz="1800" b="1" dirty="0"/>
              <a:t>Magnetization and domain structure: </a:t>
            </a:r>
            <a:r>
              <a:rPr lang="en-US" sz="1800" dirty="0"/>
              <a:t>Thinner layers generally exhibit more uniform magnetization and DW effects, leading to a larger RHE. Thicker layers can exhibit more complex DW structures and DW pinning, which can scatter electrons and </a:t>
            </a:r>
            <a:r>
              <a:rPr lang="en-US" sz="1800" dirty="0">
                <a:highlight>
                  <a:srgbClr val="FFFF00"/>
                </a:highlight>
              </a:rPr>
              <a:t>reduce the RHE</a:t>
            </a:r>
          </a:p>
          <a:p>
            <a:r>
              <a:rPr lang="en-US" sz="1800" dirty="0">
                <a:highlight>
                  <a:srgbClr val="FFFF00"/>
                </a:highlight>
              </a:rPr>
              <a:t>Therefore, we expect Fe(0.3)/Co(0.9) to have a smaller RHE</a:t>
            </a:r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!!table1">
                <a:extLst>
                  <a:ext uri="{FF2B5EF4-FFF2-40B4-BE49-F238E27FC236}">
                    <a16:creationId xmlns:a16="http://schemas.microsoft.com/office/drawing/2014/main" id="{A9F24E2F-2680-450B-F338-CE24AD508BA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23976" y="951207"/>
              <a:ext cx="10158170" cy="1588681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590256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3093486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4474428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472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8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5639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Chiral Neel</a:t>
                          </a:r>
                          <a:r>
                            <a:rPr lang="en-SG" sz="1800" u="none" strike="noStrike" baseline="0" dirty="0">
                              <a:effectLst/>
                              <a:latin typeface="+mn-lt"/>
                            </a:rPr>
                            <a:t>, 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DMI</a:t>
                          </a:r>
                          <a14:m>
                            <m:oMath xmlns:m="http://schemas.openxmlformats.org/officeDocument/2006/math">
                              <m:r>
                                <a:rPr lang="en-SG" sz="180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8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8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5525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RAHE Paper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Chiral Neel, 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DMI</a:t>
                          </a:r>
                          <a14:m>
                            <m:oMath xmlns:m="http://schemas.openxmlformats.org/officeDocument/2006/math">
                              <m:r>
                                <a:rPr lang="en-SG" sz="1800" i="1" u="none" strike="noStrike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Co(0.7)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/Pt(1)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9919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!!table1">
                <a:extLst>
                  <a:ext uri="{FF2B5EF4-FFF2-40B4-BE49-F238E27FC236}">
                    <a16:creationId xmlns:a16="http://schemas.microsoft.com/office/drawing/2014/main" id="{A9F24E2F-2680-450B-F338-CE24AD508BA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23976" y="951207"/>
              <a:ext cx="10158170" cy="1588681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590256">
                      <a:extLst>
                        <a:ext uri="{9D8B030D-6E8A-4147-A177-3AD203B41FA5}">
                          <a16:colId xmlns:a16="http://schemas.microsoft.com/office/drawing/2014/main" val="4021944307"/>
                        </a:ext>
                      </a:extLst>
                    </a:gridCol>
                    <a:gridCol w="3093486">
                      <a:extLst>
                        <a:ext uri="{9D8B030D-6E8A-4147-A177-3AD203B41FA5}">
                          <a16:colId xmlns:a16="http://schemas.microsoft.com/office/drawing/2014/main" val="4065398958"/>
                        </a:ext>
                      </a:extLst>
                    </a:gridCol>
                    <a:gridCol w="4474428">
                      <a:extLst>
                        <a:ext uri="{9D8B030D-6E8A-4147-A177-3AD203B41FA5}">
                          <a16:colId xmlns:a16="http://schemas.microsoft.com/office/drawing/2014/main" val="1619948168"/>
                        </a:ext>
                      </a:extLst>
                    </a:gridCol>
                  </a:tblGrid>
                  <a:tr h="472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Sample name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DW/</a:t>
                          </a:r>
                          <a:r>
                            <a:rPr lang="en-SG" sz="1800" u="none" strike="noStrike" dirty="0" err="1">
                              <a:effectLst/>
                              <a:latin typeface="+mn-lt"/>
                            </a:rPr>
                            <a:t>Skyrmion</a:t>
                          </a:r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 type</a:t>
                          </a:r>
                          <a:endParaRPr lang="en-SG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>
                              <a:latin typeface="+mn-lt"/>
                            </a:rPr>
                            <a:t>Stack structure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040639"/>
                      </a:ext>
                    </a:extLst>
                  </a:tr>
                  <a:tr h="56391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u="none" strike="noStrike" dirty="0">
                              <a:effectLst/>
                              <a:latin typeface="+mn-lt"/>
                            </a:rPr>
                            <a:t>FP2494</a:t>
                          </a:r>
                          <a:endParaRPr lang="en-SG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84016" t="-84444" r="-145082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t-BR" sz="1800" u="none" strike="noStrike" dirty="0"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Co(0.9)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/</a:t>
                          </a:r>
                          <a:r>
                            <a:rPr lang="pt-BR" sz="1800" u="none" strike="noStrike" dirty="0" err="1">
                              <a:effectLst/>
                              <a:latin typeface="+mn-lt"/>
                            </a:rPr>
                            <a:t>Pt</a:t>
                          </a:r>
                          <a:r>
                            <a:rPr lang="pt-BR" sz="1800" u="none" strike="noStrike" dirty="0">
                              <a:effectLst/>
                              <a:latin typeface="+mn-lt"/>
                            </a:rPr>
                            <a:t>(1)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216697938"/>
                      </a:ext>
                    </a:extLst>
                  </a:tr>
                  <a:tr h="55252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SG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RAHE Paper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84016" t="-188636" r="-145082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Ir(1)/Fe(0.3)/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+mn-lt"/>
                            </a:rPr>
                            <a:t>Co(0.7)</a:t>
                          </a:r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/Pt(1)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991978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D59FA5F-9586-D7E1-3A2C-ECEC068D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DA754E2-6C22-C23D-C079-816EC386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406381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Co(0.9) vs Co(0.7)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18ADFF-25D0-1E3C-D7E2-FC1C64F11B46}"/>
              </a:ext>
            </a:extLst>
          </p:cNvPr>
          <p:cNvSpPr txBox="1">
            <a:spLocks/>
          </p:cNvSpPr>
          <p:nvPr/>
        </p:nvSpPr>
        <p:spPr>
          <a:xfrm>
            <a:off x="7395336" y="4291642"/>
            <a:ext cx="4213734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do indeed see that Co(0.9) has a smaller RHE %</a:t>
            </a:r>
          </a:p>
        </p:txBody>
      </p:sp>
      <p:pic>
        <p:nvPicPr>
          <p:cNvPr id="14" name="!!pic" descr="A graph of a graph&#10;&#10;Description automatically generated">
            <a:extLst>
              <a:ext uri="{FF2B5EF4-FFF2-40B4-BE49-F238E27FC236}">
                <a16:creationId xmlns:a16="http://schemas.microsoft.com/office/drawing/2014/main" id="{F2167B71-3248-49F9-8DE9-6F6F6C4D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6" y="806823"/>
            <a:ext cx="7071360" cy="5303520"/>
          </a:xfrm>
          <a:prstGeom prst="rect">
            <a:avLst/>
          </a:prstGeom>
        </p:spPr>
      </p:pic>
      <p:pic>
        <p:nvPicPr>
          <p:cNvPr id="19" name="Picture 18" descr="A line graph of different colored lines&#10;&#10;Description automatically generated">
            <a:extLst>
              <a:ext uri="{FF2B5EF4-FFF2-40B4-BE49-F238E27FC236}">
                <a16:creationId xmlns:a16="http://schemas.microsoft.com/office/drawing/2014/main" id="{8DF1ABF9-B716-EC17-7F48-7A6DCA097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75" y="923496"/>
            <a:ext cx="4632960" cy="347472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5625B85-5221-CFC8-5244-3A56B1A7F852}"/>
              </a:ext>
            </a:extLst>
          </p:cNvPr>
          <p:cNvSpPr/>
          <p:nvPr/>
        </p:nvSpPr>
        <p:spPr>
          <a:xfrm>
            <a:off x="3510844" y="2986059"/>
            <a:ext cx="936977" cy="58952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C9A7A0-5C2A-EB39-803D-54B77F49D895}"/>
              </a:ext>
            </a:extLst>
          </p:cNvPr>
          <p:cNvCxnSpPr/>
          <p:nvPr/>
        </p:nvCxnSpPr>
        <p:spPr>
          <a:xfrm flipV="1">
            <a:off x="4447821" y="3043227"/>
            <a:ext cx="2902358" cy="23759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93F6DB9C-EF7F-D919-52F0-45222767D9B2}"/>
              </a:ext>
            </a:extLst>
          </p:cNvPr>
          <p:cNvSpPr txBox="1">
            <a:spLocks/>
          </p:cNvSpPr>
          <p:nvPr/>
        </p:nvSpPr>
        <p:spPr>
          <a:xfrm>
            <a:off x="7350178" y="4981248"/>
            <a:ext cx="4279269" cy="13234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Burgundy curve is between –ve and +ve curve, suggesting Gunasheel indeed adjusted to 0 deg tilt by eye</a:t>
            </a:r>
          </a:p>
        </p:txBody>
      </p:sp>
      <p:pic>
        <p:nvPicPr>
          <p:cNvPr id="28" name="Picture 8" descr="&quot;Swole Doge Funny buff Doge&quot; Sticker for Sale by Miftees | Redbubble">
            <a:extLst>
              <a:ext uri="{FF2B5EF4-FFF2-40B4-BE49-F238E27FC236}">
                <a16:creationId xmlns:a16="http://schemas.microsoft.com/office/drawing/2014/main" id="{023E3037-4369-1D97-52CC-4357A3C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348" y="5400550"/>
            <a:ext cx="1163815" cy="15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77145ABC-CC3D-0DFD-622D-9BA49A4A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3DFF8D9-74D0-3075-CFAD-FA845A4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408407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199E-7894-F546-AEA4-81E8A4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C97C-AECA-45E3-9772-9446662167E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46C7-C93A-0D40-AF1E-53D8118E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Achiral Tilt Dependence</a:t>
            </a:r>
          </a:p>
        </p:txBody>
      </p:sp>
      <p:pic>
        <p:nvPicPr>
          <p:cNvPr id="9" name="!!pic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E5244BF5-B25C-DA5E-52A9-2AC658438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6" y="806823"/>
            <a:ext cx="7071360" cy="5303520"/>
          </a:xfrm>
          <a:prstGeom prst="rect">
            <a:avLst/>
          </a:prstGeom>
        </p:spPr>
      </p:pic>
      <p:pic>
        <p:nvPicPr>
          <p:cNvPr id="12" name="Picture 11" descr="A line graph with different colored lines&#10;&#10;Description automatically generated">
            <a:extLst>
              <a:ext uri="{FF2B5EF4-FFF2-40B4-BE49-F238E27FC236}">
                <a16:creationId xmlns:a16="http://schemas.microsoft.com/office/drawing/2014/main" id="{D3E1988B-BF1A-6679-F981-B58205361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42" y="806823"/>
            <a:ext cx="4633693" cy="347527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0A9F08C-106E-128F-D3AE-294F773437FF}"/>
              </a:ext>
            </a:extLst>
          </p:cNvPr>
          <p:cNvSpPr/>
          <p:nvPr/>
        </p:nvSpPr>
        <p:spPr>
          <a:xfrm>
            <a:off x="3510844" y="2986059"/>
            <a:ext cx="936977" cy="58952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5DD940-C86D-EAEE-F980-0187BDDF3743}"/>
              </a:ext>
            </a:extLst>
          </p:cNvPr>
          <p:cNvCxnSpPr/>
          <p:nvPr/>
        </p:nvCxnSpPr>
        <p:spPr>
          <a:xfrm flipV="1">
            <a:off x="4447821" y="3043227"/>
            <a:ext cx="2902358" cy="23759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D9D9755-9F33-965C-E95D-E7D38AF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20777" y="6308726"/>
            <a:ext cx="612239" cy="468312"/>
          </a:xfrm>
        </p:spPr>
        <p:txBody>
          <a:bodyPr/>
          <a:lstStyle/>
          <a:p>
            <a:r>
              <a:rPr lang="en-GB" dirty="0"/>
              <a:t>18/07/2024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7E4F211-B715-A328-66F3-7C8667BD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3693" cy="459776"/>
          </a:xfrm>
        </p:spPr>
        <p:txBody>
          <a:bodyPr/>
          <a:lstStyle/>
          <a:p>
            <a:r>
              <a:rPr lang="en-GB" dirty="0"/>
              <a:t>Justin Chen</a:t>
            </a:r>
          </a:p>
        </p:txBody>
      </p:sp>
    </p:spTree>
    <p:extLst>
      <p:ext uri="{BB962C8B-B14F-4D97-AF65-F5344CB8AC3E}">
        <p14:creationId xmlns:p14="http://schemas.microsoft.com/office/powerpoint/2010/main" val="298367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GKK_slide_master_NUS_AST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GKK_NUS_ASTAR_template" id="{08D57303-846F-E643-A857-9E4D8F80A45A}" vid="{711D1007-3160-FF40-BF89-CF26C8FA4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960</Words>
  <Application>Microsoft Office PowerPoint</Application>
  <PresentationFormat>Widescreen</PresentationFormat>
  <Paragraphs>132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Tw Cen MT</vt:lpstr>
      <vt:lpstr>Wingdings</vt:lpstr>
      <vt:lpstr>GKK_slide_master_NUS_ASTAR</vt:lpstr>
      <vt:lpstr>Chiral magnetic Josephson junctions (Sup Spin)  </vt:lpstr>
      <vt:lpstr>Motivation</vt:lpstr>
      <vt:lpstr>Objectives</vt:lpstr>
      <vt:lpstr>Results: Chiral Tilt Dependence, test</vt:lpstr>
      <vt:lpstr>Results: Chiral Tilt Dependence</vt:lpstr>
      <vt:lpstr>Expectation: Co(0.9) vs Co(0.7)</vt:lpstr>
      <vt:lpstr>Expectation: Co(0.9) vs Co(0.7)</vt:lpstr>
      <vt:lpstr>Results: Co(0.9) vs Co(0.7)</vt:lpstr>
      <vt:lpstr>Results: Achiral Tilt Dependence</vt:lpstr>
      <vt:lpstr>Comparison: Chiral + Achiral with similar MH curves </vt:lpstr>
      <vt:lpstr>Comparison: Chiral vs Achiral with similar MH curves 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 Pin</dc:creator>
  <cp:keywords/>
  <dc:description/>
  <cp:lastModifiedBy>Justin E Chen</cp:lastModifiedBy>
  <cp:revision>9</cp:revision>
  <dcterms:created xsi:type="dcterms:W3CDTF">2019-05-21T09:18:24Z</dcterms:created>
  <dcterms:modified xsi:type="dcterms:W3CDTF">2024-07-15T02:38:53Z</dcterms:modified>
  <cp:category/>
</cp:coreProperties>
</file>