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a good running shoe to me.</a:t>
            </a:r>
            <a:endParaRPr/>
          </a:p>
          <a:p>
            <a:pPr indent="0" lvl="0" marL="0" rtl="0" algn="l">
              <a:spcBef>
                <a:spcPts val="0"/>
              </a:spcBef>
              <a:spcAft>
                <a:spcPts val="0"/>
              </a:spcAft>
              <a:buNone/>
            </a:pPr>
            <a:r>
              <a:rPr lang="en"/>
              <a:t>Add more here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cd2be9d7c_0_1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cd2be9d7c_0_1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cd2be9d7c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cd2be9d7c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-Expert Reviewers are selected by the people who run the site, they are mostly elite runners, or runners who have run many races.</a:t>
            </a:r>
            <a:endParaRPr/>
          </a:p>
          <a:p>
            <a:pPr indent="0" lvl="0" marL="0" rtl="0" algn="l">
              <a:spcBef>
                <a:spcPts val="0"/>
              </a:spcBef>
              <a:spcAft>
                <a:spcPts val="0"/>
              </a:spcAft>
              <a:buNone/>
            </a:pPr>
            <a:r>
              <a:rPr lang="en"/>
              <a:t>-Users can only leave a score review</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cd2be9d7c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cd2be9d7c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cd2be9d7c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cd2be9d7c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Heel to top drop means that the heel is higher than the toe, typically anywhere from 0 to 10 mm. Some brands only make 0mm drop shoes.</a:t>
            </a:r>
            <a:endParaRPr/>
          </a:p>
          <a:p>
            <a:pPr indent="0" lvl="0" marL="0" rtl="0" algn="l">
              <a:spcBef>
                <a:spcPts val="0"/>
              </a:spcBef>
              <a:spcAft>
                <a:spcPts val="0"/>
              </a:spcAft>
              <a:buNone/>
            </a:pPr>
            <a:r>
              <a:rPr lang="en"/>
              <a:t>‘Core score’ is a metric created by runrepeat.com and is a combination of expert, user and number of reviews. It is important to note that because we don’t exactly know how it is found it could lead to a false conclusion. </a:t>
            </a:r>
            <a:endParaRPr/>
          </a:p>
          <a:p>
            <a:pPr indent="0" lvl="0" marL="0" rtl="0" algn="l">
              <a:spcBef>
                <a:spcPts val="0"/>
              </a:spcBef>
              <a:spcAft>
                <a:spcPts val="0"/>
              </a:spcAft>
              <a:buNone/>
            </a:pPr>
            <a:r>
              <a:rPr lang="en"/>
              <a:t>-Expert Reviewers are selected by the people who run the site, they are mostly elite runners, or runners who have run many races.</a:t>
            </a:r>
            <a:endParaRPr/>
          </a:p>
          <a:p>
            <a:pPr indent="0" lvl="0" marL="0" rtl="0" algn="l">
              <a:spcBef>
                <a:spcPts val="0"/>
              </a:spcBef>
              <a:spcAft>
                <a:spcPts val="0"/>
              </a:spcAft>
              <a:buNone/>
            </a:pPr>
            <a:r>
              <a:rPr lang="en"/>
              <a:t>-Users can only leave a score review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cd2be9d7c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cd2be9d7c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want to take a moment to see how your favorite brand compares bye core score on the left and expert score on the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may already notice that there is not much difference in mean core scores between brand (reebok at 83.4 and salomon at 89.6)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cd2be9d7c_0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cd2be9d7c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Green = stability </a:t>
            </a:r>
            <a:endParaRPr/>
          </a:p>
          <a:p>
            <a:pPr indent="0" lvl="0" marL="0" rtl="0" algn="l">
              <a:spcBef>
                <a:spcPts val="0"/>
              </a:spcBef>
              <a:spcAft>
                <a:spcPts val="0"/>
              </a:spcAft>
              <a:buNone/>
            </a:pPr>
            <a:r>
              <a:rPr lang="en"/>
              <a:t>Red = neutral</a:t>
            </a:r>
            <a:endParaRPr/>
          </a:p>
          <a:p>
            <a:pPr indent="0" lvl="0" marL="0" rtl="0" algn="l">
              <a:spcBef>
                <a:spcPts val="0"/>
              </a:spcBef>
              <a:spcAft>
                <a:spcPts val="0"/>
              </a:spcAft>
              <a:buNone/>
            </a:pPr>
            <a:r>
              <a:rPr lang="en"/>
              <a:t>Blue = motion control</a:t>
            </a:r>
            <a:endParaRPr/>
          </a:p>
          <a:p>
            <a:pPr indent="0" lvl="0" marL="0" rtl="0" algn="l">
              <a:spcBef>
                <a:spcPts val="0"/>
              </a:spcBef>
              <a:spcAft>
                <a:spcPts val="0"/>
              </a:spcAft>
              <a:buNone/>
            </a:pPr>
            <a:r>
              <a:rPr lang="en"/>
              <a:t>Although, motion control is the highest rated it is not much higher than stability and neutral shoes</a:t>
            </a:r>
            <a:endParaRPr/>
          </a:p>
          <a:p>
            <a:pPr indent="0" lvl="0" marL="0" rtl="0" algn="l">
              <a:spcBef>
                <a:spcPts val="0"/>
              </a:spcBef>
              <a:spcAft>
                <a:spcPts val="0"/>
              </a:spcAft>
              <a:buNone/>
            </a:pPr>
            <a:r>
              <a:rPr lang="en"/>
              <a:t>Change chart to match arch support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cd2be9d7c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cd2be9d7c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no correlation between a more expensive shoe and </a:t>
            </a:r>
            <a:r>
              <a:rPr lang="en"/>
              <a:t>receiving</a:t>
            </a:r>
            <a:r>
              <a:rPr lang="en"/>
              <a:t> a higher rating both in the core score and just among expert reviews.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cd2be9d7c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cd2be9d7c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only a slight difference, the top brand according to expert ratings is Altra. What makes this interesting in that Altra is the only shoe company on the list that makes </a:t>
            </a:r>
            <a:r>
              <a:rPr lang="en"/>
              <a:t>exclusively</a:t>
            </a:r>
            <a:r>
              <a:rPr lang="en"/>
              <a:t> zero drop shoes and they have a </a:t>
            </a:r>
            <a:r>
              <a:rPr lang="en"/>
              <a:t>distinctive</a:t>
            </a:r>
            <a:r>
              <a:rPr lang="en"/>
              <a:t> wide toe box. One possible reason for this, is that zero drop shoes initially put more strain on your achilles than a typical runner may be used to. It is recommend that after switching to a zero drop shoe, that you reduce the length of your runs to not injure yourself. This could be important information that Altra may want to consider pointing out to adapters of their sneaker to avoid new customers from thinking the shoe is giving them pain.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cd2be9d7c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cd2be9d7c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runrepeat.com/coresco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What makes a great running shoe?</a:t>
            </a:r>
            <a:endParaRPr sz="44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Jack Schiavone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20" name="Google Shape;120;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runrepeat.com, provide insight into what runners are looking for in a shoe without explicitly saying?</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We can attempt to answer this question by comparing ratings, reviews, price, brands and different categorical features of a shoe.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Runrepeat.com curates reviews from both people they deem as ‘experts’ and users. Experts are able to leave a detailed review and users can leave a number from 1 to 5. </a:t>
            </a:r>
            <a:endParaRPr/>
          </a:p>
          <a:p>
            <a:pPr indent="-342900" lvl="0" marL="457200" rtl="0" algn="l">
              <a:spcBef>
                <a:spcPts val="0"/>
              </a:spcBef>
              <a:spcAft>
                <a:spcPts val="0"/>
              </a:spcAft>
              <a:buSzPts val="1800"/>
              <a:buChar char="●"/>
            </a:pPr>
            <a:r>
              <a:rPr lang="en"/>
              <a:t>They are independent and make money through user purchases through affiliate links on their website</a:t>
            </a:r>
            <a:endParaRPr/>
          </a:p>
          <a:p>
            <a:pPr indent="-342900" lvl="0" marL="457200" rtl="0" algn="l">
              <a:spcBef>
                <a:spcPts val="0"/>
              </a:spcBef>
              <a:spcAft>
                <a:spcPts val="0"/>
              </a:spcAft>
              <a:buSzPts val="1800"/>
              <a:buChar char="●"/>
            </a:pPr>
            <a:r>
              <a:rPr lang="en"/>
              <a:t>They boast over 7 million reviews across all categories of shoes and 12,000 expert contributions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2201 different shoes</a:t>
            </a:r>
            <a:endParaRPr/>
          </a:p>
          <a:p>
            <a:pPr indent="-342900" lvl="0" marL="457200" rtl="0" algn="l">
              <a:spcBef>
                <a:spcPts val="0"/>
              </a:spcBef>
              <a:spcAft>
                <a:spcPts val="0"/>
              </a:spcAft>
              <a:buSzPts val="1800"/>
              <a:buChar char="●"/>
            </a:pPr>
            <a:r>
              <a:rPr lang="en"/>
              <a:t>33 brands</a:t>
            </a:r>
            <a:endParaRPr/>
          </a:p>
          <a:p>
            <a:pPr indent="-342900" lvl="0" marL="457200" rtl="0" algn="l">
              <a:spcBef>
                <a:spcPts val="0"/>
              </a:spcBef>
              <a:spcAft>
                <a:spcPts val="0"/>
              </a:spcAft>
              <a:buSzPts val="1800"/>
              <a:buChar char="●"/>
            </a:pPr>
            <a:r>
              <a:rPr lang="en"/>
              <a:t>Trail and road running shoes</a:t>
            </a:r>
            <a:endParaRPr/>
          </a:p>
          <a:p>
            <a:pPr indent="-342900" lvl="0" marL="457200" rtl="0" algn="l">
              <a:spcBef>
                <a:spcPts val="0"/>
              </a:spcBef>
              <a:spcAft>
                <a:spcPts val="0"/>
              </a:spcAft>
              <a:buSzPts val="1800"/>
              <a:buChar char="●"/>
            </a:pPr>
            <a:r>
              <a:rPr lang="en"/>
              <a:t>13 different features</a:t>
            </a:r>
            <a:endParaRPr/>
          </a:p>
          <a:p>
            <a:pPr indent="-317500" lvl="1" marL="914400" rtl="0" algn="l">
              <a:spcBef>
                <a:spcPts val="0"/>
              </a:spcBef>
              <a:spcAft>
                <a:spcPts val="0"/>
              </a:spcAft>
              <a:buSzPts val="1400"/>
              <a:buChar char="○"/>
            </a:pPr>
            <a:r>
              <a:rPr lang="en" u="sng">
                <a:solidFill>
                  <a:schemeClr val="hlink"/>
                </a:solidFill>
                <a:hlinkClick r:id="rId3"/>
              </a:rPr>
              <a:t>‘Core Score’</a:t>
            </a:r>
            <a:endParaRPr/>
          </a:p>
          <a:p>
            <a:pPr indent="-317500" lvl="1" marL="914400" rtl="0" algn="l">
              <a:spcBef>
                <a:spcPts val="0"/>
              </a:spcBef>
              <a:spcAft>
                <a:spcPts val="0"/>
              </a:spcAft>
              <a:buSzPts val="1400"/>
              <a:buChar char="○"/>
            </a:pPr>
            <a:r>
              <a:rPr lang="en"/>
              <a:t>Expert Score</a:t>
            </a:r>
            <a:endParaRPr/>
          </a:p>
          <a:p>
            <a:pPr indent="-317500" lvl="1" marL="914400" rtl="0" algn="l">
              <a:spcBef>
                <a:spcPts val="0"/>
              </a:spcBef>
              <a:spcAft>
                <a:spcPts val="0"/>
              </a:spcAft>
              <a:buSzPts val="1400"/>
              <a:buChar char="○"/>
            </a:pPr>
            <a:r>
              <a:rPr lang="en"/>
              <a:t>Retail Price</a:t>
            </a:r>
            <a:endParaRPr/>
          </a:p>
          <a:p>
            <a:pPr indent="-317500" lvl="1" marL="914400" rtl="0" algn="l">
              <a:spcBef>
                <a:spcPts val="0"/>
              </a:spcBef>
              <a:spcAft>
                <a:spcPts val="0"/>
              </a:spcAft>
              <a:buSzPts val="1400"/>
              <a:buChar char="○"/>
            </a:pPr>
            <a:r>
              <a:rPr lang="en"/>
              <a:t>Sale Price</a:t>
            </a:r>
            <a:endParaRPr/>
          </a:p>
          <a:p>
            <a:pPr indent="-317500" lvl="1" marL="914400" rtl="0" algn="l">
              <a:spcBef>
                <a:spcPts val="0"/>
              </a:spcBef>
              <a:spcAft>
                <a:spcPts val="0"/>
              </a:spcAft>
              <a:buSzPts val="1400"/>
              <a:buChar char="○"/>
            </a:pPr>
            <a:r>
              <a:rPr lang="en"/>
              <a:t>Weight</a:t>
            </a:r>
            <a:endParaRPr/>
          </a:p>
          <a:p>
            <a:pPr indent="-317500" lvl="1" marL="914400" rtl="0" algn="l">
              <a:spcBef>
                <a:spcPts val="0"/>
              </a:spcBef>
              <a:spcAft>
                <a:spcPts val="0"/>
              </a:spcAft>
              <a:buSzPts val="1400"/>
              <a:buChar char="○"/>
            </a:pPr>
            <a:r>
              <a:rPr lang="en"/>
              <a:t>Heel to Toe drop</a:t>
            </a:r>
            <a:endParaRPr/>
          </a:p>
          <a:p>
            <a:pPr indent="-317500" lvl="1" marL="914400" rtl="0" algn="l">
              <a:spcBef>
                <a:spcPts val="0"/>
              </a:spcBef>
              <a:spcAft>
                <a:spcPts val="0"/>
              </a:spcAft>
              <a:buSzPts val="1400"/>
              <a:buChar char="○"/>
            </a:pPr>
            <a:r>
              <a:rPr lang="en"/>
              <a:t>Arch Support</a:t>
            </a:r>
            <a:endParaRPr/>
          </a:p>
          <a:p>
            <a:pPr indent="0" lvl="0" marL="9144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Analysis</a:t>
            </a:r>
            <a:endParaRPr/>
          </a:p>
        </p:txBody>
      </p:sp>
      <p:pic>
        <p:nvPicPr>
          <p:cNvPr id="91" name="Google Shape;91;p17"/>
          <p:cNvPicPr preferRelativeResize="0"/>
          <p:nvPr/>
        </p:nvPicPr>
        <p:blipFill>
          <a:blip r:embed="rId3">
            <a:alphaModFix/>
          </a:blip>
          <a:stretch>
            <a:fillRect/>
          </a:stretch>
        </p:blipFill>
        <p:spPr>
          <a:xfrm>
            <a:off x="922863" y="1152425"/>
            <a:ext cx="7298267" cy="368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938213" y="338138"/>
            <a:ext cx="7267575" cy="446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728325" y="4677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000000"/>
                </a:solidFill>
              </a:rPr>
              <a:t>Do more expensive shoes lead to better ratings?</a:t>
            </a:r>
            <a:endParaRPr b="0" sz="3000">
              <a:solidFill>
                <a:srgbClr val="000000"/>
              </a:solidFill>
            </a:endParaRPr>
          </a:p>
        </p:txBody>
      </p:sp>
      <p:pic>
        <p:nvPicPr>
          <p:cNvPr id="102" name="Google Shape;102;p19"/>
          <p:cNvPicPr preferRelativeResize="0"/>
          <p:nvPr/>
        </p:nvPicPr>
        <p:blipFill>
          <a:blip r:embed="rId3">
            <a:alphaModFix/>
          </a:blip>
          <a:stretch>
            <a:fillRect/>
          </a:stretch>
        </p:blipFill>
        <p:spPr>
          <a:xfrm>
            <a:off x="152400" y="1304825"/>
            <a:ext cx="4057650" cy="2562225"/>
          </a:xfrm>
          <a:prstGeom prst="rect">
            <a:avLst/>
          </a:prstGeom>
          <a:noFill/>
          <a:ln>
            <a:noFill/>
          </a:ln>
        </p:spPr>
      </p:pic>
      <p:pic>
        <p:nvPicPr>
          <p:cNvPr id="103" name="Google Shape;103;p19"/>
          <p:cNvPicPr preferRelativeResize="0"/>
          <p:nvPr/>
        </p:nvPicPr>
        <p:blipFill>
          <a:blip r:embed="rId4">
            <a:alphaModFix/>
          </a:blip>
          <a:stretch>
            <a:fillRect/>
          </a:stretch>
        </p:blipFill>
        <p:spPr>
          <a:xfrm>
            <a:off x="4688175" y="1347688"/>
            <a:ext cx="3771900" cy="247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695325" y="714375"/>
            <a:ext cx="7753350" cy="371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14" name="Google Shape;114;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After considering different features from weight, arch support, terrain, retail price, brands it became clear that no feature leads to a better rated shoe.</a:t>
            </a:r>
            <a:endParaRPr/>
          </a:p>
          <a:p>
            <a:pPr indent="-342900" lvl="0" marL="457200" rtl="0" algn="l">
              <a:spcBef>
                <a:spcPts val="0"/>
              </a:spcBef>
              <a:spcAft>
                <a:spcPts val="0"/>
              </a:spcAft>
              <a:buSzPts val="1800"/>
              <a:buChar char="●"/>
            </a:pPr>
            <a:r>
              <a:rPr lang="en"/>
              <a:t>To further look into what runners look for in a shoe, the summary and expert reviews could provide an opportunity using Natural Language Processing.</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