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avid runner myself and I have researched running shoes a lot trying to figure out what was best for me. Running stores try to help you get the best sneaker but that doesn’t always go as planned and what felt good at the store can be awful after your first couple runs.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d2be9d7c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d2be9d7c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cd2be9d7c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d2be9d7c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analysis was to see if there were features about a running shoe, such as weight or arch support, that lead to a higher rating on runrepeat.com by their users and experts and could a company capitalize on the trends that have made a shoe highly rated.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cd2be9d7c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d2be9d7c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to try and answer this question was scraped from runrepeat.com which claims to be i</a:t>
            </a:r>
            <a:r>
              <a:rPr lang="en"/>
              <a:t>ndependent</a:t>
            </a:r>
            <a:r>
              <a:rPr lang="en"/>
              <a:t> from any shoe company, they make money when users buy products after they have clicked a link from a product page.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cd2be9d7c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d2be9d7c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contains 2200 different shoes, across 33 brands. I scraped 13 different features of trail and road running shoes. </a:t>
            </a:r>
            <a:endParaRPr/>
          </a:p>
          <a:p>
            <a:pPr indent="0" lvl="0" marL="0" rtl="0" algn="l">
              <a:spcBef>
                <a:spcPts val="0"/>
              </a:spcBef>
              <a:spcAft>
                <a:spcPts val="0"/>
              </a:spcAft>
              <a:buNone/>
            </a:pPr>
            <a:r>
              <a:rPr lang="en"/>
              <a:t>‘Core score’ is a metric created by runrepeat.com and is a combination of expert, user and number of reviews. It is important to note that because we don’t exactly know how it is calculated.</a:t>
            </a:r>
            <a:endParaRPr/>
          </a:p>
          <a:p>
            <a:pPr indent="0" lvl="0" marL="0" rtl="0" algn="l">
              <a:spcBef>
                <a:spcPts val="0"/>
              </a:spcBef>
              <a:spcAft>
                <a:spcPts val="0"/>
              </a:spcAft>
              <a:buNone/>
            </a:pPr>
            <a:r>
              <a:rPr lang="en"/>
              <a:t>-Expert Reviewers are selected by the people who run the site who have reviewed many different products already.</a:t>
            </a:r>
            <a:endParaRPr/>
          </a:p>
          <a:p>
            <a:pPr indent="0" lvl="0" marL="0" rtl="0" algn="l">
              <a:spcBef>
                <a:spcPts val="0"/>
              </a:spcBef>
              <a:spcAft>
                <a:spcPts val="0"/>
              </a:spcAft>
              <a:buNone/>
            </a:pPr>
            <a:r>
              <a:rPr lang="en"/>
              <a:t>-Regular Users can only leave a score review from 1 to 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cd2be9d7c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cd2be9d7c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take a moment to see how your favorite brand compares by core score on the left and expert score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may already notice that there is not much difference in mean core scores between brand (reebok at 83.4 and salomon at 89.6)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cd2be9d7c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cd2be9d7c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correlation between a more expensive shoe and </a:t>
            </a:r>
            <a:r>
              <a:rPr lang="en"/>
              <a:t>receiving</a:t>
            </a:r>
            <a:r>
              <a:rPr lang="en"/>
              <a:t> a higher rating both in the core score and just among expert reviews.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d2be9d7c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d2be9d7c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 median of each arch support is very close, interestingly, Motion Control has the least variation but is the smallest sample, only 22 shoes were classified as motion control. Most shoes were classified as Neutral. There is not any real difference.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cd2be9d7c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cd2be9d7c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only a slight difference, the top brand according to expert ratings is Altra. What makes this interesting in that Altra is the only shoe company on the list that makes </a:t>
            </a:r>
            <a:r>
              <a:rPr lang="en"/>
              <a:t>exclusively</a:t>
            </a:r>
            <a:r>
              <a:rPr lang="en"/>
              <a:t> zero drop shoes and they have a </a:t>
            </a:r>
            <a:r>
              <a:rPr lang="en"/>
              <a:t>distinctive</a:t>
            </a:r>
            <a:r>
              <a:rPr lang="en"/>
              <a:t> wide toe box. One possible reason for this, is that zero drop shoes initially put more strain on your achilles than a typical runner may be used to. It is recommend that after switching to a zero drop shoe, that you reduce the length of your runs to not injure yourself. This could be important information that Altra may want to consider pointing out to adapters of their sneaker to avoid new customers from thinking the shoe is giving them pain.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ea7e780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ea7e780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So I looked at all the features I had scraped and found no correlation. Every graph looked like the ones I have shown. There was no correlation between a feature and core score, expert score or price. What this proves to me though is that the wide range of products are there not to confuse consumers but to allow consumers to find the product they would want the most.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unrepea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unrepeat.com/coresco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What makes a great running shoe?</a:t>
            </a:r>
            <a:endParaRPr sz="44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Jack Schiavone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a:t>
            </a:r>
            <a:endParaRPr/>
          </a:p>
        </p:txBody>
      </p:sp>
      <p:sp>
        <p:nvSpPr>
          <p:cNvPr id="73" name="Google Shape;73;p14"/>
          <p:cNvSpPr txBox="1"/>
          <p:nvPr>
            <p:ph idx="1" type="body"/>
          </p:nvPr>
        </p:nvSpPr>
        <p:spPr>
          <a:xfrm>
            <a:off x="311700" y="1266325"/>
            <a:ext cx="8520600" cy="349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runrepeat.com, provide insight into what runners are looking for in a shoe without explicitly saying?</a:t>
            </a:r>
            <a:endParaRPr/>
          </a:p>
          <a:p>
            <a:pPr indent="-342900" lvl="0" marL="457200" rtl="0" algn="l">
              <a:spcBef>
                <a:spcPts val="0"/>
              </a:spcBef>
              <a:spcAft>
                <a:spcPts val="0"/>
              </a:spcAft>
              <a:buSzPts val="1800"/>
              <a:buChar char="●"/>
            </a:pPr>
            <a:r>
              <a:rPr lang="en"/>
              <a:t>Can we find a change in what features users are looking for in running shoes over the past 7 years?</a:t>
            </a:r>
            <a:endParaRPr/>
          </a:p>
          <a:p>
            <a:pPr indent="-342900" lvl="0" marL="457200" rtl="0" algn="l">
              <a:spcBef>
                <a:spcPts val="0"/>
              </a:spcBef>
              <a:spcAft>
                <a:spcPts val="0"/>
              </a:spcAft>
              <a:buSzPts val="1800"/>
              <a:buChar char="●"/>
            </a:pPr>
            <a:r>
              <a:rPr lang="en"/>
              <a:t>We can attempt to answer this question by comparing ratings, reviews, price, brands and different categorical features of a shoe.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Runrepeat.com</a:t>
            </a:r>
            <a:r>
              <a:rPr lang="en"/>
              <a:t> curates reviews from both people they deem as ‘experts’ and users. Experts are able to leave a detailed review and users can leave a number from 1 to 5. </a:t>
            </a:r>
            <a:endParaRPr/>
          </a:p>
          <a:p>
            <a:pPr indent="-342900" lvl="0" marL="457200" rtl="0" algn="l">
              <a:spcBef>
                <a:spcPts val="0"/>
              </a:spcBef>
              <a:spcAft>
                <a:spcPts val="0"/>
              </a:spcAft>
              <a:buSzPts val="1800"/>
              <a:buChar char="●"/>
            </a:pPr>
            <a:r>
              <a:rPr lang="en"/>
              <a:t>They are independent and make money through user purchases through affiliate links on their website</a:t>
            </a:r>
            <a:endParaRPr/>
          </a:p>
          <a:p>
            <a:pPr indent="-342900" lvl="0" marL="457200" rtl="0" algn="l">
              <a:spcBef>
                <a:spcPts val="0"/>
              </a:spcBef>
              <a:spcAft>
                <a:spcPts val="0"/>
              </a:spcAft>
              <a:buSzPts val="1800"/>
              <a:buChar char="●"/>
            </a:pPr>
            <a:r>
              <a:rPr lang="en"/>
              <a:t>They boast over 7 million reviews across all categories of shoes and 12,000 expert contributions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2201 different shoes</a:t>
            </a:r>
            <a:endParaRPr/>
          </a:p>
          <a:p>
            <a:pPr indent="-342900" lvl="0" marL="457200" rtl="0" algn="l">
              <a:spcBef>
                <a:spcPts val="0"/>
              </a:spcBef>
              <a:spcAft>
                <a:spcPts val="0"/>
              </a:spcAft>
              <a:buSzPts val="1800"/>
              <a:buChar char="●"/>
            </a:pPr>
            <a:r>
              <a:rPr lang="en"/>
              <a:t>33 brands</a:t>
            </a:r>
            <a:endParaRPr/>
          </a:p>
          <a:p>
            <a:pPr indent="-342900" lvl="0" marL="457200" rtl="0" algn="l">
              <a:spcBef>
                <a:spcPts val="0"/>
              </a:spcBef>
              <a:spcAft>
                <a:spcPts val="0"/>
              </a:spcAft>
              <a:buSzPts val="1800"/>
              <a:buChar char="●"/>
            </a:pPr>
            <a:r>
              <a:rPr lang="en"/>
              <a:t>Trail and road running shoes</a:t>
            </a:r>
            <a:endParaRPr/>
          </a:p>
          <a:p>
            <a:pPr indent="-342900" lvl="0" marL="457200" rtl="0" algn="l">
              <a:spcBef>
                <a:spcPts val="0"/>
              </a:spcBef>
              <a:spcAft>
                <a:spcPts val="0"/>
              </a:spcAft>
              <a:buSzPts val="1800"/>
              <a:buChar char="●"/>
            </a:pPr>
            <a:r>
              <a:rPr lang="en"/>
              <a:t>13 different features</a:t>
            </a:r>
            <a:endParaRPr/>
          </a:p>
          <a:p>
            <a:pPr indent="-317500" lvl="1" marL="914400" rtl="0" algn="l">
              <a:spcBef>
                <a:spcPts val="0"/>
              </a:spcBef>
              <a:spcAft>
                <a:spcPts val="0"/>
              </a:spcAft>
              <a:buSzPts val="1400"/>
              <a:buChar char="○"/>
            </a:pPr>
            <a:r>
              <a:rPr lang="en" u="sng">
                <a:solidFill>
                  <a:schemeClr val="hlink"/>
                </a:solidFill>
                <a:hlinkClick r:id="rId3"/>
              </a:rPr>
              <a:t>‘Core Score’</a:t>
            </a:r>
            <a:endParaRPr/>
          </a:p>
          <a:p>
            <a:pPr indent="-317500" lvl="1" marL="914400" rtl="0" algn="l">
              <a:spcBef>
                <a:spcPts val="0"/>
              </a:spcBef>
              <a:spcAft>
                <a:spcPts val="0"/>
              </a:spcAft>
              <a:buSzPts val="1400"/>
              <a:buChar char="○"/>
            </a:pPr>
            <a:r>
              <a:rPr lang="en"/>
              <a:t>Expert Score</a:t>
            </a:r>
            <a:endParaRPr/>
          </a:p>
          <a:p>
            <a:pPr indent="-317500" lvl="1" marL="914400" rtl="0" algn="l">
              <a:spcBef>
                <a:spcPts val="0"/>
              </a:spcBef>
              <a:spcAft>
                <a:spcPts val="0"/>
              </a:spcAft>
              <a:buSzPts val="1400"/>
              <a:buChar char="○"/>
            </a:pPr>
            <a:r>
              <a:rPr lang="en"/>
              <a:t>Retail Price</a:t>
            </a:r>
            <a:endParaRPr/>
          </a:p>
          <a:p>
            <a:pPr indent="-317500" lvl="1" marL="914400" rtl="0" algn="l">
              <a:spcBef>
                <a:spcPts val="0"/>
              </a:spcBef>
              <a:spcAft>
                <a:spcPts val="0"/>
              </a:spcAft>
              <a:buSzPts val="1400"/>
              <a:buChar char="○"/>
            </a:pPr>
            <a:r>
              <a:rPr lang="en"/>
              <a:t>Sale Price</a:t>
            </a:r>
            <a:endParaRPr/>
          </a:p>
          <a:p>
            <a:pPr indent="-317500" lvl="1" marL="914400" rtl="0" algn="l">
              <a:spcBef>
                <a:spcPts val="0"/>
              </a:spcBef>
              <a:spcAft>
                <a:spcPts val="0"/>
              </a:spcAft>
              <a:buSzPts val="1400"/>
              <a:buChar char="○"/>
            </a:pPr>
            <a:r>
              <a:rPr lang="en"/>
              <a:t>Weight</a:t>
            </a:r>
            <a:endParaRPr/>
          </a:p>
          <a:p>
            <a:pPr indent="-317500" lvl="1" marL="914400" rtl="0" algn="l">
              <a:spcBef>
                <a:spcPts val="0"/>
              </a:spcBef>
              <a:spcAft>
                <a:spcPts val="0"/>
              </a:spcAft>
              <a:buSzPts val="1400"/>
              <a:buChar char="○"/>
            </a:pPr>
            <a:r>
              <a:rPr lang="en"/>
              <a:t>Heel to Toe drop</a:t>
            </a:r>
            <a:endParaRPr/>
          </a:p>
          <a:p>
            <a:pPr indent="-317500" lvl="1" marL="914400" rtl="0" algn="l">
              <a:spcBef>
                <a:spcPts val="0"/>
              </a:spcBef>
              <a:spcAft>
                <a:spcPts val="0"/>
              </a:spcAft>
              <a:buSzPts val="1400"/>
              <a:buChar char="○"/>
            </a:pPr>
            <a:r>
              <a:rPr lang="en"/>
              <a:t>Arch Support</a:t>
            </a:r>
            <a:endParaRPr/>
          </a:p>
          <a:p>
            <a:pPr indent="-317500" lvl="1" marL="914400" rtl="0" algn="l">
              <a:spcBef>
                <a:spcPts val="0"/>
              </a:spcBef>
              <a:spcAft>
                <a:spcPts val="0"/>
              </a:spcAft>
              <a:buSzPts val="1400"/>
              <a:buChar char="○"/>
            </a:pPr>
            <a:r>
              <a:rPr lang="en"/>
              <a:t>Release Date</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a:t>
            </a:r>
            <a:endParaRPr/>
          </a:p>
        </p:txBody>
      </p:sp>
      <p:pic>
        <p:nvPicPr>
          <p:cNvPr id="91" name="Google Shape;91;p17"/>
          <p:cNvPicPr preferRelativeResize="0"/>
          <p:nvPr/>
        </p:nvPicPr>
        <p:blipFill>
          <a:blip r:embed="rId3">
            <a:alphaModFix/>
          </a:blip>
          <a:stretch>
            <a:fillRect/>
          </a:stretch>
        </p:blipFill>
        <p:spPr>
          <a:xfrm>
            <a:off x="922863" y="1152425"/>
            <a:ext cx="7298267" cy="368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728325" y="4677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000000"/>
                </a:solidFill>
              </a:rPr>
              <a:t>Do more expensive shoes lead to better ratings?</a:t>
            </a:r>
            <a:endParaRPr b="0" sz="3000">
              <a:solidFill>
                <a:srgbClr val="000000"/>
              </a:solidFill>
            </a:endParaRPr>
          </a:p>
        </p:txBody>
      </p:sp>
      <p:pic>
        <p:nvPicPr>
          <p:cNvPr id="97" name="Google Shape;97;p18"/>
          <p:cNvPicPr preferRelativeResize="0"/>
          <p:nvPr/>
        </p:nvPicPr>
        <p:blipFill>
          <a:blip r:embed="rId3">
            <a:alphaModFix/>
          </a:blip>
          <a:stretch>
            <a:fillRect/>
          </a:stretch>
        </p:blipFill>
        <p:spPr>
          <a:xfrm>
            <a:off x="152400" y="1304825"/>
            <a:ext cx="4057650" cy="2562225"/>
          </a:xfrm>
          <a:prstGeom prst="rect">
            <a:avLst/>
          </a:prstGeom>
          <a:noFill/>
          <a:ln>
            <a:noFill/>
          </a:ln>
        </p:spPr>
      </p:pic>
      <p:pic>
        <p:nvPicPr>
          <p:cNvPr id="98" name="Google Shape;98;p18"/>
          <p:cNvPicPr preferRelativeResize="0"/>
          <p:nvPr/>
        </p:nvPicPr>
        <p:blipFill>
          <a:blip r:embed="rId4">
            <a:alphaModFix/>
          </a:blip>
          <a:stretch>
            <a:fillRect/>
          </a:stretch>
        </p:blipFill>
        <p:spPr>
          <a:xfrm>
            <a:off x="4688175" y="1347688"/>
            <a:ext cx="3771900" cy="247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1019175" y="619125"/>
            <a:ext cx="7105650" cy="390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695325" y="714375"/>
            <a:ext cx="775335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 one specific feature, correlates to a higher rated shoe on runrepeat.com </a:t>
            </a:r>
            <a:endParaRPr/>
          </a:p>
          <a:p>
            <a:pPr indent="-342900" lvl="0" marL="457200" rtl="0" algn="l">
              <a:spcBef>
                <a:spcPts val="0"/>
              </a:spcBef>
              <a:spcAft>
                <a:spcPts val="0"/>
              </a:spcAft>
              <a:buSzPts val="1800"/>
              <a:buChar char="●"/>
            </a:pPr>
            <a:r>
              <a:rPr lang="en"/>
              <a:t>Companies who focus on a specific type on shoe, will most likely only keep a small market share because consumers are looking for a wide range of products.</a:t>
            </a:r>
            <a:endParaRPr/>
          </a:p>
          <a:p>
            <a:pPr indent="-342900" lvl="0" marL="457200" rtl="0" algn="l">
              <a:spcBef>
                <a:spcPts val="0"/>
              </a:spcBef>
              <a:spcAft>
                <a:spcPts val="0"/>
              </a:spcAft>
              <a:buSzPts val="1800"/>
              <a:buChar char="●"/>
            </a:pPr>
            <a:r>
              <a:rPr lang="en"/>
              <a:t>Educating consumers may help a convert new customers to their products. </a:t>
            </a:r>
            <a:endParaRPr/>
          </a:p>
          <a:p>
            <a:pPr indent="-342900" lvl="0" marL="457200" rtl="0" algn="l">
              <a:spcBef>
                <a:spcPts val="0"/>
              </a:spcBef>
              <a:spcAft>
                <a:spcPts val="0"/>
              </a:spcAft>
              <a:buSzPts val="1800"/>
              <a:buChar char="●"/>
            </a:pPr>
            <a:r>
              <a:rPr lang="en"/>
              <a:t>To further look into what runners look for in a shoe, the summary and expert reviews could provide an opportunity using Natural Language Processing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