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97" r:id="rId2"/>
    <p:sldId id="31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54139" autoAdjust="0"/>
  </p:normalViewPr>
  <p:slideViewPr>
    <p:cSldViewPr snapToGrid="0">
      <p:cViewPr varScale="1">
        <p:scale>
          <a:sx n="45" d="100"/>
          <a:sy n="45" d="100"/>
        </p:scale>
        <p:origin x="12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So you can see that our tree first split the data by number of inquires in the last 6 months, with the threshold here being greater than or equal to 4. Unsurprisingly, loans with four or more inquiries, require a higher FICO score to meet the credit policy. You can see that loans with four or more inquiries AND a FICO score lower than 740 will almost certainly fail to meet the credit policy. </a:t>
            </a:r>
          </a:p>
          <a:p>
            <a:endParaRPr lang="en-US" dirty="0"/>
          </a:p>
          <a:p>
            <a:r>
              <a:rPr lang="en-US" dirty="0"/>
              <a:t>We can see the difference in the requirements for FICO scores when looking at the other side of our tree. A borrower with a FICO score of only 661 or higher will probably meet the credit policy if accompanied by fewer than 4 inquiries in the last 6 months. This also indicates that a FICO score of 660 or lower will almost certainly fail to meet the credit policy regardless of the number of inquiries.</a:t>
            </a:r>
          </a:p>
          <a:p>
            <a:endParaRPr lang="en-US" dirty="0"/>
          </a:p>
          <a:p>
            <a:r>
              <a:rPr lang="en-US" dirty="0"/>
              <a:t>From there, we can see that an established credit history (defined as 1110 days or more here; or about 3 years) is required to meet the credit policy, and that a revolving balance of about $115,000 or lower is more likely to meet the credit policy. </a:t>
            </a:r>
          </a:p>
          <a:p>
            <a:endParaRPr lang="en-US" dirty="0"/>
          </a:p>
          <a:p>
            <a:r>
              <a:rPr lang="en-US" dirty="0"/>
              <a:t>Confusion Matrix:</a:t>
            </a:r>
          </a:p>
          <a:p>
            <a:r>
              <a:rPr lang="en-US" dirty="0"/>
              <a:t>By examining some of the statistics and the confusion matrix for our classification tree, we can see that this model/test is favorable model to move forward with. </a:t>
            </a:r>
          </a:p>
          <a:p>
            <a:pPr marL="628650" lvl="1" indent="-171450">
              <a:buFont typeface="Arial" panose="020B0604020202020204" pitchFamily="34" charset="0"/>
              <a:buChar char="•"/>
            </a:pPr>
            <a:r>
              <a:rPr lang="en-US" dirty="0"/>
              <a:t>The sensitivity and specificity values indicate the test can fairly reliably detect loans that meet and fail to meet the credit policy. Combined with the high area under the ROC curve value, we can tell that we have a favorable, high arching, ROC curve and model. </a:t>
            </a:r>
          </a:p>
          <a:p>
            <a:pPr marL="628650" lvl="1" indent="-171450">
              <a:buFont typeface="Arial" panose="020B0604020202020204" pitchFamily="34" charset="0"/>
              <a:buChar char="•"/>
            </a:pPr>
            <a:r>
              <a:rPr lang="en-US" dirty="0"/>
              <a:t>The very high kappa value of .926 suggests there is a high degree of agreement between the predictions and the actual values. </a:t>
            </a:r>
          </a:p>
          <a:p>
            <a:endParaRPr lang="en-US" dirty="0"/>
          </a:p>
          <a:p>
            <a:endParaRPr lang="en-US" dirty="0"/>
          </a:p>
          <a:p>
            <a:r>
              <a:rPr lang="en-US" dirty="0"/>
              <a:t>‘Meets’ is TRUE/POSITIVE, specificity</a:t>
            </a:r>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endParaRPr lang="en-US" b="0" i="0" dirty="0">
              <a:solidFill>
                <a:schemeClr val="tx1"/>
              </a:solidFill>
              <a:effectLst/>
              <a:latin typeface="+mn-lt"/>
            </a:endParaRP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b="1"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a:t>
            </a:r>
            <a:r>
              <a:rPr lang="en-US" b="0" i="0" dirty="0">
                <a:effectLst/>
                <a:latin typeface="Inter"/>
              </a:rPr>
              <a:t> The borrower's number of inquiries by creditors in the last 6 months.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fico: </a:t>
            </a:r>
            <a:r>
              <a:rPr lang="en-US" b="0" i="0" dirty="0">
                <a:effectLst/>
                <a:latin typeface="Inter"/>
              </a:rPr>
              <a:t>The FICO credit score of the borrower.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days.with.cr.line</a:t>
            </a:r>
            <a:r>
              <a:rPr lang="en-US" b="1" i="0" dirty="0">
                <a:effectLst/>
                <a:latin typeface="Inter"/>
              </a:rPr>
              <a:t>: </a:t>
            </a:r>
            <a:r>
              <a:rPr lang="en-US" b="0" i="0" dirty="0">
                <a:effectLst/>
                <a:latin typeface="Inter"/>
              </a:rPr>
              <a:t>The number of days the borrower has had a credit line.</a:t>
            </a:r>
          </a:p>
          <a:p>
            <a:pPr algn="l">
              <a:buFont typeface="Arial" panose="020B0604020202020204" pitchFamily="34" charset="0"/>
              <a:buChar char="•"/>
            </a:pPr>
            <a:r>
              <a:rPr lang="en-US" b="1" i="0" dirty="0" err="1">
                <a:effectLst/>
                <a:latin typeface="Inter"/>
              </a:rPr>
              <a:t>revol.bal</a:t>
            </a:r>
            <a:r>
              <a:rPr lang="en-US" b="1" i="0" dirty="0">
                <a:effectLst/>
                <a:latin typeface="Inter"/>
              </a:rPr>
              <a:t>:</a:t>
            </a:r>
            <a:r>
              <a:rPr lang="en-US" b="0" i="0" dirty="0">
                <a:effectLst/>
                <a:latin typeface="Inter"/>
              </a:rPr>
              <a:t> The borrower's revolving balance (amount unpaid at the end of the credit card billing cycle).</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amount that is required at each node for a split to occur during the tree’s configuration; i.e., we are essentially lowering the restriction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 </a:t>
            </a:r>
            <a:r>
              <a:rPr lang="en-US" b="0" i="0" dirty="0">
                <a:effectLst/>
                <a:latin typeface="Inter"/>
              </a:rPr>
              <a:t>The borrower's number of inquiries by creditors in the last 6 months.</a:t>
            </a:r>
          </a:p>
          <a:p>
            <a:pPr algn="l">
              <a:buFont typeface="Arial" panose="020B0604020202020204" pitchFamily="34" charset="0"/>
              <a:buChar char="•"/>
            </a:pPr>
            <a:r>
              <a:rPr lang="en-US" b="1" i="0" dirty="0">
                <a:effectLst/>
                <a:latin typeface="Inter"/>
              </a:rPr>
              <a:t>purpose: </a:t>
            </a:r>
            <a:r>
              <a:rPr lang="en-US" b="0" i="0" dirty="0">
                <a:effectLst/>
                <a:latin typeface="Inter"/>
              </a:rPr>
              <a:t>The purpose of the loan (takes values "</a:t>
            </a:r>
            <a:r>
              <a:rPr lang="en-US" b="0" i="0" dirty="0" err="1">
                <a:effectLst/>
                <a:latin typeface="Inter"/>
              </a:rPr>
              <a:t>credit_card</a:t>
            </a:r>
            <a:r>
              <a:rPr lang="en-US" b="0" i="0" dirty="0">
                <a:effectLst/>
                <a:latin typeface="Inter"/>
              </a:rPr>
              <a:t>", "</a:t>
            </a:r>
            <a:r>
              <a:rPr lang="en-US" b="0" i="0" dirty="0" err="1">
                <a:effectLst/>
                <a:latin typeface="Inter"/>
              </a:rPr>
              <a:t>debt_consolidation</a:t>
            </a:r>
            <a:r>
              <a:rPr lang="en-US" b="0" i="0" dirty="0">
                <a:effectLst/>
                <a:latin typeface="Inter"/>
              </a:rPr>
              <a:t>", "educational", "</a:t>
            </a:r>
            <a:r>
              <a:rPr lang="en-US" b="0" i="0" dirty="0" err="1">
                <a:effectLst/>
                <a:latin typeface="Inter"/>
              </a:rPr>
              <a:t>major_purchase</a:t>
            </a:r>
            <a:r>
              <a:rPr lang="en-US" b="0" i="0" dirty="0">
                <a:effectLst/>
                <a:latin typeface="Inter"/>
              </a:rPr>
              <a:t>", "</a:t>
            </a:r>
            <a:r>
              <a:rPr lang="en-US" b="0" i="0" dirty="0" err="1">
                <a:effectLst/>
                <a:latin typeface="Inter"/>
              </a:rPr>
              <a:t>small_business</a:t>
            </a:r>
            <a:r>
              <a:rPr lang="en-US" b="0" i="0" dirty="0">
                <a:effectLst/>
                <a:latin typeface="Inter"/>
              </a:rPr>
              <a:t>", and "</a:t>
            </a:r>
            <a:r>
              <a:rPr lang="en-US" b="0" i="0" dirty="0" err="1">
                <a:effectLst/>
                <a:latin typeface="Inter"/>
              </a:rPr>
              <a:t>all_other</a:t>
            </a:r>
            <a:r>
              <a:rPr lang="en-US" b="0" i="0" dirty="0">
                <a:effectLst/>
                <a:latin typeface="Inter"/>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int.rate</a:t>
            </a:r>
            <a:r>
              <a:rPr lang="en-US" b="1" i="0" dirty="0">
                <a:effectLst/>
                <a:latin typeface="Inter"/>
              </a:rPr>
              <a:t>: </a:t>
            </a:r>
            <a:r>
              <a:rPr lang="en-US" b="0" i="0" dirty="0">
                <a:effectLst/>
                <a:latin typeface="Inter"/>
              </a:rPr>
              <a:t>The interest rate of the loan, as a proportion (a rate of 11% would be stored as 0.11). Borrowers judged by LendingClub.com to be more risky are assigned higher interest rates.</a:t>
            </a:r>
          </a:p>
          <a:p>
            <a:pPr algn="l">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4685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6" y="7641434"/>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Three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0.794</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AUC: 0.900</a:t>
            </a:r>
          </a:p>
          <a:p>
            <a:pPr marL="742950" lvl="1" indent="-285750">
              <a:buFont typeface="Arial" panose="020B0604020202020204" pitchFamily="34" charset="0"/>
              <a:buChar char="•"/>
            </a:pPr>
            <a:r>
              <a:rPr lang="en-US" sz="1900" dirty="0"/>
              <a:t>Kappa: 0.859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1483/1868 true negatives/fails</a:t>
            </a:r>
          </a:p>
          <a:p>
            <a:pPr marL="742950" lvl="1" indent="-285750">
              <a:buFont typeface="Arial" panose="020B0604020202020204" pitchFamily="34" charset="0"/>
              <a:buChar char="•"/>
            </a:pPr>
            <a:r>
              <a:rPr lang="en-US" sz="1900" dirty="0"/>
              <a:t>7704/7710 true positives/meets</a:t>
            </a:r>
          </a:p>
          <a:p>
            <a:endParaRPr lang="en-US" sz="1900" dirty="0"/>
          </a:p>
        </p:txBody>
      </p:sp>
      <p:sp>
        <p:nvSpPr>
          <p:cNvPr id="13" name="TextBox 12">
            <a:extLst>
              <a:ext uri="{FF2B5EF4-FFF2-40B4-BE49-F238E27FC236}">
                <a16:creationId xmlns:a16="http://schemas.microsoft.com/office/drawing/2014/main" id="{49BAB6AF-47C0-476A-3F2B-9D5A37330C88}"/>
              </a:ext>
            </a:extLst>
          </p:cNvPr>
          <p:cNvSpPr txBox="1"/>
          <p:nvPr/>
        </p:nvSpPr>
        <p:spPr>
          <a:xfrm>
            <a:off x="5680881" y="7827328"/>
            <a:ext cx="6093724" cy="1200329"/>
          </a:xfrm>
          <a:prstGeom prst="rect">
            <a:avLst/>
          </a:prstGeom>
          <a:noFill/>
        </p:spPr>
        <p:txBody>
          <a:bodyPr wrap="square">
            <a:spAutoFit/>
          </a:bodyPr>
          <a:lstStyle/>
          <a:p>
            <a:r>
              <a:rPr lang="en-US" dirty="0"/>
              <a:t>The kappa coefficient measures the agreement between classification and truth values. A kappa value of 1 represents perfect agreement, while a value of 0 represents no agreement.</a:t>
            </a:r>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pic>
        <p:nvPicPr>
          <p:cNvPr id="20" name="Picture 19">
            <a:extLst>
              <a:ext uri="{FF2B5EF4-FFF2-40B4-BE49-F238E27FC236}">
                <a16:creationId xmlns:a16="http://schemas.microsoft.com/office/drawing/2014/main" id="{C1EDFD7D-629F-0FE4-4EEB-8F64F2AEC954}"/>
              </a:ext>
            </a:extLst>
          </p:cNvPr>
          <p:cNvPicPr>
            <a:picLocks noChangeAspect="1"/>
          </p:cNvPicPr>
          <p:nvPr/>
        </p:nvPicPr>
        <p:blipFill>
          <a:blip r:embed="rId7"/>
          <a:stretch>
            <a:fillRect/>
          </a:stretch>
        </p:blipFill>
        <p:spPr>
          <a:xfrm>
            <a:off x="-4697092" y="2750929"/>
            <a:ext cx="4388076" cy="2482978"/>
          </a:xfrm>
          <a:prstGeom prst="rect">
            <a:avLst/>
          </a:prstGeom>
        </p:spPr>
      </p:pic>
      <p:pic>
        <p:nvPicPr>
          <p:cNvPr id="10" name="Picture 9">
            <a:extLst>
              <a:ext uri="{FF2B5EF4-FFF2-40B4-BE49-F238E27FC236}">
                <a16:creationId xmlns:a16="http://schemas.microsoft.com/office/drawing/2014/main" id="{C9A8B4D4-DD4B-29EF-A556-7551426EEA0C}"/>
              </a:ext>
            </a:extLst>
          </p:cNvPr>
          <p:cNvPicPr>
            <a:picLocks noChangeAspect="1"/>
          </p:cNvPicPr>
          <p:nvPr/>
        </p:nvPicPr>
        <p:blipFill>
          <a:blip r:embed="rId8"/>
          <a:stretch>
            <a:fillRect/>
          </a:stretch>
        </p:blipFill>
        <p:spPr>
          <a:xfrm>
            <a:off x="-3965666" y="5515142"/>
            <a:ext cx="3492679" cy="1492327"/>
          </a:xfrm>
          <a:prstGeom prst="rect">
            <a:avLst/>
          </a:prstGeom>
        </p:spPr>
      </p:pic>
      <p:pic>
        <p:nvPicPr>
          <p:cNvPr id="11" name="Picture 10" descr="Diagram&#10;&#10;Description automatically generated">
            <a:extLst>
              <a:ext uri="{FF2B5EF4-FFF2-40B4-BE49-F238E27FC236}">
                <a16:creationId xmlns:a16="http://schemas.microsoft.com/office/drawing/2014/main" id="{3A8A5BFC-E756-F035-8211-36454BF008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6279" y="1508852"/>
            <a:ext cx="8125722" cy="5020536"/>
          </a:xfrm>
          <a:prstGeom prst="rect">
            <a:avLst/>
          </a:prstGeom>
        </p:spPr>
      </p:pic>
    </p:spTree>
    <p:extLst>
      <p:ext uri="{BB962C8B-B14F-4D97-AF65-F5344CB8AC3E}">
        <p14:creationId xmlns:p14="http://schemas.microsoft.com/office/powerpoint/2010/main" val="56272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0.999</a:t>
            </a:r>
          </a:p>
          <a:p>
            <a:pPr marL="742950" lvl="1" indent="-285750">
              <a:buFont typeface="Arial" panose="020B0604020202020204" pitchFamily="34" charset="0"/>
              <a:buChar char="•"/>
            </a:pPr>
            <a:r>
              <a:rPr lang="en-US" sz="1900" dirty="0"/>
              <a:t>Sensitivity: 0.013</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negatives/paid</a:t>
            </a:r>
          </a:p>
          <a:p>
            <a:pPr marL="742950" lvl="1" indent="-285750">
              <a:buFont typeface="Arial" panose="020B0604020202020204" pitchFamily="34" charset="0"/>
              <a:buChar char="•"/>
            </a:pPr>
            <a:r>
              <a:rPr lang="en-US" sz="1900" dirty="0"/>
              <a:t>20/1533 true positives/unpaid</a:t>
            </a:r>
          </a:p>
          <a:p>
            <a:endParaRPr lang="en-US" sz="1900" dirty="0"/>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pic>
        <p:nvPicPr>
          <p:cNvPr id="24" name="Picture 23">
            <a:extLst>
              <a:ext uri="{FF2B5EF4-FFF2-40B4-BE49-F238E27FC236}">
                <a16:creationId xmlns:a16="http://schemas.microsoft.com/office/drawing/2014/main" id="{763EF741-CA81-573F-8646-B784415903BC}"/>
              </a:ext>
            </a:extLst>
          </p:cNvPr>
          <p:cNvPicPr>
            <a:picLocks noChangeAspect="1"/>
          </p:cNvPicPr>
          <p:nvPr/>
        </p:nvPicPr>
        <p:blipFill>
          <a:blip r:embed="rId7"/>
          <a:stretch>
            <a:fillRect/>
          </a:stretch>
        </p:blipFill>
        <p:spPr>
          <a:xfrm>
            <a:off x="-3889465" y="3680653"/>
            <a:ext cx="3511730" cy="1492327"/>
          </a:xfrm>
          <a:prstGeom prst="rect">
            <a:avLst/>
          </a:prstGeom>
        </p:spPr>
      </p:pic>
      <p:pic>
        <p:nvPicPr>
          <p:cNvPr id="25" name="Picture 24">
            <a:extLst>
              <a:ext uri="{FF2B5EF4-FFF2-40B4-BE49-F238E27FC236}">
                <a16:creationId xmlns:a16="http://schemas.microsoft.com/office/drawing/2014/main" id="{B760DF04-0D07-6A61-46D0-05554B2A3DB9}"/>
              </a:ext>
            </a:extLst>
          </p:cNvPr>
          <p:cNvPicPr>
            <a:picLocks noChangeAspect="1"/>
          </p:cNvPicPr>
          <p:nvPr/>
        </p:nvPicPr>
        <p:blipFill>
          <a:blip r:embed="rId8"/>
          <a:stretch>
            <a:fillRect/>
          </a:stretch>
        </p:blipFill>
        <p:spPr>
          <a:xfrm>
            <a:off x="-4528067" y="818005"/>
            <a:ext cx="4388076" cy="2482978"/>
          </a:xfrm>
          <a:prstGeom prst="rect">
            <a:avLst/>
          </a:prstGeom>
        </p:spPr>
      </p:pic>
    </p:spTree>
    <p:extLst>
      <p:ext uri="{BB962C8B-B14F-4D97-AF65-F5344CB8AC3E}">
        <p14:creationId xmlns:p14="http://schemas.microsoft.com/office/powerpoint/2010/main" val="3469126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1167</Words>
  <Application>Microsoft Office PowerPoint</Application>
  <PresentationFormat>Widescreen</PresentationFormat>
  <Paragraphs>77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Inter</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Jonathan Schild</cp:lastModifiedBy>
  <cp:revision>29</cp:revision>
  <dcterms:created xsi:type="dcterms:W3CDTF">2022-11-06T18:10:42Z</dcterms:created>
  <dcterms:modified xsi:type="dcterms:W3CDTF">2022-12-11T23:53:58Z</dcterms:modified>
</cp:coreProperties>
</file>