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6" r:id="rId3"/>
    <p:sldId id="282" r:id="rId4"/>
    <p:sldId id="295" r:id="rId5"/>
    <p:sldId id="277" r:id="rId6"/>
    <p:sldId id="272" r:id="rId7"/>
    <p:sldId id="310" r:id="rId8"/>
    <p:sldId id="314" r:id="rId9"/>
    <p:sldId id="273" r:id="rId10"/>
    <p:sldId id="274" r:id="rId11"/>
    <p:sldId id="275" r:id="rId12"/>
    <p:sldId id="281" r:id="rId13"/>
    <p:sldId id="300" r:id="rId14"/>
    <p:sldId id="312" r:id="rId15"/>
    <p:sldId id="299" r:id="rId16"/>
    <p:sldId id="303" r:id="rId17"/>
    <p:sldId id="304" r:id="rId18"/>
    <p:sldId id="305" r:id="rId19"/>
    <p:sldId id="306" r:id="rId20"/>
    <p:sldId id="307" r:id="rId21"/>
    <p:sldId id="308" r:id="rId22"/>
    <p:sldId id="309" r:id="rId23"/>
    <p:sldId id="301" r:id="rId24"/>
    <p:sldId id="297" r:id="rId25"/>
    <p:sldId id="315" r:id="rId26"/>
    <p:sldId id="268"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3446" autoAdjust="0"/>
  </p:normalViewPr>
  <p:slideViewPr>
    <p:cSldViewPr snapToGrid="0">
      <p:cViewPr>
        <p:scale>
          <a:sx n="72" d="100"/>
          <a:sy n="72" d="100"/>
        </p:scale>
        <p:origin x="9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429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22</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endParaRPr lang="en-US" dirty="0"/>
          </a:p>
          <a:p>
            <a:r>
              <a:rPr lang="en-US" dirty="0"/>
              <a:t>Confusion Matrix:</a:t>
            </a:r>
          </a:p>
          <a:p>
            <a:r>
              <a:rPr lang="en-US" dirty="0"/>
              <a:t>The sensitivity value indicates the test can fairly reliably detect loans that meet the credit policy</a:t>
            </a:r>
          </a:p>
          <a:p>
            <a:r>
              <a:rPr lang="en-US" dirty="0"/>
              <a:t>The specificity value indicates the test can fairly reliably detect loans that fail to meet the </a:t>
            </a:r>
            <a:r>
              <a:rPr lang="en-US"/>
              <a:t>credit policy</a:t>
            </a:r>
            <a:endParaRPr lang="en-US" dirty="0"/>
          </a:p>
          <a:p>
            <a:r>
              <a:rPr lang="en-US" dirty="0"/>
              <a:t>These high values, as well as the high area under the ROC curve value, indicate a favorable ROC curve and a favorable model. The very high kappa value of .926 suggests there is a high degree of agreement between the predicted values and the actual values.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refers to the probability of a negative test, conditioned on truly being negative.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threshold required at each node for the tree to be built; i.e., essentially lowering the restrictions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2468590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26</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5.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5A3932E9-DD2F-078D-9A68-45C09A76A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575131"/>
            <a:ext cx="6400847" cy="4572033"/>
          </a:xfrm>
          <a:prstGeom prst="rect">
            <a:avLst/>
          </a:prstGeom>
        </p:spPr>
      </p:pic>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31547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7317D386-6C38-EFF7-DF24-BD7C25BBE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1352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E53D5306-5BA2-B775-84A4-9AC0440B1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08705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diagram&#10;&#10;Description automatically generated">
            <a:extLst>
              <a:ext uri="{FF2B5EF4-FFF2-40B4-BE49-F238E27FC236}">
                <a16:creationId xmlns:a16="http://schemas.microsoft.com/office/drawing/2014/main" id="{EC2630D3-9E74-B04F-8EE7-BC81D983E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 y="1645916"/>
            <a:ext cx="5760720" cy="4114800"/>
          </a:xfrm>
          <a:prstGeom prst="rect">
            <a:avLst/>
          </a:prstGeom>
        </p:spPr>
      </p:pic>
      <p:pic>
        <p:nvPicPr>
          <p:cNvPr id="14" name="Picture 13" descr="Graphical user interface, diagram&#10;&#10;Description automatically generated">
            <a:extLst>
              <a:ext uri="{FF2B5EF4-FFF2-40B4-BE49-F238E27FC236}">
                <a16:creationId xmlns:a16="http://schemas.microsoft.com/office/drawing/2014/main" id="{A04D6607-55BB-A618-6534-E8044023D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50" y="1645916"/>
            <a:ext cx="5760720" cy="4114800"/>
          </a:xfrm>
          <a:prstGeom prst="rect">
            <a:avLst/>
          </a:prstGeom>
        </p:spPr>
      </p:pic>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9AD511-4FD6-9E60-078C-B38E84FA4D7F}"/>
              </a:ext>
            </a:extLst>
          </p:cNvPr>
          <p:cNvPicPr>
            <a:picLocks noChangeAspect="1"/>
          </p:cNvPicPr>
          <p:nvPr/>
        </p:nvPicPr>
        <p:blipFill>
          <a:blip r:embed="rId3"/>
          <a:stretch>
            <a:fillRect/>
          </a:stretch>
        </p:blipFill>
        <p:spPr>
          <a:xfrm>
            <a:off x="3880351" y="0"/>
            <a:ext cx="4046424" cy="6858000"/>
          </a:xfrm>
          <a:prstGeom prst="rect">
            <a:avLst/>
          </a:prstGeom>
        </p:spPr>
      </p:pic>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A50187-4266-8085-0DA9-50A85EB54D17}"/>
              </a:ext>
            </a:extLst>
          </p:cNvPr>
          <p:cNvPicPr>
            <a:picLocks noChangeAspect="1"/>
          </p:cNvPicPr>
          <p:nvPr/>
        </p:nvPicPr>
        <p:blipFill>
          <a:blip r:embed="rId3"/>
          <a:stretch>
            <a:fillRect/>
          </a:stretch>
        </p:blipFill>
        <p:spPr>
          <a:xfrm>
            <a:off x="4082946" y="2870464"/>
            <a:ext cx="4026107" cy="1530429"/>
          </a:xfrm>
          <a:prstGeom prst="rect">
            <a:avLst/>
          </a:prstGeom>
        </p:spPr>
      </p:pic>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EF9E986C-AE26-C3CC-4D6A-0FB74A5C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731706"/>
            <a:ext cx="6400847" cy="4572033"/>
          </a:xfrm>
          <a:prstGeom prst="rect">
            <a:avLst/>
          </a:prstGeom>
        </p:spPr>
      </p:pic>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DD92608-18D5-CA21-C822-95D4C9B7F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75339"/>
            <a:ext cx="6400847" cy="4572033"/>
          </a:xfrm>
          <a:prstGeom prst="rect">
            <a:avLst/>
          </a:prstGeom>
        </p:spPr>
      </p:pic>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04EC06-9E56-D09A-5B08-5A1E2A1021D8}"/>
              </a:ext>
            </a:extLst>
          </p:cNvPr>
          <p:cNvPicPr>
            <a:picLocks noChangeAspect="1"/>
          </p:cNvPicPr>
          <p:nvPr/>
        </p:nvPicPr>
        <p:blipFill>
          <a:blip r:embed="rId3"/>
          <a:stretch>
            <a:fillRect/>
          </a:stretch>
        </p:blipFill>
        <p:spPr>
          <a:xfrm>
            <a:off x="4176747" y="0"/>
            <a:ext cx="3838506" cy="6858000"/>
          </a:xfrm>
          <a:prstGeom prst="rect">
            <a:avLst/>
          </a:prstGeom>
        </p:spPr>
      </p:pic>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3A0CD7-3E13-B5E8-39AC-7218AE83F9A2}"/>
              </a:ext>
            </a:extLst>
          </p:cNvPr>
          <p:cNvPicPr>
            <a:picLocks noChangeAspect="1"/>
          </p:cNvPicPr>
          <p:nvPr/>
        </p:nvPicPr>
        <p:blipFill>
          <a:blip r:embed="rId3"/>
          <a:stretch>
            <a:fillRect/>
          </a:stretch>
        </p:blipFill>
        <p:spPr>
          <a:xfrm>
            <a:off x="4083764" y="2571734"/>
            <a:ext cx="4007056" cy="1663786"/>
          </a:xfrm>
          <a:prstGeom prst="rect">
            <a:avLst/>
          </a:prstGeom>
        </p:spPr>
      </p:pic>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8CE4281-B37D-08C2-3C7F-6F74C9EBF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5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0.899</a:t>
            </a:r>
          </a:p>
          <a:p>
            <a:pPr marL="742950" lvl="1" indent="-285750">
              <a:buFont typeface="Arial" panose="020B0604020202020204" pitchFamily="34" charset="0"/>
              <a:buChar char="•"/>
            </a:pPr>
            <a:r>
              <a:rPr lang="en-US" sz="1900" dirty="0"/>
              <a:t>Specificity: 0.997</a:t>
            </a:r>
          </a:p>
          <a:p>
            <a:pPr marL="742950" lvl="1" indent="-285750">
              <a:buFont typeface="Arial" panose="020B0604020202020204" pitchFamily="34" charset="0"/>
              <a:buChar char="•"/>
            </a:pPr>
            <a:r>
              <a:rPr lang="en-US" sz="1900" dirty="0"/>
              <a:t>AUC: 0.953</a:t>
            </a:r>
          </a:p>
          <a:p>
            <a:pPr marL="742950" lvl="1" indent="-285750">
              <a:buFont typeface="Arial" panose="020B0604020202020204" pitchFamily="34" charset="0"/>
              <a:buChar char="•"/>
            </a:pPr>
            <a:r>
              <a:rPr lang="en-US" sz="1900" dirty="0"/>
              <a:t>Kappa: 0.926</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1677/1868 true negatives (Fails)</a:t>
            </a:r>
          </a:p>
          <a:p>
            <a:pPr marL="742950" lvl="1" indent="-285750">
              <a:buFont typeface="Arial" panose="020B0604020202020204" pitchFamily="34" charset="0"/>
              <a:buChar char="•"/>
            </a:pPr>
            <a:r>
              <a:rPr lang="en-US" sz="1900" dirty="0"/>
              <a:t>7686/7710 true positives (Meets)</a:t>
            </a:r>
          </a:p>
          <a:p>
            <a:endParaRPr lang="en-US" sz="1900" dirty="0"/>
          </a:p>
        </p:txBody>
      </p:sp>
      <p:pic>
        <p:nvPicPr>
          <p:cNvPr id="8" name="Picture 7" descr="Diagram&#10;&#10;Description automatically generated with medium confidence">
            <a:extLst>
              <a:ext uri="{FF2B5EF4-FFF2-40B4-BE49-F238E27FC236}">
                <a16:creationId xmlns:a16="http://schemas.microsoft.com/office/drawing/2014/main" id="{62EEE40D-1127-949A-7E32-45025E7A80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1031" y="1391408"/>
            <a:ext cx="7583080" cy="5416485"/>
          </a:xfrm>
          <a:prstGeom prst="rect">
            <a:avLst/>
          </a:prstGeom>
        </p:spPr>
      </p:pic>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6">
            <a:alphaModFix amt="5000"/>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1346306" y="543903"/>
            <a:ext cx="845693" cy="772083"/>
          </a:xfrm>
          <a:prstGeom prst="rect">
            <a:avLst/>
          </a:prstGeom>
        </p:spPr>
      </p:pic>
      <p:sp>
        <p:nvSpPr>
          <p:cNvPr id="18" name="TextBox 17">
            <a:extLst>
              <a:ext uri="{FF2B5EF4-FFF2-40B4-BE49-F238E27FC236}">
                <a16:creationId xmlns:a16="http://schemas.microsoft.com/office/drawing/2014/main" id="{E2A39A4A-A627-3E1D-916F-871B9977FD82}"/>
              </a:ext>
            </a:extLst>
          </p:cNvPr>
          <p:cNvSpPr txBox="1"/>
          <p:nvPr/>
        </p:nvSpPr>
        <p:spPr>
          <a:xfrm>
            <a:off x="-1554805" y="6884893"/>
            <a:ext cx="6715956"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refers to the probability of a negative test, conditioned on truly being negative.</a:t>
            </a:r>
          </a:p>
        </p:txBody>
      </p:sp>
    </p:spTree>
    <p:extLst>
      <p:ext uri="{BB962C8B-B14F-4D97-AF65-F5344CB8AC3E}">
        <p14:creationId xmlns:p14="http://schemas.microsoft.com/office/powerpoint/2010/main" val="56272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9696" y="7641434"/>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 (Paid)</a:t>
            </a:r>
          </a:p>
          <a:p>
            <a:pPr marL="742950" lvl="1" indent="-285750">
              <a:buFont typeface="Arial" panose="020B0604020202020204" pitchFamily="34" charset="0"/>
              <a:buChar char="•"/>
            </a:pPr>
            <a:r>
              <a:rPr lang="en-US" sz="1900" dirty="0"/>
              <a:t>20/1533 true positives (Unpaid)</a:t>
            </a:r>
          </a:p>
          <a:p>
            <a:endParaRPr lang="en-US" sz="1900" dirty="0"/>
          </a:p>
        </p:txBody>
      </p:sp>
      <p:sp>
        <p:nvSpPr>
          <p:cNvPr id="13" name="TextBox 12">
            <a:extLst>
              <a:ext uri="{FF2B5EF4-FFF2-40B4-BE49-F238E27FC236}">
                <a16:creationId xmlns:a16="http://schemas.microsoft.com/office/drawing/2014/main" id="{49BAB6AF-47C0-476A-3F2B-9D5A37330C88}"/>
              </a:ext>
            </a:extLst>
          </p:cNvPr>
          <p:cNvSpPr txBox="1"/>
          <p:nvPr/>
        </p:nvSpPr>
        <p:spPr>
          <a:xfrm>
            <a:off x="5680881" y="7827328"/>
            <a:ext cx="6093724" cy="1200329"/>
          </a:xfrm>
          <a:prstGeom prst="rect">
            <a:avLst/>
          </a:prstGeom>
          <a:noFill/>
        </p:spPr>
        <p:txBody>
          <a:bodyPr wrap="square">
            <a:spAutoFit/>
          </a:bodyPr>
          <a:lstStyle/>
          <a:p>
            <a:r>
              <a:rPr lang="en-US" dirty="0"/>
              <a:t>The kappa coefficient measures the agreement between classification and truth values. A kappa value of 1 represents perfect agreement, while a value of 0 represents no agreement.</a:t>
            </a:r>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6">
            <a:alphaModFix amt="5000"/>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469126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1365323033"/>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1358704906"/>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annual income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76F67F-6D4D-70B9-1B6A-E8AAA1E2E294}"/>
              </a:ext>
            </a:extLst>
          </p:cNvPr>
          <p:cNvSpPr txBox="1"/>
          <p:nvPr/>
        </p:nvSpPr>
        <p:spPr>
          <a:xfrm>
            <a:off x="3048522" y="2274838"/>
            <a:ext cx="6097044" cy="2585323"/>
          </a:xfrm>
          <a:prstGeom prst="rect">
            <a:avLst/>
          </a:prstGeom>
          <a:noFill/>
        </p:spPr>
        <p:txBody>
          <a:bodyPr wrap="square">
            <a:spAutoFit/>
          </a:bodyPr>
          <a:lstStyle/>
          <a:p>
            <a:r>
              <a:rPr lang="en-US" dirty="0"/>
              <a:t>1. What variable or variables, if any, have an impact on if the person meets the credit underwriting criteria?</a:t>
            </a:r>
          </a:p>
          <a:p>
            <a:endParaRPr lang="en-US" dirty="0"/>
          </a:p>
          <a:p>
            <a:r>
              <a:rPr lang="en-US" dirty="0"/>
              <a:t>2. What variable or variables, if any, have an impact on if the person fully repays the loan?</a:t>
            </a:r>
          </a:p>
          <a:p>
            <a:endParaRPr lang="en-US" dirty="0"/>
          </a:p>
          <a:p>
            <a:r>
              <a:rPr lang="en-US" dirty="0"/>
              <a:t>3. Do borrowers who meet the credit underwriting criteria have a lower chance of not fully repaying the loan? If so, how big is the difference?</a:t>
            </a:r>
          </a:p>
        </p:txBody>
      </p: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4 Simple Linear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1 Multiple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 or 2 Classification Trees</a:t>
            </a:r>
          </a:p>
        </p:txBody>
      </p:sp>
      <p:pic>
        <p:nvPicPr>
          <p:cNvPr id="4" name="Picture 3">
            <a:extLst>
              <a:ext uri="{FF2B5EF4-FFF2-40B4-BE49-F238E27FC236}">
                <a16:creationId xmlns:a16="http://schemas.microsoft.com/office/drawing/2014/main" id="{038427B9-FFB6-78B0-3A5C-EBE12640E9A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54421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36BB0A6-4E7B-92E8-12B8-999E4E319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631498"/>
            <a:ext cx="6400847" cy="4572033"/>
          </a:xfrm>
          <a:prstGeom prst="rect">
            <a:avLst/>
          </a:prstGeom>
        </p:spPr>
      </p:pic>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44003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1429</Words>
  <Application>Microsoft Office PowerPoint</Application>
  <PresentationFormat>Widescreen</PresentationFormat>
  <Paragraphs>154</Paragraphs>
  <Slides>27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Jonathan Schild</cp:lastModifiedBy>
  <cp:revision>24</cp:revision>
  <dcterms:created xsi:type="dcterms:W3CDTF">2022-11-06T18:10:42Z</dcterms:created>
  <dcterms:modified xsi:type="dcterms:W3CDTF">2022-12-11T19:57:36Z</dcterms:modified>
</cp:coreProperties>
</file>