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16" r:id="rId2"/>
    <p:sldId id="31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54139" autoAdjust="0"/>
  </p:normalViewPr>
  <p:slideViewPr>
    <p:cSldViewPr snapToGrid="0">
      <p:cViewPr varScale="1">
        <p:scale>
          <a:sx n="48" d="100"/>
          <a:sy n="48" d="100"/>
        </p:scale>
        <p:origin x="12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u="sng" dirty="0"/>
              <a:t>Intro:</a:t>
            </a:r>
          </a:p>
          <a:p>
            <a:pPr marL="171450" indent="-171450">
              <a:buFont typeface="Arial" panose="020B0604020202020204" pitchFamily="34" charset="0"/>
              <a:buChar char="•"/>
            </a:pPr>
            <a:r>
              <a:rPr lang="en-US" sz="800" dirty="0"/>
              <a:t>So we wanted to do a classification tree for two of</a:t>
            </a:r>
            <a:r>
              <a:rPr lang="en-US" sz="800" baseline="0" dirty="0"/>
              <a:t> our factor variables to get an understanding of the some of the rules and thresholds underlying our dataset, and test whether this method would prove beneficial for future application</a:t>
            </a:r>
          </a:p>
          <a:p>
            <a:pPr marL="171450" indent="-171450">
              <a:buFont typeface="Arial" panose="020B0604020202020204" pitchFamily="34" charset="0"/>
              <a:buChar char="•"/>
            </a:pPr>
            <a:r>
              <a:rPr lang="en-US" sz="800" baseline="0" dirty="0"/>
              <a:t>Both variables (credit policy and not fully paid) are binary in nature.</a:t>
            </a:r>
            <a:endParaRPr lang="en-US" sz="800" dirty="0"/>
          </a:p>
          <a:p>
            <a:endParaRPr lang="en-US" sz="800" dirty="0"/>
          </a:p>
          <a:p>
            <a:r>
              <a:rPr lang="en-US" sz="800" u="sng" dirty="0"/>
              <a:t>Explain tree:</a:t>
            </a:r>
          </a:p>
          <a:p>
            <a:pPr marL="171450" indent="-171450">
              <a:buFont typeface="Arial" panose="020B0604020202020204" pitchFamily="34" charset="0"/>
              <a:buChar char="•"/>
            </a:pPr>
            <a:r>
              <a:rPr lang="en-US" sz="800" dirty="0"/>
              <a:t>So we did credit policy first. You can see that our tree first split the data by number of inquires in the last 6 months, with the threshold here being greater than or equal to 4. Looking</a:t>
            </a:r>
            <a:r>
              <a:rPr lang="en-US" sz="800" baseline="0" dirty="0"/>
              <a:t> left, and u</a:t>
            </a:r>
            <a:r>
              <a:rPr lang="en-US" sz="800" dirty="0"/>
              <a:t>nsurprisingly, loans with four or more inquiries, require a high FICO score to meet the credit policy, with those lower than 740 all</a:t>
            </a:r>
            <a:r>
              <a:rPr lang="en-US" sz="800" baseline="0" dirty="0"/>
              <a:t> failing to meet the credit policy. </a:t>
            </a:r>
            <a:endParaRPr lang="en-US" sz="800" dirty="0"/>
          </a:p>
          <a:p>
            <a:pPr marL="0" indent="0">
              <a:buFont typeface="Arial" panose="020B0604020202020204" pitchFamily="34" charset="0"/>
              <a:buNone/>
            </a:pPr>
            <a:endParaRPr lang="en-US" sz="800" dirty="0"/>
          </a:p>
          <a:p>
            <a:pPr marL="171450" indent="-171450">
              <a:buFont typeface="Arial" panose="020B0604020202020204" pitchFamily="34" charset="0"/>
              <a:buChar char="•"/>
            </a:pPr>
            <a:r>
              <a:rPr lang="en-US" sz="800" dirty="0"/>
              <a:t>Moving to the right side of the tree</a:t>
            </a:r>
            <a:r>
              <a:rPr lang="en-US" sz="800" baseline="0" dirty="0"/>
              <a:t> </a:t>
            </a:r>
            <a:r>
              <a:rPr lang="en-US" sz="800" dirty="0"/>
              <a:t>we can see the difference in the FICO score requirements.</a:t>
            </a:r>
            <a:r>
              <a:rPr lang="en-US" sz="800" baseline="0" dirty="0"/>
              <a:t> Here, for borrowers with less than 4 inquiries, </a:t>
            </a:r>
            <a:r>
              <a:rPr lang="en-US" sz="800" dirty="0"/>
              <a:t>a FICO score of only 660</a:t>
            </a:r>
            <a:r>
              <a:rPr lang="en-US" sz="800" baseline="0" dirty="0"/>
              <a:t> appears to be a general threshold that separates loans that might meet the policy from those who do not. This was an interesting point because these two FICO thresholds tells us that if a loan applicant has a FICO score lower than 660, then they will probably fail to meet the credit policy, regardless of the number of inquiries they had in the past 6 months.</a:t>
            </a:r>
          </a:p>
          <a:p>
            <a:pPr marL="171450" indent="-171450">
              <a:buFont typeface="Arial" panose="020B0604020202020204" pitchFamily="34" charset="0"/>
              <a:buChar char="•"/>
            </a:pPr>
            <a:endParaRPr lang="en-US" sz="80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Moving further to the bottom right of the tree, we can see that debt-to-income ratios begin to come into play. Loan applicants with less than 4 inquiries and a FICO score better than 660, a debt-to-income ratio of 25 distinguishes between those who generally did not meet the credit policy and those who still might. This was less meaningful to us because those who have 25 times more debt than their income level would not be expected to meet a rational credit policy.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So overall, was that loan applicants should have fewer than 4 inquiries from other creditors within the past 6 months, have a reasonable FICO score higher than 660, and should not have an exorbitant amount of debt if they want to anticipate meeting the credit policy.</a:t>
            </a:r>
          </a:p>
          <a:p>
            <a:endParaRPr lang="en-US" sz="800" dirty="0"/>
          </a:p>
          <a:p>
            <a:r>
              <a:rPr lang="en-US" sz="800" u="sng" dirty="0"/>
              <a:t>Confusion Matrix:</a:t>
            </a:r>
          </a:p>
          <a:p>
            <a:pPr marL="171450" indent="-171450">
              <a:buFont typeface="Arial" panose="020B0604020202020204" pitchFamily="34" charset="0"/>
              <a:buChar char="•"/>
            </a:pPr>
            <a:r>
              <a:rPr lang="en-US" sz="800" dirty="0"/>
              <a:t>We than wanted to check some of the statistics associated with our tree to gauge its reliability and predictability.</a:t>
            </a:r>
            <a:r>
              <a:rPr lang="en-US" sz="800" baseline="0" dirty="0"/>
              <a:t> </a:t>
            </a:r>
            <a:r>
              <a:rPr lang="en-US" sz="800" dirty="0"/>
              <a:t>We found most of</a:t>
            </a:r>
            <a:r>
              <a:rPr lang="en-US" sz="800" baseline="0" dirty="0"/>
              <a:t> them, if not all of them, to be promising.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The </a:t>
            </a:r>
            <a:r>
              <a:rPr lang="en-US" sz="800" dirty="0"/>
              <a:t>sensitivity and specificity values indicate the test can fairly reliably detect loans that meet and fail to meet the credit policy. We can also tell that we have a favorable, high arching, ROC curve after</a:t>
            </a:r>
            <a:r>
              <a:rPr lang="en-US" sz="800" baseline="0" dirty="0"/>
              <a:t> looking at the these values along with </a:t>
            </a:r>
            <a:r>
              <a:rPr lang="en-US" sz="800" baseline="0" dirty="0" err="1"/>
              <a:t>with</a:t>
            </a:r>
            <a:r>
              <a:rPr lang="en-US" sz="800" baseline="0" dirty="0"/>
              <a:t> the AUC. </a:t>
            </a:r>
            <a:endParaRPr lang="en-US" sz="8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 high precision indicates the tree is very good identifying true positives, in that 99.6%</a:t>
            </a:r>
            <a:r>
              <a:rPr lang="en-US" sz="800" baseline="0" dirty="0"/>
              <a:t> of its predicted fails were right.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 high kappa value of .859 suggests there is a high degree of agreement between the predictions and the actual values.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At the end here, we just sort of contextualize some of the stats we just discussed. You can see our tree predicted 1483 loans</a:t>
            </a:r>
            <a:r>
              <a:rPr lang="en-US" sz="800" baseline="0" dirty="0"/>
              <a:t> to fail to meet the credit policy while 1868 actually did. And it predicted 7704 loans to meet the credit policy while 7710 actually did.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IF ASKED: these predicted amounts exclude false positives and false negatives.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indent="-171450">
              <a:buFont typeface="Arial" panose="020B0604020202020204" pitchFamily="34" charset="0"/>
              <a:buChar char="•"/>
            </a:pPr>
            <a:r>
              <a:rPr lang="en-US" sz="800" dirty="0"/>
              <a:t>The true negatives are those who met the credit policy</a:t>
            </a:r>
          </a:p>
          <a:p>
            <a:pPr marL="171450" indent="-171450">
              <a:buFont typeface="Arial" panose="020B0604020202020204" pitchFamily="34" charset="0"/>
              <a:buChar char="•"/>
            </a:pPr>
            <a:r>
              <a:rPr lang="en-US" sz="800" dirty="0"/>
              <a:t>The true positives are those who failed to meet the credit policy</a:t>
            </a:r>
          </a:p>
          <a:p>
            <a:endParaRPr lang="en-US" sz="800" dirty="0"/>
          </a:p>
          <a:p>
            <a:r>
              <a:rPr lang="en-US" sz="800" u="sng" dirty="0"/>
              <a:t>ADMIN:</a:t>
            </a:r>
          </a:p>
          <a:p>
            <a:pPr algn="l">
              <a:buFont typeface="Arial" panose="020B0604020202020204" pitchFamily="34" charset="0"/>
              <a:buChar char="•"/>
            </a:pPr>
            <a:r>
              <a:rPr lang="en-US" sz="800" b="1" i="0" dirty="0">
                <a:solidFill>
                  <a:srgbClr val="202122"/>
                </a:solidFill>
                <a:effectLst/>
                <a:latin typeface="Arial" panose="020B0604020202020204" pitchFamily="34" charset="0"/>
              </a:rPr>
              <a:t>Sensitivity</a:t>
            </a:r>
            <a:r>
              <a:rPr lang="en-US" sz="800"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sz="800" b="1" i="0" dirty="0">
                <a:solidFill>
                  <a:srgbClr val="202122"/>
                </a:solidFill>
                <a:effectLst/>
                <a:latin typeface="Arial" panose="020B0604020202020204" pitchFamily="34" charset="0"/>
              </a:rPr>
              <a:t>Specificity</a:t>
            </a:r>
            <a:r>
              <a:rPr lang="en-US" sz="800" b="0" i="0" dirty="0">
                <a:solidFill>
                  <a:srgbClr val="202122"/>
                </a:solidFill>
                <a:effectLst/>
                <a:latin typeface="Arial" panose="020B0604020202020204" pitchFamily="34" charset="0"/>
              </a:rPr>
              <a:t> (true negative rate; x-axis) refers to the probability of a negative test, conditioned on truly being negative.</a:t>
            </a:r>
            <a:endParaRPr lang="en-US" sz="800" b="0" i="0" dirty="0">
              <a:solidFill>
                <a:schemeClr val="tx1"/>
              </a:solidFill>
              <a:effectLst/>
              <a:latin typeface="+mn-lt"/>
            </a:endParaRPr>
          </a:p>
          <a:p>
            <a:pPr algn="l">
              <a:buFont typeface="Arial" panose="020B0604020202020204" pitchFamily="34" charset="0"/>
              <a:buChar char="•"/>
            </a:pPr>
            <a:r>
              <a:rPr lang="en-US" sz="800" b="1" i="0" dirty="0">
                <a:solidFill>
                  <a:srgbClr val="202122"/>
                </a:solidFill>
                <a:effectLst/>
                <a:latin typeface="Arial" panose="020B0604020202020204" pitchFamily="34" charset="0"/>
              </a:rPr>
              <a:t>Kappa</a:t>
            </a:r>
            <a:r>
              <a:rPr lang="en-US" sz="800" b="0" i="0" dirty="0">
                <a:solidFill>
                  <a:srgbClr val="202122"/>
                </a:solidFill>
                <a:effectLst/>
                <a:latin typeface="Arial" panose="020B0604020202020204" pitchFamily="34" charset="0"/>
              </a:rPr>
              <a:t> </a:t>
            </a:r>
            <a:r>
              <a:rPr lang="en-US" sz="800" dirty="0"/>
              <a:t>coefficient measures the agreement between classification and truth values. A kappa value of 1 represents perfect agreement, while a value of 0 represents no agreement.</a:t>
            </a:r>
          </a:p>
          <a:p>
            <a:endParaRPr lang="en-US" sz="800" b="1" dirty="0"/>
          </a:p>
          <a:p>
            <a:pPr algn="l">
              <a:buFont typeface="Arial" panose="020B0604020202020204" pitchFamily="34" charset="0"/>
              <a:buChar char="•"/>
            </a:pPr>
            <a:r>
              <a:rPr lang="en-US" sz="800" b="1" i="0" dirty="0" err="1">
                <a:effectLst/>
                <a:latin typeface="Inter"/>
              </a:rPr>
              <a:t>credit.policy</a:t>
            </a:r>
            <a:r>
              <a:rPr lang="en-US" sz="800" b="1" i="0" dirty="0">
                <a:effectLst/>
                <a:latin typeface="Inter"/>
              </a:rPr>
              <a:t>: </a:t>
            </a:r>
            <a:r>
              <a:rPr lang="en-US" sz="800"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0" dirty="0">
                <a:effectLst/>
                <a:latin typeface="Inter"/>
              </a:rPr>
              <a:t>inq.last.6mths:</a:t>
            </a:r>
            <a:r>
              <a:rPr lang="en-US" sz="800" b="0" i="0" dirty="0">
                <a:effectLst/>
                <a:latin typeface="Inter"/>
              </a:rPr>
              <a:t> The borrower's number of inquiries by creditors in the last 6 months.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0" dirty="0">
                <a:effectLst/>
                <a:latin typeface="Inter"/>
              </a:rPr>
              <a:t>fico: </a:t>
            </a:r>
            <a:r>
              <a:rPr lang="en-US" sz="800" b="0" i="0" dirty="0">
                <a:effectLst/>
                <a:latin typeface="Inter"/>
              </a:rPr>
              <a:t>The FICO credit score of the borrower.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0" dirty="0" err="1">
                <a:effectLst/>
                <a:latin typeface="Inter"/>
              </a:rPr>
              <a:t>dti</a:t>
            </a:r>
            <a:r>
              <a:rPr lang="en-US" sz="800" b="1" i="0" dirty="0">
                <a:effectLst/>
                <a:latin typeface="Inter"/>
              </a:rPr>
              <a:t>: </a:t>
            </a:r>
            <a:r>
              <a:rPr lang="en-US" sz="800" b="0" i="0" dirty="0">
                <a:effectLst/>
                <a:latin typeface="Inter"/>
              </a:rPr>
              <a:t>The debt-to-income ratio of the borrower (amount of debt divided by annual income).</a:t>
            </a:r>
          </a:p>
          <a:p>
            <a:endParaRPr lang="en-US" sz="800" dirty="0"/>
          </a:p>
          <a:p>
            <a:pPr algn="l">
              <a:buFont typeface="Arial" panose="020B0604020202020204" pitchFamily="34" charset="0"/>
              <a:buChar char="•"/>
            </a:pPr>
            <a:r>
              <a:rPr lang="en-US" sz="800" b="0" i="0" dirty="0" err="1">
                <a:effectLst/>
                <a:latin typeface="Inter"/>
              </a:rPr>
              <a:t>credit.policy</a:t>
            </a:r>
            <a:r>
              <a:rPr lang="en-US" sz="800" b="0" i="0" dirty="0">
                <a:effectLst/>
                <a:latin typeface="Inter"/>
              </a:rPr>
              <a:t>: 1 if the customer meets the credit underwriting criteria of LendingClub.com, and 0 otherwise.</a:t>
            </a:r>
          </a:p>
          <a:p>
            <a:pPr algn="l">
              <a:buFont typeface="Arial" panose="020B0604020202020204" pitchFamily="34" charset="0"/>
              <a:buChar char="•"/>
            </a:pPr>
            <a:r>
              <a:rPr lang="en-US" sz="800" b="0" i="0" dirty="0">
                <a:effectLst/>
                <a:latin typeface="Inter"/>
              </a:rPr>
              <a:t>purpose: The purpose of the loan (takes values "</a:t>
            </a:r>
            <a:r>
              <a:rPr lang="en-US" sz="800" b="0" i="0" dirty="0" err="1">
                <a:effectLst/>
                <a:latin typeface="Inter"/>
              </a:rPr>
              <a:t>credit_card</a:t>
            </a:r>
            <a:r>
              <a:rPr lang="en-US" sz="800" b="0" i="0" dirty="0">
                <a:effectLst/>
                <a:latin typeface="Inter"/>
              </a:rPr>
              <a:t>", "</a:t>
            </a:r>
            <a:r>
              <a:rPr lang="en-US" sz="800" b="0" i="0" dirty="0" err="1">
                <a:effectLst/>
                <a:latin typeface="Inter"/>
              </a:rPr>
              <a:t>debt_consolidation</a:t>
            </a:r>
            <a:r>
              <a:rPr lang="en-US" sz="800" b="0" i="0" dirty="0">
                <a:effectLst/>
                <a:latin typeface="Inter"/>
              </a:rPr>
              <a:t>", "educational", "</a:t>
            </a:r>
            <a:r>
              <a:rPr lang="en-US" sz="800" b="0" i="0" dirty="0" err="1">
                <a:effectLst/>
                <a:latin typeface="Inter"/>
              </a:rPr>
              <a:t>major_purchase</a:t>
            </a:r>
            <a:r>
              <a:rPr lang="en-US" sz="800" b="0" i="0" dirty="0">
                <a:effectLst/>
                <a:latin typeface="Inter"/>
              </a:rPr>
              <a:t>", "</a:t>
            </a:r>
            <a:r>
              <a:rPr lang="en-US" sz="800" b="0" i="0" dirty="0" err="1">
                <a:effectLst/>
                <a:latin typeface="Inter"/>
              </a:rPr>
              <a:t>small_business</a:t>
            </a:r>
            <a:r>
              <a:rPr lang="en-US" sz="800" b="0" i="0" dirty="0">
                <a:effectLst/>
                <a:latin typeface="Inter"/>
              </a:rPr>
              <a:t>", and "</a:t>
            </a:r>
            <a:r>
              <a:rPr lang="en-US" sz="800" b="0" i="0" dirty="0" err="1">
                <a:effectLst/>
                <a:latin typeface="Inter"/>
              </a:rPr>
              <a:t>all_other</a:t>
            </a:r>
            <a:r>
              <a:rPr lang="en-US" sz="800" b="0" i="0" dirty="0">
                <a:effectLst/>
                <a:latin typeface="Inter"/>
              </a:rPr>
              <a:t>").</a:t>
            </a:r>
          </a:p>
          <a:p>
            <a:pPr algn="l">
              <a:buFont typeface="Arial" panose="020B0604020202020204" pitchFamily="34" charset="0"/>
              <a:buChar char="•"/>
            </a:pPr>
            <a:r>
              <a:rPr lang="en-US" sz="800" b="0" i="0" dirty="0" err="1">
                <a:effectLst/>
                <a:latin typeface="Inter"/>
              </a:rPr>
              <a:t>int.rate</a:t>
            </a:r>
            <a:r>
              <a:rPr lang="en-US" sz="800" b="0" i="0" dirty="0">
                <a:effectLst/>
                <a:latin typeface="Inter"/>
              </a:rPr>
              <a:t>: The interest rate of the loan, as a proportion (a rate of 11% would be stored as 0.11). Borrowers judged by LendingClub.com to be more risky are assigned higher interest rates.</a:t>
            </a:r>
          </a:p>
          <a:p>
            <a:pPr algn="l">
              <a:buFont typeface="Arial" panose="020B0604020202020204" pitchFamily="34" charset="0"/>
              <a:buChar char="•"/>
            </a:pPr>
            <a:r>
              <a:rPr lang="en-US" sz="800" b="0" i="0" dirty="0">
                <a:effectLst/>
                <a:latin typeface="Inter"/>
              </a:rPr>
              <a:t>installment: The monthly installments owed by the borrower if the loan is funded.</a:t>
            </a:r>
          </a:p>
          <a:p>
            <a:pPr algn="l">
              <a:buFont typeface="Arial" panose="020B0604020202020204" pitchFamily="34" charset="0"/>
              <a:buChar char="•"/>
            </a:pPr>
            <a:r>
              <a:rPr lang="en-US" sz="800" b="0" i="0" dirty="0">
                <a:effectLst/>
                <a:latin typeface="Inter"/>
              </a:rPr>
              <a:t>log.annual.inc: The natural log of the self-reported annual income of the borrower.</a:t>
            </a:r>
          </a:p>
          <a:p>
            <a:pPr algn="l">
              <a:buFont typeface="Arial" panose="020B0604020202020204" pitchFamily="34" charset="0"/>
              <a:buChar char="•"/>
            </a:pPr>
            <a:r>
              <a:rPr lang="en-US" sz="800" b="0" i="0" dirty="0" err="1">
                <a:effectLst/>
                <a:latin typeface="Inter"/>
              </a:rPr>
              <a:t>dti</a:t>
            </a:r>
            <a:r>
              <a:rPr lang="en-US" sz="800" b="0" i="0" dirty="0">
                <a:effectLst/>
                <a:latin typeface="Inter"/>
              </a:rPr>
              <a:t>: The debt-to-income ratio of the borrower (amount of debt divided by annual income).</a:t>
            </a:r>
          </a:p>
          <a:p>
            <a:pPr algn="l">
              <a:buFont typeface="Arial" panose="020B0604020202020204" pitchFamily="34" charset="0"/>
              <a:buChar char="•"/>
            </a:pPr>
            <a:r>
              <a:rPr lang="en-US" sz="800" b="0" i="0" dirty="0">
                <a:effectLst/>
                <a:latin typeface="Inter"/>
              </a:rPr>
              <a:t>fico: The FICO credit score of the borrower.</a:t>
            </a:r>
          </a:p>
          <a:p>
            <a:pPr algn="l">
              <a:buFont typeface="Arial" panose="020B0604020202020204" pitchFamily="34" charset="0"/>
              <a:buChar char="•"/>
            </a:pPr>
            <a:r>
              <a:rPr lang="en-US" sz="800" b="0" i="0" dirty="0" err="1">
                <a:effectLst/>
                <a:latin typeface="Inter"/>
              </a:rPr>
              <a:t>days.with.cr.line</a:t>
            </a:r>
            <a:r>
              <a:rPr lang="en-US" sz="800" b="0" i="0" dirty="0">
                <a:effectLst/>
                <a:latin typeface="Inter"/>
              </a:rPr>
              <a:t>: The number of days the borrower has had a credit line.</a:t>
            </a:r>
          </a:p>
          <a:p>
            <a:pPr algn="l">
              <a:buFont typeface="Arial" panose="020B0604020202020204" pitchFamily="34" charset="0"/>
              <a:buChar char="•"/>
            </a:pPr>
            <a:r>
              <a:rPr lang="en-US" sz="800" b="0" i="0" dirty="0" err="1">
                <a:effectLst/>
                <a:latin typeface="Inter"/>
              </a:rPr>
              <a:t>revol.bal</a:t>
            </a:r>
            <a:r>
              <a:rPr lang="en-US" sz="800" b="0" i="0" dirty="0">
                <a:effectLst/>
                <a:latin typeface="Inter"/>
              </a:rPr>
              <a:t>: The borrower's revolving balance (amount unpaid at the end of the credit card billing cycle).</a:t>
            </a:r>
          </a:p>
          <a:p>
            <a:pPr algn="l">
              <a:buFont typeface="Arial" panose="020B0604020202020204" pitchFamily="34" charset="0"/>
              <a:buChar char="•"/>
            </a:pPr>
            <a:r>
              <a:rPr lang="en-US" sz="800" b="0" i="0" dirty="0" err="1">
                <a:effectLst/>
                <a:latin typeface="Inter"/>
              </a:rPr>
              <a:t>revol.util</a:t>
            </a:r>
            <a:r>
              <a:rPr lang="en-US" sz="800" b="0" i="0" dirty="0">
                <a:effectLst/>
                <a:latin typeface="Inter"/>
              </a:rPr>
              <a:t>: The borrower's revolving line utilization rate (the amount of the credit line used relative to total credit available).</a:t>
            </a:r>
          </a:p>
          <a:p>
            <a:pPr algn="l">
              <a:buFont typeface="Arial" panose="020B0604020202020204" pitchFamily="34" charset="0"/>
              <a:buChar char="•"/>
            </a:pPr>
            <a:r>
              <a:rPr lang="en-US" sz="800" b="0" i="0" dirty="0">
                <a:effectLst/>
                <a:latin typeface="Inter"/>
              </a:rPr>
              <a:t>inq.last.6mths: The borrower's number of inquiries by creditors in the last 6 months.</a:t>
            </a:r>
          </a:p>
          <a:p>
            <a:pPr algn="l">
              <a:buFont typeface="Arial" panose="020B0604020202020204" pitchFamily="34" charset="0"/>
              <a:buChar char="•"/>
            </a:pPr>
            <a:r>
              <a:rPr lang="en-US" sz="800" b="0" i="0" dirty="0">
                <a:effectLst/>
                <a:latin typeface="Inter"/>
              </a:rPr>
              <a:t>delinq.2yrs: The number of times the borrower had been 30+ days past due on a payment in the past 2 years.</a:t>
            </a:r>
          </a:p>
          <a:p>
            <a:pPr algn="l">
              <a:buFont typeface="Arial" panose="020B0604020202020204" pitchFamily="34" charset="0"/>
              <a:buChar char="•"/>
            </a:pPr>
            <a:r>
              <a:rPr lang="en-US" sz="800" b="0" i="0" dirty="0" err="1">
                <a:effectLst/>
                <a:latin typeface="Inter"/>
              </a:rPr>
              <a:t>pub.rec</a:t>
            </a:r>
            <a:r>
              <a:rPr lang="en-US" sz="800" b="0" i="0" dirty="0">
                <a:effectLst/>
                <a:latin typeface="Inter"/>
              </a:rPr>
              <a:t>: The borrower's number of derogatory public records (bankruptcy filings, tax liens, or judgments).</a:t>
            </a:r>
          </a:p>
        </p:txBody>
      </p:sp>
      <p:sp>
        <p:nvSpPr>
          <p:cNvPr id="4" name="Slide Number Placeholder 3"/>
          <p:cNvSpPr>
            <a:spLocks noGrp="1"/>
          </p:cNvSpPr>
          <p:nvPr>
            <p:ph type="sldNum" sz="quarter" idx="5"/>
          </p:nvPr>
        </p:nvSpPr>
        <p:spPr/>
        <p:txBody>
          <a:bodyPr/>
          <a:lstStyle/>
          <a:p>
            <a:fld id="{6B053770-FD16-42CB-98BB-967786CBD56A}" type="slidenum">
              <a:rPr lang="en-US" smtClean="0"/>
              <a:t>1</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Intro:</a:t>
            </a:r>
          </a:p>
          <a:p>
            <a:pPr marL="171450" indent="-171450">
              <a:buFont typeface="Arial" panose="020B0604020202020204" pitchFamily="34" charset="0"/>
              <a:buChar char="•"/>
            </a:pPr>
            <a:r>
              <a:rPr lang="en-US" dirty="0"/>
              <a:t>So then we wanted to a similar tree for our not fully paid variable.</a:t>
            </a:r>
            <a:r>
              <a:rPr lang="en-US" baseline="0" dirty="0"/>
              <a:t> </a:t>
            </a:r>
          </a:p>
          <a:p>
            <a:pPr marL="171450" indent="-171450">
              <a:buFont typeface="Arial" panose="020B0604020202020204" pitchFamily="34" charset="0"/>
              <a:buChar char="•"/>
            </a:pPr>
            <a:r>
              <a:rPr lang="en-US" dirty="0"/>
              <a:t>Initially,</a:t>
            </a:r>
            <a:r>
              <a:rPr lang="en-US" baseline="0" dirty="0"/>
              <a:t> the </a:t>
            </a:r>
            <a:r>
              <a:rPr lang="en-US" dirty="0"/>
              <a:t>classification tree revealed in no chosen variables and only the single root node, a kappa value of 0, and a ROC curve that fit directly on the random classifier line. We interpreted this as a strong indicator that a classification tree would not be useful for the not</a:t>
            </a:r>
            <a:r>
              <a:rPr lang="en-US" baseline="0" dirty="0"/>
              <a:t> </a:t>
            </a:r>
            <a:r>
              <a:rPr lang="en-US" dirty="0"/>
              <a:t>fully</a:t>
            </a:r>
            <a:r>
              <a:rPr lang="en-US" baseline="0" dirty="0"/>
              <a:t> </a:t>
            </a:r>
            <a:r>
              <a:rPr lang="en-US" dirty="0"/>
              <a:t>paid variable.</a:t>
            </a:r>
          </a:p>
          <a:p>
            <a:pPr marL="171450" indent="-171450">
              <a:buFont typeface="Arial" panose="020B0604020202020204" pitchFamily="34" charset="0"/>
              <a:buChar char="•"/>
            </a:pPr>
            <a:r>
              <a:rPr lang="en-US" dirty="0"/>
              <a:t>To confirm or corroborate</a:t>
            </a:r>
            <a:r>
              <a:rPr lang="en-US" baseline="0" dirty="0"/>
              <a:t> that indicator, </a:t>
            </a:r>
            <a:r>
              <a:rPr lang="en-US" dirty="0"/>
              <a:t>we overrode the default complexity parameter in the </a:t>
            </a:r>
            <a:r>
              <a:rPr lang="en-US" dirty="0" err="1"/>
              <a:t>rPart</a:t>
            </a:r>
            <a:r>
              <a:rPr lang="en-US" dirty="0"/>
              <a:t> function and lowered it from .01 to .001. By reducing that value in the R code, we reduce the minimum improvement amount that is required at each node for a split to occur during the tree’s configuration. In other word,</a:t>
            </a:r>
            <a:r>
              <a:rPr lang="en-US" baseline="0" dirty="0"/>
              <a:t> we </a:t>
            </a:r>
            <a:r>
              <a:rPr lang="en-US" dirty="0"/>
              <a:t>essentially lowered the restriction on how and when the tree is constructed. As you can probably</a:t>
            </a:r>
            <a:r>
              <a:rPr lang="en-US" baseline="0" dirty="0"/>
              <a:t> imagine, this could yield a less meaningful tree.</a:t>
            </a:r>
            <a:endParaRPr lang="en-US" dirty="0"/>
          </a:p>
          <a:p>
            <a:endParaRPr lang="en-US" dirty="0"/>
          </a:p>
          <a:p>
            <a:r>
              <a:rPr lang="en-US" u="sng" dirty="0"/>
              <a:t>Explain tree:</a:t>
            </a:r>
          </a:p>
          <a:p>
            <a:pPr marL="171450" indent="-171450">
              <a:buFont typeface="Arial" panose="020B0604020202020204" pitchFamily="34" charset="0"/>
              <a:buChar char="•"/>
            </a:pPr>
            <a:r>
              <a:rPr lang="en-US" dirty="0"/>
              <a:t>By</a:t>
            </a:r>
            <a:r>
              <a:rPr lang="en-US" baseline="0" dirty="0"/>
              <a:t> reducing the complexity parameter to .001, we were able to force the classification tree to split more; in this case by the ‘</a:t>
            </a:r>
            <a:r>
              <a:rPr lang="en-US" dirty="0" err="1"/>
              <a:t>credit.policy</a:t>
            </a:r>
            <a:r>
              <a:rPr lang="en-US" dirty="0"/>
              <a:t>`, `inq.last.6mths`, `</a:t>
            </a:r>
            <a:r>
              <a:rPr lang="en-US" dirty="0" err="1"/>
              <a:t>int.rate</a:t>
            </a:r>
            <a:r>
              <a:rPr lang="en-US" dirty="0"/>
              <a:t>`, and `purpose`. Looking at it though, and in line with our</a:t>
            </a:r>
            <a:r>
              <a:rPr lang="en-US" baseline="0" dirty="0"/>
              <a:t> expectations, </a:t>
            </a:r>
            <a:r>
              <a:rPr lang="en-US" dirty="0"/>
              <a:t>we can see that it is not very informative. </a:t>
            </a:r>
            <a:r>
              <a:rPr lang="en-US" baseline="0" dirty="0"/>
              <a:t> </a:t>
            </a:r>
          </a:p>
          <a:p>
            <a:pPr marL="171450" indent="-171450">
              <a:buFont typeface="Arial" panose="020B0604020202020204" pitchFamily="34" charset="0"/>
              <a:buChar char="•"/>
            </a:pPr>
            <a:r>
              <a:rPr lang="en-US" dirty="0"/>
              <a:t>The majority of loans that met the </a:t>
            </a:r>
            <a:r>
              <a:rPr lang="en-US" dirty="0" err="1"/>
              <a:t>credit.policy</a:t>
            </a:r>
            <a:r>
              <a:rPr lang="en-US" dirty="0"/>
              <a:t>, paid the loan, which we would generally expect. </a:t>
            </a:r>
          </a:p>
          <a:p>
            <a:pPr marL="171450" indent="-171450">
              <a:buFont typeface="Arial" panose="020B0604020202020204" pitchFamily="34" charset="0"/>
              <a:buChar char="•"/>
            </a:pPr>
            <a:r>
              <a:rPr lang="en-US" dirty="0"/>
              <a:t>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r>
              <a:rPr lang="en-US" u="sng" dirty="0"/>
              <a:t>Confusion Matrix:</a:t>
            </a:r>
          </a:p>
          <a:p>
            <a:pPr marL="171450" indent="-171450">
              <a:buFont typeface="Arial" panose="020B0604020202020204" pitchFamily="34" charset="0"/>
              <a:buChar char="•"/>
            </a:pPr>
            <a:r>
              <a:rPr lang="en-US" u="none" dirty="0"/>
              <a:t>So</a:t>
            </a:r>
            <a:r>
              <a:rPr lang="en-US" u="none" baseline="0" dirty="0"/>
              <a:t> we generally have less faith in this tree already, but we wanted to check out the confusion matrix stats as well to </a:t>
            </a:r>
            <a:r>
              <a:rPr lang="en-US" u="none" baseline="0" dirty="0" err="1"/>
              <a:t>guage</a:t>
            </a:r>
            <a:r>
              <a:rPr lang="en-US" u="none" baseline="0" dirty="0"/>
              <a:t> its reliability and predictability. </a:t>
            </a:r>
          </a:p>
          <a:p>
            <a:pPr marL="171450" indent="-171450">
              <a:buFont typeface="Arial" panose="020B0604020202020204" pitchFamily="34" charset="0"/>
              <a:buChar char="•"/>
            </a:pPr>
            <a:endParaRPr lang="en-US" u="none" baseline="0" dirty="0"/>
          </a:p>
          <a:p>
            <a:pPr marL="171450" indent="-171450">
              <a:buFont typeface="Arial" panose="020B0604020202020204" pitchFamily="34" charset="0"/>
              <a:buChar char="•"/>
            </a:pPr>
            <a:r>
              <a:rPr lang="en-US" u="none" baseline="0" dirty="0"/>
              <a:t>We immediately see the extremely low specificity value, which indicates the tree was terrible at detecting those that went unpaid. That with the low AUC indicates a less than promising ROC curve. </a:t>
            </a:r>
          </a:p>
          <a:p>
            <a:pPr marL="171450" indent="-171450">
              <a:buFont typeface="Arial" panose="020B0604020202020204" pitchFamily="34" charset="0"/>
              <a:buChar char="•"/>
            </a:pPr>
            <a:endParaRPr lang="en-US" u="none"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Lastly, the extremely low Kappa statistic of .019, suggests there is nearly no agreement between the predictive model and the actual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a:t>
            </a:r>
            <a:r>
              <a:rPr lang="en-US" baseline="0" dirty="0"/>
              <a:t> in summary, we determined that the classification tree for credit policy was reliable and that we could apply it going forward, while the tree for not full paid proved to be unreliable and not useful for future application.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ADMIN:</a:t>
            </a:r>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 </a:t>
            </a:r>
            <a:r>
              <a:rPr lang="en-US" b="0" i="0" dirty="0">
                <a:effectLst/>
                <a:latin typeface="Inter"/>
              </a:rPr>
              <a:t>The borrower's number of inquiries by creditors in the last 6 months.</a:t>
            </a:r>
          </a:p>
          <a:p>
            <a:pPr algn="l">
              <a:buFont typeface="Arial" panose="020B0604020202020204" pitchFamily="34" charset="0"/>
              <a:buChar char="•"/>
            </a:pPr>
            <a:r>
              <a:rPr lang="en-US" b="1" i="0" dirty="0">
                <a:effectLst/>
                <a:latin typeface="Inter"/>
              </a:rPr>
              <a:t>purpose: </a:t>
            </a:r>
            <a:r>
              <a:rPr lang="en-US" b="0" i="0" dirty="0">
                <a:effectLst/>
                <a:latin typeface="Inter"/>
              </a:rPr>
              <a:t>The purpose of the loan (takes values "</a:t>
            </a:r>
            <a:r>
              <a:rPr lang="en-US" b="0" i="0" dirty="0" err="1">
                <a:effectLst/>
                <a:latin typeface="Inter"/>
              </a:rPr>
              <a:t>credit_card</a:t>
            </a:r>
            <a:r>
              <a:rPr lang="en-US" b="0" i="0" dirty="0">
                <a:effectLst/>
                <a:latin typeface="Inter"/>
              </a:rPr>
              <a:t>", "</a:t>
            </a:r>
            <a:r>
              <a:rPr lang="en-US" b="0" i="0" dirty="0" err="1">
                <a:effectLst/>
                <a:latin typeface="Inter"/>
              </a:rPr>
              <a:t>debt_consolidation</a:t>
            </a:r>
            <a:r>
              <a:rPr lang="en-US" b="0" i="0" dirty="0">
                <a:effectLst/>
                <a:latin typeface="Inter"/>
              </a:rPr>
              <a:t>", "educational", "</a:t>
            </a:r>
            <a:r>
              <a:rPr lang="en-US" b="0" i="0" dirty="0" err="1">
                <a:effectLst/>
                <a:latin typeface="Inter"/>
              </a:rPr>
              <a:t>major_purchase</a:t>
            </a:r>
            <a:r>
              <a:rPr lang="en-US" b="0" i="0" dirty="0">
                <a:effectLst/>
                <a:latin typeface="Inter"/>
              </a:rPr>
              <a:t>", "</a:t>
            </a:r>
            <a:r>
              <a:rPr lang="en-US" b="0" i="0" dirty="0" err="1">
                <a:effectLst/>
                <a:latin typeface="Inter"/>
              </a:rPr>
              <a:t>small_business</a:t>
            </a:r>
            <a:r>
              <a:rPr lang="en-US" b="0" i="0" dirty="0">
                <a:effectLst/>
                <a:latin typeface="Inter"/>
              </a:rPr>
              <a:t>", and "</a:t>
            </a:r>
            <a:r>
              <a:rPr lang="en-US" b="0" i="0" dirty="0" err="1">
                <a:effectLst/>
                <a:latin typeface="Inter"/>
              </a:rPr>
              <a:t>all_other</a:t>
            </a:r>
            <a:r>
              <a:rPr lang="en-US" b="0" i="0" dirty="0">
                <a:effectLst/>
                <a:latin typeface="Inter"/>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int.rate</a:t>
            </a:r>
            <a:r>
              <a:rPr lang="en-US" b="1" i="0" dirty="0">
                <a:effectLst/>
                <a:latin typeface="Inter"/>
              </a:rPr>
              <a:t>: </a:t>
            </a:r>
            <a:r>
              <a:rPr lang="en-US" b="0" i="0" dirty="0">
                <a:effectLst/>
                <a:latin typeface="Inter"/>
              </a:rPr>
              <a:t>The interest rate of the loan, as a proportion (a rate of 11% would be stored as 0.11). Borrowers judged by LendingClub.com to be more risky are assigned higher interest rates.</a:t>
            </a:r>
          </a:p>
          <a:p>
            <a:pPr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4685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3A8A5BFC-E756-F035-8211-36454BF00857}"/>
              </a:ext>
            </a:extLst>
          </p:cNvPr>
          <p:cNvPicPr>
            <a:picLocks noChangeAspect="1"/>
          </p:cNvPicPr>
          <p:nvPr/>
        </p:nvPicPr>
        <p:blipFill rotWithShape="1">
          <a:blip r:embed="rId6">
            <a:extLst>
              <a:ext uri="{28A0092B-C50C-407E-A947-70E740481C1C}">
                <a14:useLocalDpi xmlns:a14="http://schemas.microsoft.com/office/drawing/2010/main" val="0"/>
              </a:ext>
            </a:extLst>
          </a:blip>
          <a:srcRect l="4056" r="3680" b="3972"/>
          <a:stretch/>
        </p:blipFill>
        <p:spPr>
          <a:xfrm>
            <a:off x="4857750" y="2065347"/>
            <a:ext cx="7334250" cy="471645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10688" y="2039054"/>
            <a:ext cx="5437612"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0.999</a:t>
            </a:r>
          </a:p>
          <a:p>
            <a:pPr marL="742950" lvl="1" indent="-285750">
              <a:buFont typeface="Arial" panose="020B0604020202020204" pitchFamily="34" charset="0"/>
              <a:buChar char="•"/>
            </a:pPr>
            <a:r>
              <a:rPr lang="en-US" sz="1900" dirty="0"/>
              <a:t>Recall/Sensitivity: 0.794</a:t>
            </a:r>
          </a:p>
          <a:p>
            <a:pPr marL="742950" lvl="1" indent="-285750">
              <a:buFont typeface="Arial" panose="020B0604020202020204" pitchFamily="34" charset="0"/>
              <a:buChar char="•"/>
            </a:pPr>
            <a:r>
              <a:rPr lang="en-US" sz="1900" dirty="0"/>
              <a:t>Precision: 0.996</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 predicted fails vs 1868 actual fails</a:t>
            </a:r>
          </a:p>
          <a:p>
            <a:pPr marL="742950" lvl="1" indent="-285750">
              <a:buFont typeface="Arial" panose="020B0604020202020204" pitchFamily="34" charset="0"/>
              <a:buChar char="•"/>
            </a:pPr>
            <a:r>
              <a:rPr lang="en-US" sz="1900" dirty="0"/>
              <a:t>7704 predicted meets vs 7710 actual meets</a:t>
            </a:r>
          </a:p>
        </p:txBody>
      </p:sp>
      <p:pic>
        <p:nvPicPr>
          <p:cNvPr id="3" name="Picture 2"/>
          <p:cNvPicPr>
            <a:picLocks noChangeAspect="1"/>
          </p:cNvPicPr>
          <p:nvPr/>
        </p:nvPicPr>
        <p:blipFill>
          <a:blip r:embed="rId7"/>
          <a:stretch>
            <a:fillRect/>
          </a:stretch>
        </p:blipFill>
        <p:spPr>
          <a:xfrm>
            <a:off x="-4195763" y="2360284"/>
            <a:ext cx="3933825" cy="1771650"/>
          </a:xfrm>
          <a:prstGeom prst="rect">
            <a:avLst/>
          </a:prstGeom>
        </p:spPr>
      </p:pic>
    </p:spTree>
    <p:extLst>
      <p:ext uri="{BB962C8B-B14F-4D97-AF65-F5344CB8AC3E}">
        <p14:creationId xmlns:p14="http://schemas.microsoft.com/office/powerpoint/2010/main" val="183625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rotWithShape="1">
          <a:blip r:embed="rId4">
            <a:extLst>
              <a:ext uri="{28A0092B-C50C-407E-A947-70E740481C1C}">
                <a14:useLocalDpi xmlns:a14="http://schemas.microsoft.com/office/drawing/2010/main" val="0"/>
              </a:ext>
            </a:extLst>
          </a:blip>
          <a:srcRect l="1720" t="4701" r="4667" b="4387"/>
          <a:stretch/>
        </p:blipFill>
        <p:spPr>
          <a:xfrm>
            <a:off x="5314950" y="1916012"/>
            <a:ext cx="6877050" cy="4770537"/>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pic>
        <p:nvPicPr>
          <p:cNvPr id="4" name="Picture 3">
            <a:extLst>
              <a:ext uri="{FF2B5EF4-FFF2-40B4-BE49-F238E27FC236}">
                <a16:creationId xmlns:a16="http://schemas.microsoft.com/office/drawing/2014/main" id="{1F8A48F8-3DBC-3004-CD58-24BA853E01B2}"/>
              </a:ext>
            </a:extLst>
          </p:cNvPr>
          <p:cNvPicPr>
            <a:picLocks noChangeAspect="1"/>
          </p:cNvPicPr>
          <p:nvPr/>
        </p:nvPicPr>
        <p:blipFill>
          <a:blip r:embed="rId7"/>
          <a:stretch>
            <a:fillRect/>
          </a:stretch>
        </p:blipFill>
        <p:spPr>
          <a:xfrm>
            <a:off x="-4362555" y="2187743"/>
            <a:ext cx="4057859" cy="1720938"/>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5" y="1801975"/>
            <a:ext cx="5429819" cy="4770537"/>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Complexity Parameter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Recall/Sensitivity: 0.999</a:t>
            </a:r>
          </a:p>
          <a:p>
            <a:pPr marL="742950" lvl="1" indent="-285750">
              <a:buFont typeface="Arial" panose="020B0604020202020204" pitchFamily="34" charset="0"/>
              <a:buChar char="•"/>
            </a:pPr>
            <a:r>
              <a:rPr lang="en-US" sz="1900" dirty="0"/>
              <a:t>Precision: 0.842</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 predicted </a:t>
            </a:r>
            <a:r>
              <a:rPr lang="en-US" sz="1900" dirty="0" err="1"/>
              <a:t>paids</a:t>
            </a:r>
            <a:r>
              <a:rPr lang="en-US" sz="1900" dirty="0"/>
              <a:t> vs 8045 actual </a:t>
            </a:r>
            <a:r>
              <a:rPr lang="en-US" sz="1900" dirty="0" err="1"/>
              <a:t>paids</a:t>
            </a:r>
            <a:endParaRPr lang="en-US" sz="1900" dirty="0"/>
          </a:p>
          <a:p>
            <a:pPr marL="742950" lvl="1" indent="-285750">
              <a:buFont typeface="Arial" panose="020B0604020202020204" pitchFamily="34" charset="0"/>
              <a:buChar char="•"/>
            </a:pPr>
            <a:r>
              <a:rPr lang="en-US" sz="1900" dirty="0"/>
              <a:t>20 predicted </a:t>
            </a:r>
            <a:r>
              <a:rPr lang="en-US" sz="1900" dirty="0" err="1"/>
              <a:t>unpaids</a:t>
            </a:r>
            <a:r>
              <a:rPr lang="en-US" sz="1900" dirty="0"/>
              <a:t> vs 1533 actual </a:t>
            </a:r>
            <a:r>
              <a:rPr lang="en-US" sz="1900" dirty="0" err="1"/>
              <a:t>unpaids</a:t>
            </a:r>
            <a:endParaRPr lang="en-US" sz="1900" dirty="0"/>
          </a:p>
          <a:p>
            <a:endParaRPr lang="en-US" sz="1900" dirty="0"/>
          </a:p>
        </p:txBody>
      </p:sp>
    </p:spTree>
    <p:extLst>
      <p:ext uri="{BB962C8B-B14F-4D97-AF65-F5344CB8AC3E}">
        <p14:creationId xmlns:p14="http://schemas.microsoft.com/office/powerpoint/2010/main" val="1307377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1823</Words>
  <Application>Microsoft Office PowerPoint</Application>
  <PresentationFormat>Widescreen</PresentationFormat>
  <Paragraphs>110</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Inter</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Jonathan Schild</cp:lastModifiedBy>
  <cp:revision>30</cp:revision>
  <dcterms:created xsi:type="dcterms:W3CDTF">2022-11-06T18:10:42Z</dcterms:created>
  <dcterms:modified xsi:type="dcterms:W3CDTF">2022-12-12T18:18:39Z</dcterms:modified>
</cp:coreProperties>
</file>