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7" r:id="rId2"/>
    <p:sldId id="256" r:id="rId3"/>
    <p:sldId id="282" r:id="rId4"/>
    <p:sldId id="295" r:id="rId5"/>
    <p:sldId id="277" r:id="rId6"/>
    <p:sldId id="272" r:id="rId7"/>
    <p:sldId id="310" r:id="rId8"/>
    <p:sldId id="273" r:id="rId9"/>
    <p:sldId id="274" r:id="rId10"/>
    <p:sldId id="275" r:id="rId11"/>
    <p:sldId id="281" r:id="rId12"/>
    <p:sldId id="318" r:id="rId13"/>
    <p:sldId id="300" r:id="rId14"/>
    <p:sldId id="312" r:id="rId15"/>
    <p:sldId id="301" r:id="rId16"/>
    <p:sldId id="319" r:id="rId17"/>
    <p:sldId id="320" r:id="rId18"/>
    <p:sldId id="321" r:id="rId19"/>
    <p:sldId id="322" r:id="rId20"/>
    <p:sldId id="299" r:id="rId21"/>
    <p:sldId id="303" r:id="rId22"/>
    <p:sldId id="304" r:id="rId23"/>
    <p:sldId id="305" r:id="rId24"/>
    <p:sldId id="306" r:id="rId25"/>
    <p:sldId id="307" r:id="rId26"/>
    <p:sldId id="308" r:id="rId27"/>
    <p:sldId id="309" r:id="rId28"/>
    <p:sldId id="316" r:id="rId29"/>
    <p:sldId id="317" r:id="rId30"/>
    <p:sldId id="268" r:id="rId31"/>
    <p:sldId id="263"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B5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85" autoAdjust="0"/>
    <p:restoredTop sz="94860" autoAdjust="0"/>
  </p:normalViewPr>
  <p:slideViewPr>
    <p:cSldViewPr snapToGrid="0">
      <p:cViewPr varScale="1">
        <p:scale>
          <a:sx n="83" d="100"/>
          <a:sy n="83" d="100"/>
        </p:scale>
        <p:origin x="581" y="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CCDE1B-485C-4B2F-BE21-3D867E8608CA}" type="datetimeFigureOut">
              <a:rPr lang="en-US" smtClean="0"/>
              <a:t>12/13/2022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053770-FD16-42CB-98BB-967786CBD56A}" type="slidenum">
              <a:rPr lang="en-US" smtClean="0"/>
              <a:t>‹#›</a:t>
            </a:fld>
            <a:endParaRPr lang="en-US"/>
          </a:p>
        </p:txBody>
      </p:sp>
    </p:spTree>
    <p:extLst>
      <p:ext uri="{BB962C8B-B14F-4D97-AF65-F5344CB8AC3E}">
        <p14:creationId xmlns:p14="http://schemas.microsoft.com/office/powerpoint/2010/main" val="264007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file:///C:\Users\schil\Desktop\Lending-Club-Loan-Analysis.html#fn1"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Peer-to-peer (P2P) was a phenomenon less than ten years ago, exploding in popularity by offering a break from traditional banking. Individuals flocked to the alternative credit markets as alternative sources of funding and for new opportunities to finance their small business ventures.</a:t>
            </a:r>
          </a:p>
          <a:p>
            <a:r>
              <a:rPr lang="en-US" dirty="0"/>
              <a:t>Although direct P2P lending has undergone changes over recent years, it remains a viable option for borrowers and investors. We are seeking to understand the factors that might have </a:t>
            </a:r>
            <a:r>
              <a:rPr lang="en-US" dirty="0" err="1"/>
              <a:t>signalled</a:t>
            </a:r>
            <a:r>
              <a:rPr lang="en-US" dirty="0"/>
              <a:t> risky loans or borrowing practices and could be consumed or applied by prospective borrowers, lenders, and/or investors considering participating in direct P2P.</a:t>
            </a:r>
          </a:p>
          <a:p>
            <a:endParaRPr lang="en-US" dirty="0"/>
          </a:p>
        </p:txBody>
      </p:sp>
      <p:sp>
        <p:nvSpPr>
          <p:cNvPr id="4" name="Slide Number Placeholder 3"/>
          <p:cNvSpPr>
            <a:spLocks noGrp="1"/>
          </p:cNvSpPr>
          <p:nvPr>
            <p:ph type="sldNum" sz="quarter" idx="5"/>
          </p:nvPr>
        </p:nvSpPr>
        <p:spPr/>
        <p:txBody>
          <a:bodyPr/>
          <a:lstStyle/>
          <a:p>
            <a:fld id="{6B053770-FD16-42CB-98BB-967786CBD56A}" type="slidenum">
              <a:rPr lang="en-US" smtClean="0"/>
              <a:t>2</a:t>
            </a:fld>
            <a:endParaRPr lang="en-US"/>
          </a:p>
        </p:txBody>
      </p:sp>
    </p:spTree>
    <p:extLst>
      <p:ext uri="{BB962C8B-B14F-4D97-AF65-F5344CB8AC3E}">
        <p14:creationId xmlns:p14="http://schemas.microsoft.com/office/powerpoint/2010/main" val="29511698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this we can see that about 13.2% of borrowers who met the credit underwriting criteria did not fully pay, while for the borrowers who did not meet the credit underwriting criteria about 27.8% did not fully pay.</a:t>
            </a:r>
          </a:p>
          <a:p>
            <a:endParaRPr lang="en-US" dirty="0"/>
          </a:p>
          <a:p>
            <a:r>
              <a:rPr lang="en-US" dirty="0"/>
              <a:t>This indicates borrowers who did not meet the credit underwriting criteria were almost twice as likely to be default on their loans than those who did meet the criteria. For comparison, default rates on loans from commercial banks for the same period as our dataset averaged 4.48%, with a maximum default rate of 7.49% default rate towards the end of 2009, according to the St. Louis Federal Reserve Bank.</a:t>
            </a:r>
          </a:p>
        </p:txBody>
      </p:sp>
      <p:sp>
        <p:nvSpPr>
          <p:cNvPr id="4" name="Slide Number Placeholder 3"/>
          <p:cNvSpPr>
            <a:spLocks noGrp="1"/>
          </p:cNvSpPr>
          <p:nvPr>
            <p:ph type="sldNum" sz="quarter" idx="5"/>
          </p:nvPr>
        </p:nvSpPr>
        <p:spPr/>
        <p:txBody>
          <a:bodyPr/>
          <a:lstStyle/>
          <a:p>
            <a:fld id="{6B053770-FD16-42CB-98BB-967786CBD56A}" type="slidenum">
              <a:rPr lang="en-US" smtClean="0"/>
              <a:t>30</a:t>
            </a:fld>
            <a:endParaRPr lang="en-US"/>
          </a:p>
        </p:txBody>
      </p:sp>
    </p:spTree>
    <p:extLst>
      <p:ext uri="{BB962C8B-B14F-4D97-AF65-F5344CB8AC3E}">
        <p14:creationId xmlns:p14="http://schemas.microsoft.com/office/powerpoint/2010/main" val="36128629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Our dataset contains over 9,500 observations of loan data from </a:t>
            </a:r>
            <a:r>
              <a:rPr lang="en-US" dirty="0" err="1"/>
              <a:t>LendingClub</a:t>
            </a:r>
            <a:r>
              <a:rPr lang="en-US" dirty="0"/>
              <a:t>, the largest online platform for direct P2P lending.</a:t>
            </a:r>
            <a:r>
              <a:rPr lang="en-US" baseline="30000" dirty="0">
                <a:hlinkClick r:id="rId3"/>
              </a:rPr>
              <a:t>1</a:t>
            </a:r>
            <a:r>
              <a:rPr lang="en-US" dirty="0"/>
              <a:t> We believe that the timeframe of 2007 to 2015 provides the most relevant data for prospective individual investors today, particularly because it is unlikely to include a significant number of large institutional lenders.</a:t>
            </a:r>
          </a:p>
          <a:p>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C8048E5-81EE-4AB3-8E5D-5B542F46B96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529079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C8048E5-81EE-4AB3-8E5D-5B542F46B96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287529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053770-FD16-42CB-98BB-967786CBD56A}" type="slidenum">
              <a:rPr lang="en-US" smtClean="0"/>
              <a:t>8</a:t>
            </a:fld>
            <a:endParaRPr lang="en-US"/>
          </a:p>
        </p:txBody>
      </p:sp>
    </p:spTree>
    <p:extLst>
      <p:ext uri="{BB962C8B-B14F-4D97-AF65-F5344CB8AC3E}">
        <p14:creationId xmlns:p14="http://schemas.microsoft.com/office/powerpoint/2010/main" val="12476051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053770-FD16-42CB-98BB-967786CBD56A}" type="slidenum">
              <a:rPr lang="en-US" smtClean="0"/>
              <a:t>11</a:t>
            </a:fld>
            <a:endParaRPr lang="en-US"/>
          </a:p>
        </p:txBody>
      </p:sp>
    </p:spTree>
    <p:extLst>
      <p:ext uri="{BB962C8B-B14F-4D97-AF65-F5344CB8AC3E}">
        <p14:creationId xmlns:p14="http://schemas.microsoft.com/office/powerpoint/2010/main" val="40020195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053770-FD16-42CB-98BB-967786CBD56A}" type="slidenum">
              <a:rPr lang="en-US" smtClean="0"/>
              <a:t>12</a:t>
            </a:fld>
            <a:endParaRPr lang="en-US"/>
          </a:p>
        </p:txBody>
      </p:sp>
    </p:spTree>
    <p:extLst>
      <p:ext uri="{BB962C8B-B14F-4D97-AF65-F5344CB8AC3E}">
        <p14:creationId xmlns:p14="http://schemas.microsoft.com/office/powerpoint/2010/main" val="19390586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053770-FD16-42CB-98BB-967786CBD56A}" type="slidenum">
              <a:rPr lang="en-US" smtClean="0"/>
              <a:t>27</a:t>
            </a:fld>
            <a:endParaRPr lang="en-US"/>
          </a:p>
        </p:txBody>
      </p:sp>
    </p:spTree>
    <p:extLst>
      <p:ext uri="{BB962C8B-B14F-4D97-AF65-F5344CB8AC3E}">
        <p14:creationId xmlns:p14="http://schemas.microsoft.com/office/powerpoint/2010/main" val="22451455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tree:</a:t>
            </a:r>
          </a:p>
          <a:p>
            <a:r>
              <a:rPr lang="en-US" dirty="0"/>
              <a:t>So you can see that our tree first split the data by number of inquires in the last 6 months, with the threshold here being greater than or equal to 4. Unsurprisingly, loans with four or more inquiries, require a higher FICO score to meet the credit policy. You can see that loans with four or more inquiries AND a FICO score lower than 740 will almost certainly fail to meet the credit policy. </a:t>
            </a:r>
          </a:p>
          <a:p>
            <a:endParaRPr lang="en-US" dirty="0"/>
          </a:p>
          <a:p>
            <a:r>
              <a:rPr lang="en-US" dirty="0"/>
              <a:t>We can see the difference in the requirements for FICO scores when looking at the other side of our tree. A borrower with a FICO score of only 661 or higher will probably meet the credit policy if accompanied by fewer than 4 inquiries in the last 6 months. This also indicates that a FICO score of 660 or lower will almost certainly fail to meet the credit policy regardless of the number of inquiries.</a:t>
            </a:r>
          </a:p>
          <a:p>
            <a:endParaRPr lang="en-US" dirty="0"/>
          </a:p>
          <a:p>
            <a:r>
              <a:rPr lang="en-US" dirty="0"/>
              <a:t>From there, we can see that an established credit history (defined as 1110 days or more here; or about 3 years) is required to meet the credit policy, and that a revolving balance of about $115,000 or lower is more likely to meet the credit policy. </a:t>
            </a:r>
          </a:p>
          <a:p>
            <a:endParaRPr lang="en-US" dirty="0"/>
          </a:p>
          <a:p>
            <a:r>
              <a:rPr lang="en-US" dirty="0"/>
              <a:t>Confusion Matrix:</a:t>
            </a:r>
          </a:p>
          <a:p>
            <a:r>
              <a:rPr lang="en-US" dirty="0"/>
              <a:t>By examining some of the statistics and the confusion matrix for our classification tree, we can see that this model/test is favorable model to move forward with. </a:t>
            </a:r>
          </a:p>
          <a:p>
            <a:pPr marL="628650" lvl="1" indent="-171450">
              <a:buFont typeface="Arial" panose="020B0604020202020204" pitchFamily="34" charset="0"/>
              <a:buChar char="•"/>
            </a:pPr>
            <a:r>
              <a:rPr lang="en-US" dirty="0"/>
              <a:t>The sensitivity and specificity values indicate the test can fairly reliably detect loans that meet and fail to meet the credit policy. Combined with the high area under the ROC curve value, we can tell that we have a favorable, high arching, ROC curve and model. </a:t>
            </a:r>
          </a:p>
          <a:p>
            <a:pPr marL="628650" lvl="1" indent="-171450">
              <a:buFont typeface="Arial" panose="020B0604020202020204" pitchFamily="34" charset="0"/>
              <a:buChar char="•"/>
            </a:pPr>
            <a:r>
              <a:rPr lang="en-US" dirty="0"/>
              <a:t>The very high kappa value of .926 suggests there is a high degree of agreement between the predictions and the actual values. </a:t>
            </a:r>
          </a:p>
          <a:p>
            <a:endParaRPr lang="en-US" dirty="0"/>
          </a:p>
          <a:p>
            <a:endParaRPr lang="en-US" dirty="0"/>
          </a:p>
          <a:p>
            <a:r>
              <a:rPr lang="en-US" dirty="0"/>
              <a:t>‘Meets’ is TRUE/POSITIVE, specificity</a:t>
            </a:r>
          </a:p>
          <a:p>
            <a:pPr algn="l">
              <a:buFont typeface="Arial" panose="020B0604020202020204" pitchFamily="34" charset="0"/>
              <a:buChar char="•"/>
            </a:pPr>
            <a:r>
              <a:rPr lang="en-US" b="1" i="0" dirty="0">
                <a:solidFill>
                  <a:srgbClr val="202122"/>
                </a:solidFill>
                <a:effectLst/>
                <a:latin typeface="Arial" panose="020B0604020202020204" pitchFamily="34" charset="0"/>
              </a:rPr>
              <a:t>Sensitivity</a:t>
            </a:r>
            <a:r>
              <a:rPr lang="en-US" b="0" i="0" dirty="0">
                <a:solidFill>
                  <a:srgbClr val="202122"/>
                </a:solidFill>
                <a:effectLst/>
                <a:latin typeface="Arial" panose="020B0604020202020204" pitchFamily="34" charset="0"/>
              </a:rPr>
              <a:t> (true positive rate; y-axis) refers to the probability of a positive test, conditioned on truly being positive.</a:t>
            </a:r>
          </a:p>
          <a:p>
            <a:pPr algn="l">
              <a:buFont typeface="Arial" panose="020B0604020202020204" pitchFamily="34" charset="0"/>
              <a:buChar char="•"/>
            </a:pPr>
            <a:r>
              <a:rPr lang="en-US" b="1" i="0" dirty="0">
                <a:solidFill>
                  <a:srgbClr val="202122"/>
                </a:solidFill>
                <a:effectLst/>
                <a:latin typeface="Arial" panose="020B0604020202020204" pitchFamily="34" charset="0"/>
              </a:rPr>
              <a:t>Specificity</a:t>
            </a:r>
            <a:r>
              <a:rPr lang="en-US" b="0" i="0" dirty="0">
                <a:solidFill>
                  <a:srgbClr val="202122"/>
                </a:solidFill>
                <a:effectLst/>
                <a:latin typeface="Arial" panose="020B0604020202020204" pitchFamily="34" charset="0"/>
              </a:rPr>
              <a:t> (true negative rate; x-axis) refers to the probability of a negative test, conditioned on truly being negative.</a:t>
            </a:r>
            <a:endParaRPr lang="en-US" b="0" i="0" dirty="0">
              <a:solidFill>
                <a:schemeClr val="tx1"/>
              </a:solidFill>
              <a:effectLst/>
              <a:latin typeface="+mn-lt"/>
            </a:endParaRPr>
          </a:p>
          <a:p>
            <a:pPr algn="l">
              <a:buFont typeface="Arial" panose="020B0604020202020204" pitchFamily="34" charset="0"/>
              <a:buChar char="•"/>
            </a:pPr>
            <a:r>
              <a:rPr lang="en-US" b="1" i="0" dirty="0">
                <a:solidFill>
                  <a:srgbClr val="202122"/>
                </a:solidFill>
                <a:effectLst/>
                <a:latin typeface="Arial" panose="020B0604020202020204" pitchFamily="34" charset="0"/>
              </a:rPr>
              <a:t>Kappa</a:t>
            </a:r>
            <a:r>
              <a:rPr lang="en-US" b="0" i="0" dirty="0">
                <a:solidFill>
                  <a:srgbClr val="202122"/>
                </a:solidFill>
                <a:effectLst/>
                <a:latin typeface="Arial" panose="020B0604020202020204" pitchFamily="34" charset="0"/>
              </a:rPr>
              <a:t> </a:t>
            </a:r>
            <a:r>
              <a:rPr lang="en-US" dirty="0"/>
              <a:t>coefficient measures the agreement between classification and truth values. A kappa value of 1 represents perfect agreement, while a value of 0 represents no agreement.</a:t>
            </a:r>
          </a:p>
          <a:p>
            <a:endParaRPr lang="en-US" b="1" dirty="0"/>
          </a:p>
          <a:p>
            <a:pPr algn="l">
              <a:buFont typeface="Arial" panose="020B0604020202020204" pitchFamily="34" charset="0"/>
              <a:buChar char="•"/>
            </a:pPr>
            <a:r>
              <a:rPr lang="en-US" b="1" i="0" dirty="0" err="1">
                <a:effectLst/>
                <a:latin typeface="Inter"/>
              </a:rPr>
              <a:t>credit.policy</a:t>
            </a:r>
            <a:r>
              <a:rPr lang="en-US" b="1" i="0" dirty="0">
                <a:effectLst/>
                <a:latin typeface="Inter"/>
              </a:rPr>
              <a:t>: </a:t>
            </a:r>
            <a:r>
              <a:rPr lang="en-US" b="0" i="0" dirty="0">
                <a:effectLst/>
                <a:latin typeface="Inter"/>
              </a:rPr>
              <a:t>1 if the customer meets the credit underwriting criteria of LendingClub.com, and 0 otherwise.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i="0" dirty="0">
                <a:effectLst/>
                <a:latin typeface="Inter"/>
              </a:rPr>
              <a:t>inq.last.6mths:</a:t>
            </a:r>
            <a:r>
              <a:rPr lang="en-US" b="0" i="0" dirty="0">
                <a:effectLst/>
                <a:latin typeface="Inter"/>
              </a:rPr>
              <a:t> The borrower's number of inquiries by creditors in the last 6 months.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i="0" dirty="0">
                <a:effectLst/>
                <a:latin typeface="Inter"/>
              </a:rPr>
              <a:t>fico: </a:t>
            </a:r>
            <a:r>
              <a:rPr lang="en-US" b="0" i="0" dirty="0">
                <a:effectLst/>
                <a:latin typeface="Inter"/>
              </a:rPr>
              <a:t>The FICO credit score of the borrower.</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i="0" dirty="0" err="1">
                <a:effectLst/>
                <a:latin typeface="Inter"/>
              </a:rPr>
              <a:t>days.with.cr.line</a:t>
            </a:r>
            <a:r>
              <a:rPr lang="en-US" b="1" i="0" dirty="0">
                <a:effectLst/>
                <a:latin typeface="Inter"/>
              </a:rPr>
              <a:t>: </a:t>
            </a:r>
            <a:r>
              <a:rPr lang="en-US" b="0" i="0" dirty="0">
                <a:effectLst/>
                <a:latin typeface="Inter"/>
              </a:rPr>
              <a:t>The number of days the borrower has had a credit line.</a:t>
            </a:r>
          </a:p>
          <a:p>
            <a:pPr algn="l">
              <a:buFont typeface="Arial" panose="020B0604020202020204" pitchFamily="34" charset="0"/>
              <a:buChar char="•"/>
            </a:pPr>
            <a:r>
              <a:rPr lang="en-US" b="1" i="0" dirty="0" err="1">
                <a:effectLst/>
                <a:latin typeface="Inter"/>
              </a:rPr>
              <a:t>revol.bal</a:t>
            </a:r>
            <a:r>
              <a:rPr lang="en-US" b="1" i="0" dirty="0">
                <a:effectLst/>
                <a:latin typeface="Inter"/>
              </a:rPr>
              <a:t>:</a:t>
            </a:r>
            <a:r>
              <a:rPr lang="en-US" b="0" i="0" dirty="0">
                <a:effectLst/>
                <a:latin typeface="Inter"/>
              </a:rPr>
              <a:t> The borrower's revolving balance (amount unpaid at the end of the credit card billing cycle).</a:t>
            </a:r>
          </a:p>
          <a:p>
            <a:endParaRPr lang="en-US" dirty="0"/>
          </a:p>
        </p:txBody>
      </p:sp>
      <p:sp>
        <p:nvSpPr>
          <p:cNvPr id="4" name="Slide Number Placeholder 3"/>
          <p:cNvSpPr>
            <a:spLocks noGrp="1"/>
          </p:cNvSpPr>
          <p:nvPr>
            <p:ph type="sldNum" sz="quarter" idx="5"/>
          </p:nvPr>
        </p:nvSpPr>
        <p:spPr/>
        <p:txBody>
          <a:bodyPr/>
          <a:lstStyle/>
          <a:p>
            <a:fld id="{6B053770-FD16-42CB-98BB-967786CBD56A}" type="slidenum">
              <a:rPr lang="en-US" smtClean="0"/>
              <a:t>28</a:t>
            </a:fld>
            <a:endParaRPr lang="en-US"/>
          </a:p>
        </p:txBody>
      </p:sp>
    </p:spTree>
    <p:extLst>
      <p:ext uri="{BB962C8B-B14F-4D97-AF65-F5344CB8AC3E}">
        <p14:creationId xmlns:p14="http://schemas.microsoft.com/office/powerpoint/2010/main" val="22954929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tree:</a:t>
            </a:r>
          </a:p>
          <a:p>
            <a:r>
              <a:rPr lang="en-US" dirty="0"/>
              <a:t>Our initial classification tree revealed in no chosen variables and only the single root node, a kappa value of 0, and a ROC curve that fit directly on the random classifier line. We interpreted this as a strong indicator that a classification tree would not be useful for the `</a:t>
            </a:r>
            <a:r>
              <a:rPr lang="en-US" dirty="0" err="1"/>
              <a:t>not.fully.paid</a:t>
            </a:r>
            <a:r>
              <a:rPr lang="en-US" dirty="0"/>
              <a:t>` variable. To confirm this indication, we overrode the default complexity parameter in the </a:t>
            </a:r>
            <a:r>
              <a:rPr lang="en-US" dirty="0" err="1"/>
              <a:t>rPart</a:t>
            </a:r>
            <a:r>
              <a:rPr lang="en-US" dirty="0"/>
              <a:t> function and set it from .01 to .001. By reducing that value in R, we reduce the minimum improvement amount that is required at each node for a split to occur during the tree’s configuration; i.e., we are essentially lowering the restriction on how and when the tree is constructed. </a:t>
            </a:r>
          </a:p>
          <a:p>
            <a:endParaRPr lang="en-US" dirty="0"/>
          </a:p>
          <a:p>
            <a:r>
              <a:rPr lang="en-US" dirty="0"/>
              <a:t>This led to the classification tree using the variables `</a:t>
            </a:r>
            <a:r>
              <a:rPr lang="en-US" dirty="0" err="1"/>
              <a:t>credit.policy</a:t>
            </a:r>
            <a:r>
              <a:rPr lang="en-US" dirty="0"/>
              <a:t>`, `inq.last.6mths`, `</a:t>
            </a:r>
            <a:r>
              <a:rPr lang="en-US" dirty="0" err="1"/>
              <a:t>int.rate</a:t>
            </a:r>
            <a:r>
              <a:rPr lang="en-US" dirty="0"/>
              <a:t>`, and `purpose` in building the tree. Looking at it though, and with our initially suspicion regarding the usefulness of the tree, we can see that it is not very informative. We can see that the majority of loans that met the </a:t>
            </a:r>
            <a:r>
              <a:rPr lang="en-US" dirty="0" err="1"/>
              <a:t>credit.policy</a:t>
            </a:r>
            <a:r>
              <a:rPr lang="en-US" dirty="0"/>
              <a:t>, paid the loan, which we would generally expect. We can also see that that those loans that did not meet the credit policy, had higher a number of inquiries in the last 6 months, and higher interest rates, would probably more susceptible of going Unpaid; this is also what we would generally expect to see. </a:t>
            </a:r>
          </a:p>
          <a:p>
            <a:pPr marL="171450" indent="-171450">
              <a:buFont typeface="Arial" panose="020B0604020202020204" pitchFamily="34" charset="0"/>
              <a:buChar char="•"/>
            </a:pPr>
            <a:r>
              <a:rPr lang="en-US" dirty="0"/>
              <a:t>IF ASKED: we do not consider the distinction between loan purpose to be meaningful because of the number of Unpaid values among other leaf nodes and their proportion to the Paid values.</a:t>
            </a:r>
          </a:p>
          <a:p>
            <a:endParaRPr lang="en-US" dirty="0"/>
          </a:p>
          <a:p>
            <a:endParaRPr lang="en-US" dirty="0"/>
          </a:p>
          <a:p>
            <a:r>
              <a:rPr lang="en-US" dirty="0"/>
              <a:t>Confusion Matrix:</a:t>
            </a:r>
          </a:p>
          <a:p>
            <a:r>
              <a:rPr lang="en-US" dirty="0"/>
              <a:t>Low area under ROC curve indicates the model has little to no ability to discriminate between Paid and Unpaid classes.</a:t>
            </a:r>
          </a:p>
          <a:p>
            <a:endParaRPr lang="en-US" dirty="0"/>
          </a:p>
          <a:p>
            <a:r>
              <a:rPr lang="en-US" dirty="0"/>
              <a:t>Based on the extremely low Kappa statistic of .019, there is nearly no agreement between the predictive model and the actual data. </a:t>
            </a:r>
          </a:p>
          <a:p>
            <a:endParaRPr lang="en-US" dirty="0"/>
          </a:p>
          <a:p>
            <a:endParaRPr lang="en-US" dirty="0"/>
          </a:p>
          <a:p>
            <a:endParaRPr lang="en-US" dirty="0"/>
          </a:p>
          <a:p>
            <a:pPr algn="l">
              <a:buFont typeface="Arial" panose="020B0604020202020204" pitchFamily="34" charset="0"/>
              <a:buChar char="•"/>
            </a:pPr>
            <a:r>
              <a:rPr lang="en-US" b="1" i="0" dirty="0">
                <a:solidFill>
                  <a:srgbClr val="202122"/>
                </a:solidFill>
                <a:effectLst/>
                <a:latin typeface="Arial" panose="020B0604020202020204" pitchFamily="34" charset="0"/>
              </a:rPr>
              <a:t>Sensitivity</a:t>
            </a:r>
            <a:r>
              <a:rPr lang="en-US" b="0" i="0" dirty="0">
                <a:solidFill>
                  <a:srgbClr val="202122"/>
                </a:solidFill>
                <a:effectLst/>
                <a:latin typeface="Arial" panose="020B0604020202020204" pitchFamily="34" charset="0"/>
              </a:rPr>
              <a:t> (true positive rate; y-axis) refers to the probability of a positive test, conditioned on truly being positive.</a:t>
            </a:r>
          </a:p>
          <a:p>
            <a:pPr algn="l">
              <a:buFont typeface="Arial" panose="020B0604020202020204" pitchFamily="34" charset="0"/>
              <a:buChar char="•"/>
            </a:pPr>
            <a:r>
              <a:rPr lang="en-US" b="1" i="0" dirty="0">
                <a:solidFill>
                  <a:srgbClr val="202122"/>
                </a:solidFill>
                <a:effectLst/>
                <a:latin typeface="Arial" panose="020B0604020202020204" pitchFamily="34" charset="0"/>
              </a:rPr>
              <a:t>Specificity</a:t>
            </a:r>
            <a:r>
              <a:rPr lang="en-US" b="0" i="0" dirty="0">
                <a:solidFill>
                  <a:srgbClr val="202122"/>
                </a:solidFill>
                <a:effectLst/>
                <a:latin typeface="Arial" panose="020B0604020202020204" pitchFamily="34" charset="0"/>
              </a:rPr>
              <a:t> (true negative rate; x-axis) refers to the probability of a negative test, conditioned on truly being negative.</a:t>
            </a:r>
          </a:p>
          <a:p>
            <a:pPr algn="l">
              <a:buFont typeface="Arial" panose="020B0604020202020204" pitchFamily="34" charset="0"/>
              <a:buChar char="•"/>
            </a:pPr>
            <a:r>
              <a:rPr lang="en-US" b="1" i="0" dirty="0">
                <a:solidFill>
                  <a:srgbClr val="202122"/>
                </a:solidFill>
                <a:effectLst/>
                <a:latin typeface="Arial" panose="020B0604020202020204" pitchFamily="34" charset="0"/>
              </a:rPr>
              <a:t>Kappa</a:t>
            </a:r>
            <a:r>
              <a:rPr lang="en-US" b="0" i="0" dirty="0">
                <a:solidFill>
                  <a:srgbClr val="202122"/>
                </a:solidFill>
                <a:effectLst/>
                <a:latin typeface="Arial" panose="020B0604020202020204" pitchFamily="34" charset="0"/>
              </a:rPr>
              <a:t> </a:t>
            </a:r>
            <a:r>
              <a:rPr lang="en-US" dirty="0"/>
              <a:t>coefficient measures the agreement between classification and truth values. A kappa value of 1 represents perfect agreement, while a value of 0 represents no agreement.</a:t>
            </a:r>
          </a:p>
          <a:p>
            <a:endParaRPr lang="en-US" dirty="0"/>
          </a:p>
          <a:p>
            <a:pPr algn="l">
              <a:buFont typeface="Arial" panose="020B0604020202020204" pitchFamily="34" charset="0"/>
              <a:buChar char="•"/>
            </a:pPr>
            <a:r>
              <a:rPr lang="en-US" b="1" i="0" dirty="0" err="1">
                <a:effectLst/>
                <a:latin typeface="Inter"/>
              </a:rPr>
              <a:t>credit.policy</a:t>
            </a:r>
            <a:r>
              <a:rPr lang="en-US" b="1" i="0" dirty="0">
                <a:effectLst/>
                <a:latin typeface="Inter"/>
              </a:rPr>
              <a:t>: </a:t>
            </a:r>
            <a:r>
              <a:rPr lang="en-US" b="0" i="0" dirty="0">
                <a:effectLst/>
                <a:latin typeface="Inter"/>
              </a:rPr>
              <a:t>1 if the customer meets the credit underwriting criteria of LendingClub.com, and 0 otherwise.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i="0" dirty="0">
                <a:effectLst/>
                <a:latin typeface="Inter"/>
              </a:rPr>
              <a:t>inq.last.6mths: </a:t>
            </a:r>
            <a:r>
              <a:rPr lang="en-US" b="0" i="0" dirty="0">
                <a:effectLst/>
                <a:latin typeface="Inter"/>
              </a:rPr>
              <a:t>The borrower's number of inquiries by creditors in the last 6 months.</a:t>
            </a:r>
          </a:p>
          <a:p>
            <a:pPr algn="l">
              <a:buFont typeface="Arial" panose="020B0604020202020204" pitchFamily="34" charset="0"/>
              <a:buChar char="•"/>
            </a:pPr>
            <a:r>
              <a:rPr lang="en-US" b="1" i="0" dirty="0">
                <a:effectLst/>
                <a:latin typeface="Inter"/>
              </a:rPr>
              <a:t>purpose: </a:t>
            </a:r>
            <a:r>
              <a:rPr lang="en-US" b="0" i="0" dirty="0">
                <a:effectLst/>
                <a:latin typeface="Inter"/>
              </a:rPr>
              <a:t>The purpose of the loan (takes values "</a:t>
            </a:r>
            <a:r>
              <a:rPr lang="en-US" b="0" i="0" dirty="0" err="1">
                <a:effectLst/>
                <a:latin typeface="Inter"/>
              </a:rPr>
              <a:t>credit_card</a:t>
            </a:r>
            <a:r>
              <a:rPr lang="en-US" b="0" i="0" dirty="0">
                <a:effectLst/>
                <a:latin typeface="Inter"/>
              </a:rPr>
              <a:t>", "</a:t>
            </a:r>
            <a:r>
              <a:rPr lang="en-US" b="0" i="0" dirty="0" err="1">
                <a:effectLst/>
                <a:latin typeface="Inter"/>
              </a:rPr>
              <a:t>debt_consolidation</a:t>
            </a:r>
            <a:r>
              <a:rPr lang="en-US" b="0" i="0" dirty="0">
                <a:effectLst/>
                <a:latin typeface="Inter"/>
              </a:rPr>
              <a:t>", "educational", "</a:t>
            </a:r>
            <a:r>
              <a:rPr lang="en-US" b="0" i="0" dirty="0" err="1">
                <a:effectLst/>
                <a:latin typeface="Inter"/>
              </a:rPr>
              <a:t>major_purchase</a:t>
            </a:r>
            <a:r>
              <a:rPr lang="en-US" b="0" i="0" dirty="0">
                <a:effectLst/>
                <a:latin typeface="Inter"/>
              </a:rPr>
              <a:t>", "</a:t>
            </a:r>
            <a:r>
              <a:rPr lang="en-US" b="0" i="0" dirty="0" err="1">
                <a:effectLst/>
                <a:latin typeface="Inter"/>
              </a:rPr>
              <a:t>small_business</a:t>
            </a:r>
            <a:r>
              <a:rPr lang="en-US" b="0" i="0" dirty="0">
                <a:effectLst/>
                <a:latin typeface="Inter"/>
              </a:rPr>
              <a:t>", and "</a:t>
            </a:r>
            <a:r>
              <a:rPr lang="en-US" b="0" i="0" dirty="0" err="1">
                <a:effectLst/>
                <a:latin typeface="Inter"/>
              </a:rPr>
              <a:t>all_other</a:t>
            </a:r>
            <a:r>
              <a:rPr lang="en-US" b="0" i="0" dirty="0">
                <a:effectLst/>
                <a:latin typeface="Inter"/>
              </a:rPr>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i="0" dirty="0" err="1">
                <a:effectLst/>
                <a:latin typeface="Inter"/>
              </a:rPr>
              <a:t>int.rate</a:t>
            </a:r>
            <a:r>
              <a:rPr lang="en-US" b="1" i="0" dirty="0">
                <a:effectLst/>
                <a:latin typeface="Inter"/>
              </a:rPr>
              <a:t>: </a:t>
            </a:r>
            <a:r>
              <a:rPr lang="en-US" b="0" i="0" dirty="0">
                <a:effectLst/>
                <a:latin typeface="Inter"/>
              </a:rPr>
              <a:t>The interest rate of the loan, as a proportion (a rate of 11% would be stored as 0.11). Borrowers judged by LendingClub.com to be more risky are assigned higher interest rates.</a:t>
            </a:r>
          </a:p>
          <a:p>
            <a:pPr algn="l">
              <a:buFont typeface="Arial" panose="020B0604020202020204" pitchFamily="34" charset="0"/>
              <a:buNone/>
            </a:pPr>
            <a:endParaRPr lang="en-US" dirty="0"/>
          </a:p>
          <a:p>
            <a:endParaRPr lang="en-US" dirty="0"/>
          </a:p>
        </p:txBody>
      </p:sp>
      <p:sp>
        <p:nvSpPr>
          <p:cNvPr id="4" name="Slide Number Placeholder 3"/>
          <p:cNvSpPr>
            <a:spLocks noGrp="1"/>
          </p:cNvSpPr>
          <p:nvPr>
            <p:ph type="sldNum" sz="quarter" idx="5"/>
          </p:nvPr>
        </p:nvSpPr>
        <p:spPr/>
        <p:txBody>
          <a:bodyPr/>
          <a:lstStyle/>
          <a:p>
            <a:fld id="{6B053770-FD16-42CB-98BB-967786CBD56A}" type="slidenum">
              <a:rPr lang="en-US" smtClean="0"/>
              <a:t>29</a:t>
            </a:fld>
            <a:endParaRPr lang="en-US"/>
          </a:p>
        </p:txBody>
      </p:sp>
    </p:spTree>
    <p:extLst>
      <p:ext uri="{BB962C8B-B14F-4D97-AF65-F5344CB8AC3E}">
        <p14:creationId xmlns:p14="http://schemas.microsoft.com/office/powerpoint/2010/main" val="24685903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76218-E2C2-4CD1-ED94-D942CF0B4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CFA2444-AE88-9E79-05E7-F1063682AB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5363DD2-4348-E62C-E007-8538A5B82DF6}"/>
              </a:ext>
            </a:extLst>
          </p:cNvPr>
          <p:cNvSpPr>
            <a:spLocks noGrp="1"/>
          </p:cNvSpPr>
          <p:nvPr>
            <p:ph type="dt" sz="half" idx="10"/>
          </p:nvPr>
        </p:nvSpPr>
        <p:spPr/>
        <p:txBody>
          <a:bodyPr/>
          <a:lstStyle/>
          <a:p>
            <a:fld id="{995EAC03-283E-463E-BE2A-0031DB3AD91B}" type="datetimeFigureOut">
              <a:rPr lang="en-US" smtClean="0"/>
              <a:t>12/13/2022</a:t>
            </a:fld>
            <a:endParaRPr lang="en-US"/>
          </a:p>
        </p:txBody>
      </p:sp>
      <p:sp>
        <p:nvSpPr>
          <p:cNvPr id="5" name="Footer Placeholder 4">
            <a:extLst>
              <a:ext uri="{FF2B5EF4-FFF2-40B4-BE49-F238E27FC236}">
                <a16:creationId xmlns:a16="http://schemas.microsoft.com/office/drawing/2014/main" id="{EB5A4984-38FE-0C22-B773-719BEB8EB6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7F28BF-5FB7-D44C-99C8-B66449810BFB}"/>
              </a:ext>
            </a:extLst>
          </p:cNvPr>
          <p:cNvSpPr>
            <a:spLocks noGrp="1"/>
          </p:cNvSpPr>
          <p:nvPr>
            <p:ph type="sldNum" sz="quarter" idx="12"/>
          </p:nvPr>
        </p:nvSpPr>
        <p:spPr/>
        <p:txBody>
          <a:bodyPr/>
          <a:lstStyle/>
          <a:p>
            <a:fld id="{7CB8A72D-E79B-4A56-9563-BF3FF0F26922}" type="slidenum">
              <a:rPr lang="en-US" smtClean="0"/>
              <a:t>‹#›</a:t>
            </a:fld>
            <a:endParaRPr lang="en-US"/>
          </a:p>
        </p:txBody>
      </p:sp>
    </p:spTree>
    <p:extLst>
      <p:ext uri="{BB962C8B-B14F-4D97-AF65-F5344CB8AC3E}">
        <p14:creationId xmlns:p14="http://schemas.microsoft.com/office/powerpoint/2010/main" val="11968220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62424-787C-55B1-4928-A4323D48EC4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996F630-CEF6-3B9E-A142-431A34818DC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FA60A2-78B1-CACB-2D1E-B6DC891AF5B9}"/>
              </a:ext>
            </a:extLst>
          </p:cNvPr>
          <p:cNvSpPr>
            <a:spLocks noGrp="1"/>
          </p:cNvSpPr>
          <p:nvPr>
            <p:ph type="dt" sz="half" idx="10"/>
          </p:nvPr>
        </p:nvSpPr>
        <p:spPr/>
        <p:txBody>
          <a:bodyPr/>
          <a:lstStyle/>
          <a:p>
            <a:fld id="{995EAC03-283E-463E-BE2A-0031DB3AD91B}" type="datetimeFigureOut">
              <a:rPr lang="en-US" smtClean="0"/>
              <a:t>12/13/2022</a:t>
            </a:fld>
            <a:endParaRPr lang="en-US"/>
          </a:p>
        </p:txBody>
      </p:sp>
      <p:sp>
        <p:nvSpPr>
          <p:cNvPr id="5" name="Footer Placeholder 4">
            <a:extLst>
              <a:ext uri="{FF2B5EF4-FFF2-40B4-BE49-F238E27FC236}">
                <a16:creationId xmlns:a16="http://schemas.microsoft.com/office/drawing/2014/main" id="{6BD0621C-9356-EAAD-3E2C-19ECA57386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76AD10-AD07-143D-0E9E-39EA02D2C76E}"/>
              </a:ext>
            </a:extLst>
          </p:cNvPr>
          <p:cNvSpPr>
            <a:spLocks noGrp="1"/>
          </p:cNvSpPr>
          <p:nvPr>
            <p:ph type="sldNum" sz="quarter" idx="12"/>
          </p:nvPr>
        </p:nvSpPr>
        <p:spPr/>
        <p:txBody>
          <a:bodyPr/>
          <a:lstStyle/>
          <a:p>
            <a:fld id="{7CB8A72D-E79B-4A56-9563-BF3FF0F26922}" type="slidenum">
              <a:rPr lang="en-US" smtClean="0"/>
              <a:t>‹#›</a:t>
            </a:fld>
            <a:endParaRPr lang="en-US"/>
          </a:p>
        </p:txBody>
      </p:sp>
    </p:spTree>
    <p:extLst>
      <p:ext uri="{BB962C8B-B14F-4D97-AF65-F5344CB8AC3E}">
        <p14:creationId xmlns:p14="http://schemas.microsoft.com/office/powerpoint/2010/main" val="2825270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11E7BB-9212-EE3B-6600-7319B4A6F64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A4DD276-D3FD-6489-7BC7-6B02AD87293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CA19DD-1C12-12F8-3682-31A7E9D301C2}"/>
              </a:ext>
            </a:extLst>
          </p:cNvPr>
          <p:cNvSpPr>
            <a:spLocks noGrp="1"/>
          </p:cNvSpPr>
          <p:nvPr>
            <p:ph type="dt" sz="half" idx="10"/>
          </p:nvPr>
        </p:nvSpPr>
        <p:spPr/>
        <p:txBody>
          <a:bodyPr/>
          <a:lstStyle/>
          <a:p>
            <a:fld id="{995EAC03-283E-463E-BE2A-0031DB3AD91B}" type="datetimeFigureOut">
              <a:rPr lang="en-US" smtClean="0"/>
              <a:t>12/13/2022</a:t>
            </a:fld>
            <a:endParaRPr lang="en-US"/>
          </a:p>
        </p:txBody>
      </p:sp>
      <p:sp>
        <p:nvSpPr>
          <p:cNvPr id="5" name="Footer Placeholder 4">
            <a:extLst>
              <a:ext uri="{FF2B5EF4-FFF2-40B4-BE49-F238E27FC236}">
                <a16:creationId xmlns:a16="http://schemas.microsoft.com/office/drawing/2014/main" id="{6BD075C5-3E4A-B1B2-C496-846F1B7E5B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129D41-F5B6-F01F-33DA-E038EA5B02EE}"/>
              </a:ext>
            </a:extLst>
          </p:cNvPr>
          <p:cNvSpPr>
            <a:spLocks noGrp="1"/>
          </p:cNvSpPr>
          <p:nvPr>
            <p:ph type="sldNum" sz="quarter" idx="12"/>
          </p:nvPr>
        </p:nvSpPr>
        <p:spPr/>
        <p:txBody>
          <a:bodyPr/>
          <a:lstStyle/>
          <a:p>
            <a:fld id="{7CB8A72D-E79B-4A56-9563-BF3FF0F26922}" type="slidenum">
              <a:rPr lang="en-US" smtClean="0"/>
              <a:t>‹#›</a:t>
            </a:fld>
            <a:endParaRPr lang="en-US"/>
          </a:p>
        </p:txBody>
      </p:sp>
    </p:spTree>
    <p:extLst>
      <p:ext uri="{BB962C8B-B14F-4D97-AF65-F5344CB8AC3E}">
        <p14:creationId xmlns:p14="http://schemas.microsoft.com/office/powerpoint/2010/main" val="73696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E4366-D0C0-17AF-683C-114E8A199AD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1641250-40A4-BDA4-C60E-38AD0912B2C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9B8F58-68AD-7649-D9C9-3F494726E41D}"/>
              </a:ext>
            </a:extLst>
          </p:cNvPr>
          <p:cNvSpPr>
            <a:spLocks noGrp="1"/>
          </p:cNvSpPr>
          <p:nvPr>
            <p:ph type="dt" sz="half" idx="10"/>
          </p:nvPr>
        </p:nvSpPr>
        <p:spPr/>
        <p:txBody>
          <a:bodyPr/>
          <a:lstStyle/>
          <a:p>
            <a:fld id="{995EAC03-283E-463E-BE2A-0031DB3AD91B}" type="datetimeFigureOut">
              <a:rPr lang="en-US" smtClean="0"/>
              <a:t>12/13/2022</a:t>
            </a:fld>
            <a:endParaRPr lang="en-US"/>
          </a:p>
        </p:txBody>
      </p:sp>
      <p:sp>
        <p:nvSpPr>
          <p:cNvPr id="5" name="Footer Placeholder 4">
            <a:extLst>
              <a:ext uri="{FF2B5EF4-FFF2-40B4-BE49-F238E27FC236}">
                <a16:creationId xmlns:a16="http://schemas.microsoft.com/office/drawing/2014/main" id="{22F3C4F1-0681-4CB0-5DF8-60C4958C5E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D29F9A-0EAB-B673-2124-663EE314BE40}"/>
              </a:ext>
            </a:extLst>
          </p:cNvPr>
          <p:cNvSpPr>
            <a:spLocks noGrp="1"/>
          </p:cNvSpPr>
          <p:nvPr>
            <p:ph type="sldNum" sz="quarter" idx="12"/>
          </p:nvPr>
        </p:nvSpPr>
        <p:spPr/>
        <p:txBody>
          <a:bodyPr/>
          <a:lstStyle/>
          <a:p>
            <a:fld id="{7CB8A72D-E79B-4A56-9563-BF3FF0F26922}" type="slidenum">
              <a:rPr lang="en-US" smtClean="0"/>
              <a:t>‹#›</a:t>
            </a:fld>
            <a:endParaRPr lang="en-US"/>
          </a:p>
        </p:txBody>
      </p:sp>
    </p:spTree>
    <p:extLst>
      <p:ext uri="{BB962C8B-B14F-4D97-AF65-F5344CB8AC3E}">
        <p14:creationId xmlns:p14="http://schemas.microsoft.com/office/powerpoint/2010/main" val="41121807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31775-63A1-C9E6-7AC3-E033A595F74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076F2D3-A20F-0D8A-9CCA-092DB89CA5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CB02730-9DC0-B0F6-193F-808C9825DD92}"/>
              </a:ext>
            </a:extLst>
          </p:cNvPr>
          <p:cNvSpPr>
            <a:spLocks noGrp="1"/>
          </p:cNvSpPr>
          <p:nvPr>
            <p:ph type="dt" sz="half" idx="10"/>
          </p:nvPr>
        </p:nvSpPr>
        <p:spPr/>
        <p:txBody>
          <a:bodyPr/>
          <a:lstStyle/>
          <a:p>
            <a:fld id="{995EAC03-283E-463E-BE2A-0031DB3AD91B}" type="datetimeFigureOut">
              <a:rPr lang="en-US" smtClean="0"/>
              <a:t>12/13/2022</a:t>
            </a:fld>
            <a:endParaRPr lang="en-US"/>
          </a:p>
        </p:txBody>
      </p:sp>
      <p:sp>
        <p:nvSpPr>
          <p:cNvPr id="5" name="Footer Placeholder 4">
            <a:extLst>
              <a:ext uri="{FF2B5EF4-FFF2-40B4-BE49-F238E27FC236}">
                <a16:creationId xmlns:a16="http://schemas.microsoft.com/office/drawing/2014/main" id="{FA1C1994-F1FB-DD03-7CE8-91F8B85E4C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B202C5-0C83-AB61-5E6D-32C19A6DF317}"/>
              </a:ext>
            </a:extLst>
          </p:cNvPr>
          <p:cNvSpPr>
            <a:spLocks noGrp="1"/>
          </p:cNvSpPr>
          <p:nvPr>
            <p:ph type="sldNum" sz="quarter" idx="12"/>
          </p:nvPr>
        </p:nvSpPr>
        <p:spPr/>
        <p:txBody>
          <a:bodyPr/>
          <a:lstStyle/>
          <a:p>
            <a:fld id="{7CB8A72D-E79B-4A56-9563-BF3FF0F26922}" type="slidenum">
              <a:rPr lang="en-US" smtClean="0"/>
              <a:t>‹#›</a:t>
            </a:fld>
            <a:endParaRPr lang="en-US"/>
          </a:p>
        </p:txBody>
      </p:sp>
    </p:spTree>
    <p:extLst>
      <p:ext uri="{BB962C8B-B14F-4D97-AF65-F5344CB8AC3E}">
        <p14:creationId xmlns:p14="http://schemas.microsoft.com/office/powerpoint/2010/main" val="728546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9CAC7-7CC0-8EE1-ACB9-C9FC5E9C870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6C98F5D-9070-03BE-272A-F260AB09360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C68F4D8-4E81-12C3-947A-9650D49C190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20077D0-B965-D58F-C4F6-23A66B75FF54}"/>
              </a:ext>
            </a:extLst>
          </p:cNvPr>
          <p:cNvSpPr>
            <a:spLocks noGrp="1"/>
          </p:cNvSpPr>
          <p:nvPr>
            <p:ph type="dt" sz="half" idx="10"/>
          </p:nvPr>
        </p:nvSpPr>
        <p:spPr/>
        <p:txBody>
          <a:bodyPr/>
          <a:lstStyle/>
          <a:p>
            <a:fld id="{995EAC03-283E-463E-BE2A-0031DB3AD91B}" type="datetimeFigureOut">
              <a:rPr lang="en-US" smtClean="0"/>
              <a:t>12/13/2022</a:t>
            </a:fld>
            <a:endParaRPr lang="en-US"/>
          </a:p>
        </p:txBody>
      </p:sp>
      <p:sp>
        <p:nvSpPr>
          <p:cNvPr id="6" name="Footer Placeholder 5">
            <a:extLst>
              <a:ext uri="{FF2B5EF4-FFF2-40B4-BE49-F238E27FC236}">
                <a16:creationId xmlns:a16="http://schemas.microsoft.com/office/drawing/2014/main" id="{247AE782-994A-6E6D-735A-36A2B0D019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53CC24-4E7D-A60B-92C3-8FD0325F96F7}"/>
              </a:ext>
            </a:extLst>
          </p:cNvPr>
          <p:cNvSpPr>
            <a:spLocks noGrp="1"/>
          </p:cNvSpPr>
          <p:nvPr>
            <p:ph type="sldNum" sz="quarter" idx="12"/>
          </p:nvPr>
        </p:nvSpPr>
        <p:spPr/>
        <p:txBody>
          <a:bodyPr/>
          <a:lstStyle/>
          <a:p>
            <a:fld id="{7CB8A72D-E79B-4A56-9563-BF3FF0F26922}" type="slidenum">
              <a:rPr lang="en-US" smtClean="0"/>
              <a:t>‹#›</a:t>
            </a:fld>
            <a:endParaRPr lang="en-US"/>
          </a:p>
        </p:txBody>
      </p:sp>
    </p:spTree>
    <p:extLst>
      <p:ext uri="{BB962C8B-B14F-4D97-AF65-F5344CB8AC3E}">
        <p14:creationId xmlns:p14="http://schemas.microsoft.com/office/powerpoint/2010/main" val="33834427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89B6C-E701-5589-6523-28A3BA721A8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F559DF8-190C-B249-2F27-8BE9FAE7B80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98103D8-6852-4600-CB83-949A9122AD8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759DE4B-76C1-78D0-7B10-4BD76B13474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CE8ADB8-4880-3EFC-1A00-CC0E5934FAB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E76DFCD-B6A7-F8D8-153F-B5F383626E39}"/>
              </a:ext>
            </a:extLst>
          </p:cNvPr>
          <p:cNvSpPr>
            <a:spLocks noGrp="1"/>
          </p:cNvSpPr>
          <p:nvPr>
            <p:ph type="dt" sz="half" idx="10"/>
          </p:nvPr>
        </p:nvSpPr>
        <p:spPr/>
        <p:txBody>
          <a:bodyPr/>
          <a:lstStyle/>
          <a:p>
            <a:fld id="{995EAC03-283E-463E-BE2A-0031DB3AD91B}" type="datetimeFigureOut">
              <a:rPr lang="en-US" smtClean="0"/>
              <a:t>12/13/2022</a:t>
            </a:fld>
            <a:endParaRPr lang="en-US"/>
          </a:p>
        </p:txBody>
      </p:sp>
      <p:sp>
        <p:nvSpPr>
          <p:cNvPr id="8" name="Footer Placeholder 7">
            <a:extLst>
              <a:ext uri="{FF2B5EF4-FFF2-40B4-BE49-F238E27FC236}">
                <a16:creationId xmlns:a16="http://schemas.microsoft.com/office/drawing/2014/main" id="{7030D287-D5C6-5249-AD52-5B450AACFB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6F9CBF3-0923-7093-C59C-B26D3F8541C9}"/>
              </a:ext>
            </a:extLst>
          </p:cNvPr>
          <p:cNvSpPr>
            <a:spLocks noGrp="1"/>
          </p:cNvSpPr>
          <p:nvPr>
            <p:ph type="sldNum" sz="quarter" idx="12"/>
          </p:nvPr>
        </p:nvSpPr>
        <p:spPr/>
        <p:txBody>
          <a:bodyPr/>
          <a:lstStyle/>
          <a:p>
            <a:fld id="{7CB8A72D-E79B-4A56-9563-BF3FF0F26922}" type="slidenum">
              <a:rPr lang="en-US" smtClean="0"/>
              <a:t>‹#›</a:t>
            </a:fld>
            <a:endParaRPr lang="en-US"/>
          </a:p>
        </p:txBody>
      </p:sp>
    </p:spTree>
    <p:extLst>
      <p:ext uri="{BB962C8B-B14F-4D97-AF65-F5344CB8AC3E}">
        <p14:creationId xmlns:p14="http://schemas.microsoft.com/office/powerpoint/2010/main" val="847332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F2224-C3CF-BCB9-763B-5D3C23A2588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6873314-447D-7925-7A85-78A9325EABA7}"/>
              </a:ext>
            </a:extLst>
          </p:cNvPr>
          <p:cNvSpPr>
            <a:spLocks noGrp="1"/>
          </p:cNvSpPr>
          <p:nvPr>
            <p:ph type="dt" sz="half" idx="10"/>
          </p:nvPr>
        </p:nvSpPr>
        <p:spPr/>
        <p:txBody>
          <a:bodyPr/>
          <a:lstStyle/>
          <a:p>
            <a:fld id="{995EAC03-283E-463E-BE2A-0031DB3AD91B}" type="datetimeFigureOut">
              <a:rPr lang="en-US" smtClean="0"/>
              <a:t>12/13/2022</a:t>
            </a:fld>
            <a:endParaRPr lang="en-US"/>
          </a:p>
        </p:txBody>
      </p:sp>
      <p:sp>
        <p:nvSpPr>
          <p:cNvPr id="4" name="Footer Placeholder 3">
            <a:extLst>
              <a:ext uri="{FF2B5EF4-FFF2-40B4-BE49-F238E27FC236}">
                <a16:creationId xmlns:a16="http://schemas.microsoft.com/office/drawing/2014/main" id="{19AAB020-715A-95CA-24CF-A21A4CA07FC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86D4239-CDC0-0958-CFF9-F3AA0C430580}"/>
              </a:ext>
            </a:extLst>
          </p:cNvPr>
          <p:cNvSpPr>
            <a:spLocks noGrp="1"/>
          </p:cNvSpPr>
          <p:nvPr>
            <p:ph type="sldNum" sz="quarter" idx="12"/>
          </p:nvPr>
        </p:nvSpPr>
        <p:spPr/>
        <p:txBody>
          <a:bodyPr/>
          <a:lstStyle/>
          <a:p>
            <a:fld id="{7CB8A72D-E79B-4A56-9563-BF3FF0F26922}" type="slidenum">
              <a:rPr lang="en-US" smtClean="0"/>
              <a:t>‹#›</a:t>
            </a:fld>
            <a:endParaRPr lang="en-US"/>
          </a:p>
        </p:txBody>
      </p:sp>
    </p:spTree>
    <p:extLst>
      <p:ext uri="{BB962C8B-B14F-4D97-AF65-F5344CB8AC3E}">
        <p14:creationId xmlns:p14="http://schemas.microsoft.com/office/powerpoint/2010/main" val="19961374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6099F12-7CB0-C13F-9BE0-13869097101A}"/>
              </a:ext>
            </a:extLst>
          </p:cNvPr>
          <p:cNvSpPr>
            <a:spLocks noGrp="1"/>
          </p:cNvSpPr>
          <p:nvPr>
            <p:ph type="dt" sz="half" idx="10"/>
          </p:nvPr>
        </p:nvSpPr>
        <p:spPr/>
        <p:txBody>
          <a:bodyPr/>
          <a:lstStyle/>
          <a:p>
            <a:fld id="{995EAC03-283E-463E-BE2A-0031DB3AD91B}" type="datetimeFigureOut">
              <a:rPr lang="en-US" smtClean="0"/>
              <a:t>12/13/2022</a:t>
            </a:fld>
            <a:endParaRPr lang="en-US"/>
          </a:p>
        </p:txBody>
      </p:sp>
      <p:sp>
        <p:nvSpPr>
          <p:cNvPr id="3" name="Footer Placeholder 2">
            <a:extLst>
              <a:ext uri="{FF2B5EF4-FFF2-40B4-BE49-F238E27FC236}">
                <a16:creationId xmlns:a16="http://schemas.microsoft.com/office/drawing/2014/main" id="{92701831-9B5D-92A7-BD3E-9AA9025A0F0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317B2FD-E30D-2D6C-DAB7-81B58FE74779}"/>
              </a:ext>
            </a:extLst>
          </p:cNvPr>
          <p:cNvSpPr>
            <a:spLocks noGrp="1"/>
          </p:cNvSpPr>
          <p:nvPr>
            <p:ph type="sldNum" sz="quarter" idx="12"/>
          </p:nvPr>
        </p:nvSpPr>
        <p:spPr/>
        <p:txBody>
          <a:bodyPr/>
          <a:lstStyle/>
          <a:p>
            <a:fld id="{7CB8A72D-E79B-4A56-9563-BF3FF0F26922}" type="slidenum">
              <a:rPr lang="en-US" smtClean="0"/>
              <a:t>‹#›</a:t>
            </a:fld>
            <a:endParaRPr lang="en-US"/>
          </a:p>
        </p:txBody>
      </p:sp>
    </p:spTree>
    <p:extLst>
      <p:ext uri="{BB962C8B-B14F-4D97-AF65-F5344CB8AC3E}">
        <p14:creationId xmlns:p14="http://schemas.microsoft.com/office/powerpoint/2010/main" val="13786996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1BD5E-C57A-5CAF-B8E4-33D8547F6A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6BE8255-4685-6E16-868A-0C52D6FD8FA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E9A2F9E-3F4D-C329-0682-E0BB29DD2C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840BBA-F577-DAA3-CDF4-CE009EA63D86}"/>
              </a:ext>
            </a:extLst>
          </p:cNvPr>
          <p:cNvSpPr>
            <a:spLocks noGrp="1"/>
          </p:cNvSpPr>
          <p:nvPr>
            <p:ph type="dt" sz="half" idx="10"/>
          </p:nvPr>
        </p:nvSpPr>
        <p:spPr/>
        <p:txBody>
          <a:bodyPr/>
          <a:lstStyle/>
          <a:p>
            <a:fld id="{995EAC03-283E-463E-BE2A-0031DB3AD91B}" type="datetimeFigureOut">
              <a:rPr lang="en-US" smtClean="0"/>
              <a:t>12/13/2022</a:t>
            </a:fld>
            <a:endParaRPr lang="en-US"/>
          </a:p>
        </p:txBody>
      </p:sp>
      <p:sp>
        <p:nvSpPr>
          <p:cNvPr id="6" name="Footer Placeholder 5">
            <a:extLst>
              <a:ext uri="{FF2B5EF4-FFF2-40B4-BE49-F238E27FC236}">
                <a16:creationId xmlns:a16="http://schemas.microsoft.com/office/drawing/2014/main" id="{4FAFF31E-178E-ED7C-41FC-86BF2B8B58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AD07F1-5837-2510-B035-D33A6CAB512D}"/>
              </a:ext>
            </a:extLst>
          </p:cNvPr>
          <p:cNvSpPr>
            <a:spLocks noGrp="1"/>
          </p:cNvSpPr>
          <p:nvPr>
            <p:ph type="sldNum" sz="quarter" idx="12"/>
          </p:nvPr>
        </p:nvSpPr>
        <p:spPr/>
        <p:txBody>
          <a:bodyPr/>
          <a:lstStyle/>
          <a:p>
            <a:fld id="{7CB8A72D-E79B-4A56-9563-BF3FF0F26922}" type="slidenum">
              <a:rPr lang="en-US" smtClean="0"/>
              <a:t>‹#›</a:t>
            </a:fld>
            <a:endParaRPr lang="en-US"/>
          </a:p>
        </p:txBody>
      </p:sp>
    </p:spTree>
    <p:extLst>
      <p:ext uri="{BB962C8B-B14F-4D97-AF65-F5344CB8AC3E}">
        <p14:creationId xmlns:p14="http://schemas.microsoft.com/office/powerpoint/2010/main" val="150088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85DC2-3AFF-95CB-EBD7-23B6AB089C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BE2BC4D-1157-9A79-98B5-8D35B930A25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F26473C-6803-8BE4-5909-E8BCCC9A29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E8E181-D284-8E0E-1AB2-BA2BBDB72B76}"/>
              </a:ext>
            </a:extLst>
          </p:cNvPr>
          <p:cNvSpPr>
            <a:spLocks noGrp="1"/>
          </p:cNvSpPr>
          <p:nvPr>
            <p:ph type="dt" sz="half" idx="10"/>
          </p:nvPr>
        </p:nvSpPr>
        <p:spPr/>
        <p:txBody>
          <a:bodyPr/>
          <a:lstStyle/>
          <a:p>
            <a:fld id="{995EAC03-283E-463E-BE2A-0031DB3AD91B}" type="datetimeFigureOut">
              <a:rPr lang="en-US" smtClean="0"/>
              <a:t>12/13/2022</a:t>
            </a:fld>
            <a:endParaRPr lang="en-US"/>
          </a:p>
        </p:txBody>
      </p:sp>
      <p:sp>
        <p:nvSpPr>
          <p:cNvPr id="6" name="Footer Placeholder 5">
            <a:extLst>
              <a:ext uri="{FF2B5EF4-FFF2-40B4-BE49-F238E27FC236}">
                <a16:creationId xmlns:a16="http://schemas.microsoft.com/office/drawing/2014/main" id="{3B0C38FA-623D-0CE0-2559-3A0FC7156C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0E8A90-3D1B-36E7-C26B-09004A76E865}"/>
              </a:ext>
            </a:extLst>
          </p:cNvPr>
          <p:cNvSpPr>
            <a:spLocks noGrp="1"/>
          </p:cNvSpPr>
          <p:nvPr>
            <p:ph type="sldNum" sz="quarter" idx="12"/>
          </p:nvPr>
        </p:nvSpPr>
        <p:spPr/>
        <p:txBody>
          <a:bodyPr/>
          <a:lstStyle/>
          <a:p>
            <a:fld id="{7CB8A72D-E79B-4A56-9563-BF3FF0F26922}" type="slidenum">
              <a:rPr lang="en-US" smtClean="0"/>
              <a:t>‹#›</a:t>
            </a:fld>
            <a:endParaRPr lang="en-US"/>
          </a:p>
        </p:txBody>
      </p:sp>
    </p:spTree>
    <p:extLst>
      <p:ext uri="{BB962C8B-B14F-4D97-AF65-F5344CB8AC3E}">
        <p14:creationId xmlns:p14="http://schemas.microsoft.com/office/powerpoint/2010/main" val="40204726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1E8A383-7A45-1DA7-8F48-A4557B1480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81C7BB4-1D73-7B64-F30B-1A7F4D47A1A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EDDAF2-0C30-DD9B-30B0-47F6B56930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5EAC03-283E-463E-BE2A-0031DB3AD91B}" type="datetimeFigureOut">
              <a:rPr lang="en-US" smtClean="0"/>
              <a:t>12/13/2022</a:t>
            </a:fld>
            <a:endParaRPr lang="en-US"/>
          </a:p>
        </p:txBody>
      </p:sp>
      <p:sp>
        <p:nvSpPr>
          <p:cNvPr id="5" name="Footer Placeholder 4">
            <a:extLst>
              <a:ext uri="{FF2B5EF4-FFF2-40B4-BE49-F238E27FC236}">
                <a16:creationId xmlns:a16="http://schemas.microsoft.com/office/drawing/2014/main" id="{87F68EFC-41C9-3AC1-3395-6C922159390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5D67130-4FBF-B3EC-2E0A-F9D44A09CD4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B8A72D-E79B-4A56-9563-BF3FF0F26922}" type="slidenum">
              <a:rPr lang="en-US" smtClean="0"/>
              <a:t>‹#›</a:t>
            </a:fld>
            <a:endParaRPr lang="en-US"/>
          </a:p>
        </p:txBody>
      </p:sp>
    </p:spTree>
    <p:extLst>
      <p:ext uri="{BB962C8B-B14F-4D97-AF65-F5344CB8AC3E}">
        <p14:creationId xmlns:p14="http://schemas.microsoft.com/office/powerpoint/2010/main" val="41497700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0.png"/><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1.png"/><Relationship Id="rId5" Type="http://schemas.microsoft.com/office/2007/relationships/hdphoto" Target="../media/hdphoto1.wdp"/><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2.png"/><Relationship Id="rId5" Type="http://schemas.microsoft.com/office/2007/relationships/hdphoto" Target="../media/hdphoto1.wdp"/><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microsoft.com/office/2007/relationships/hdphoto" Target="../media/hdphoto1.wdp"/></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6.png"/><Relationship Id="rId4" Type="http://schemas.microsoft.com/office/2007/relationships/hdphoto" Target="../media/hdphoto1.wdp"/></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png"/><Relationship Id="rId4" Type="http://schemas.microsoft.com/office/2007/relationships/hdphoto" Target="../media/hdphoto1.wdp"/></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9.png"/><Relationship Id="rId4" Type="http://schemas.microsoft.com/office/2007/relationships/hdphoto" Target="../media/hdphoto1.wdp"/></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20.png"/><Relationship Id="rId4" Type="http://schemas.microsoft.com/office/2007/relationships/hdphoto" Target="../media/hdphoto1.wdp"/></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21.png"/><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png"/><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24.png"/><Relationship Id="rId4" Type="http://schemas.microsoft.com/office/2007/relationships/hdphoto" Target="../media/hdphoto1.wdp"/></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25.png"/><Relationship Id="rId4" Type="http://schemas.microsoft.com/office/2007/relationships/hdphoto" Target="../media/hdphoto1.wdp"/></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26.png"/><Relationship Id="rId4" Type="http://schemas.microsoft.com/office/2007/relationships/hdphoto" Target="../media/hdphoto1.wdp"/></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27.png"/><Relationship Id="rId4" Type="http://schemas.microsoft.com/office/2007/relationships/hdphoto" Target="../media/hdphoto1.wdp"/></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28.png"/><Relationship Id="rId4" Type="http://schemas.microsoft.com/office/2007/relationships/hdphoto" Target="../media/hdphoto1.wdp"/></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29.png"/><Relationship Id="rId4" Type="http://schemas.microsoft.com/office/2007/relationships/hdphoto" Target="../media/hdphoto1.wdp"/></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30.png"/><Relationship Id="rId5" Type="http://schemas.microsoft.com/office/2007/relationships/hdphoto" Target="../media/hdphoto1.wdp"/><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31.png"/><Relationship Id="rId5" Type="http://schemas.microsoft.com/office/2007/relationships/hdphoto" Target="../media/hdphoto1.wdp"/><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3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8.png"/><Relationship Id="rId5" Type="http://schemas.microsoft.com/office/2007/relationships/hdphoto" Target="../media/hdphoto1.wdp"/><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9.png"/><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03B5E"/>
        </a:solidFill>
        <a:effectLst/>
      </p:bgPr>
    </p:bg>
    <p:spTree>
      <p:nvGrpSpPr>
        <p:cNvPr id="1" name=""/>
        <p:cNvGrpSpPr/>
        <p:nvPr/>
      </p:nvGrpSpPr>
      <p:grpSpPr>
        <a:xfrm>
          <a:off x="0" y="0"/>
          <a:ext cx="0" cy="0"/>
          <a:chOff x="0" y="0"/>
          <a:chExt cx="0" cy="0"/>
        </a:xfrm>
      </p:grpSpPr>
      <p:sp>
        <p:nvSpPr>
          <p:cNvPr id="30" name="TextBox 29">
            <a:extLst>
              <a:ext uri="{FF2B5EF4-FFF2-40B4-BE49-F238E27FC236}">
                <a16:creationId xmlns:a16="http://schemas.microsoft.com/office/drawing/2014/main" id="{0BFCE3E7-9476-BE22-793D-989D55B9DBEA}"/>
              </a:ext>
            </a:extLst>
          </p:cNvPr>
          <p:cNvSpPr txBox="1"/>
          <p:nvPr/>
        </p:nvSpPr>
        <p:spPr>
          <a:xfrm>
            <a:off x="1" y="5333077"/>
            <a:ext cx="6014719" cy="1477328"/>
          </a:xfrm>
          <a:prstGeom prst="rect">
            <a:avLst/>
          </a:prstGeom>
          <a:noFill/>
        </p:spPr>
        <p:txBody>
          <a:bodyPr wrap="square" rtlCol="0">
            <a:spAutoFit/>
          </a:bodyPr>
          <a:lstStyle/>
          <a:p>
            <a:r>
              <a:rPr lang="en-US" u="sng" dirty="0">
                <a:solidFill>
                  <a:schemeClr val="bg1"/>
                </a:solidFill>
              </a:rPr>
              <a:t>Team 1</a:t>
            </a:r>
          </a:p>
          <a:p>
            <a:r>
              <a:rPr lang="en-US" dirty="0">
                <a:solidFill>
                  <a:schemeClr val="bg1"/>
                </a:solidFill>
              </a:rPr>
              <a:t>Jonathan Schild</a:t>
            </a:r>
          </a:p>
          <a:p>
            <a:r>
              <a:rPr lang="en-US" dirty="0" err="1">
                <a:solidFill>
                  <a:schemeClr val="bg1"/>
                </a:solidFill>
              </a:rPr>
              <a:t>Medhasweta</a:t>
            </a:r>
            <a:r>
              <a:rPr lang="en-US" dirty="0">
                <a:solidFill>
                  <a:schemeClr val="bg1"/>
                </a:solidFill>
              </a:rPr>
              <a:t> Sen</a:t>
            </a:r>
          </a:p>
          <a:p>
            <a:r>
              <a:rPr lang="en-US" dirty="0">
                <a:solidFill>
                  <a:schemeClr val="bg1"/>
                </a:solidFill>
              </a:rPr>
              <a:t>Brian Gulko</a:t>
            </a:r>
          </a:p>
          <a:p>
            <a:r>
              <a:rPr lang="en-US" dirty="0">
                <a:solidFill>
                  <a:schemeClr val="bg1"/>
                </a:solidFill>
              </a:rPr>
              <a:t>Bharat </a:t>
            </a:r>
            <a:r>
              <a:rPr lang="en-US" dirty="0" err="1">
                <a:solidFill>
                  <a:schemeClr val="bg1"/>
                </a:solidFill>
              </a:rPr>
              <a:t>Premnath</a:t>
            </a:r>
            <a:endParaRPr lang="en-US" dirty="0">
              <a:solidFill>
                <a:schemeClr val="bg1"/>
              </a:solidFill>
            </a:endParaRPr>
          </a:p>
        </p:txBody>
      </p:sp>
      <p:grpSp>
        <p:nvGrpSpPr>
          <p:cNvPr id="33" name="Group 32">
            <a:extLst>
              <a:ext uri="{FF2B5EF4-FFF2-40B4-BE49-F238E27FC236}">
                <a16:creationId xmlns:a16="http://schemas.microsoft.com/office/drawing/2014/main" id="{EB232A39-BBC6-0DEB-6E0F-791358DA7905}"/>
              </a:ext>
            </a:extLst>
          </p:cNvPr>
          <p:cNvGrpSpPr/>
          <p:nvPr/>
        </p:nvGrpSpPr>
        <p:grpSpPr>
          <a:xfrm>
            <a:off x="380139" y="2224280"/>
            <a:ext cx="12192000" cy="1348960"/>
            <a:chOff x="195206" y="1325925"/>
            <a:chExt cx="12192000" cy="1348960"/>
          </a:xfrm>
        </p:grpSpPr>
        <p:sp>
          <p:nvSpPr>
            <p:cNvPr id="7" name="TextBox 6">
              <a:extLst>
                <a:ext uri="{FF2B5EF4-FFF2-40B4-BE49-F238E27FC236}">
                  <a16:creationId xmlns:a16="http://schemas.microsoft.com/office/drawing/2014/main" id="{9EECCCD9-8AD5-9916-BC29-771066C9EE70}"/>
                </a:ext>
              </a:extLst>
            </p:cNvPr>
            <p:cNvSpPr txBox="1"/>
            <p:nvPr/>
          </p:nvSpPr>
          <p:spPr>
            <a:xfrm>
              <a:off x="195206" y="1531370"/>
              <a:ext cx="12192000" cy="861774"/>
            </a:xfrm>
            <a:prstGeom prst="rect">
              <a:avLst/>
            </a:prstGeom>
            <a:noFill/>
          </p:spPr>
          <p:txBody>
            <a:bodyPr wrap="square" rtlCol="0">
              <a:spAutoFit/>
            </a:bodyPr>
            <a:lstStyle/>
            <a:p>
              <a:pPr algn="ctr"/>
              <a:r>
                <a:rPr lang="en-US" sz="5000" b="1" dirty="0">
                  <a:solidFill>
                    <a:schemeClr val="bg1"/>
                  </a:solidFill>
                </a:rPr>
                <a:t>Lend </a:t>
              </a:r>
              <a:r>
                <a:rPr lang="en-US" sz="5000" b="1" dirty="0" err="1">
                  <a:solidFill>
                    <a:schemeClr val="bg1"/>
                  </a:solidFill>
                </a:rPr>
                <a:t>ngClub</a:t>
              </a:r>
              <a:endParaRPr lang="en-US" sz="5000" b="1" dirty="0">
                <a:solidFill>
                  <a:schemeClr val="bg1"/>
                </a:solidFill>
              </a:endParaRPr>
            </a:p>
          </p:txBody>
        </p:sp>
        <p:grpSp>
          <p:nvGrpSpPr>
            <p:cNvPr id="26" name="Group 25">
              <a:extLst>
                <a:ext uri="{FF2B5EF4-FFF2-40B4-BE49-F238E27FC236}">
                  <a16:creationId xmlns:a16="http://schemas.microsoft.com/office/drawing/2014/main" id="{0393A904-2DBE-D9A2-637A-CC734786A3D8}"/>
                </a:ext>
              </a:extLst>
            </p:cNvPr>
            <p:cNvGrpSpPr/>
            <p:nvPr/>
          </p:nvGrpSpPr>
          <p:grpSpPr>
            <a:xfrm>
              <a:off x="3602159" y="1325925"/>
              <a:ext cx="949559" cy="857481"/>
              <a:chOff x="1918148" y="1999331"/>
              <a:chExt cx="949559" cy="857481"/>
            </a:xfrm>
          </p:grpSpPr>
          <p:sp>
            <p:nvSpPr>
              <p:cNvPr id="10" name="Rectangle: Rounded Corners 9">
                <a:extLst>
                  <a:ext uri="{FF2B5EF4-FFF2-40B4-BE49-F238E27FC236}">
                    <a16:creationId xmlns:a16="http://schemas.microsoft.com/office/drawing/2014/main" id="{EA38C9E9-5721-11BF-C5BB-0A9D552BD674}"/>
                  </a:ext>
                </a:extLst>
              </p:cNvPr>
              <p:cNvSpPr/>
              <p:nvPr/>
            </p:nvSpPr>
            <p:spPr>
              <a:xfrm>
                <a:off x="1918148" y="2002507"/>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EE29F36F-CBAD-F889-508B-4F53429588E4}"/>
                  </a:ext>
                </a:extLst>
              </p:cNvPr>
              <p:cNvSpPr/>
              <p:nvPr/>
            </p:nvSpPr>
            <p:spPr>
              <a:xfrm>
                <a:off x="1919529" y="2226010"/>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Rounded Corners 11">
                <a:extLst>
                  <a:ext uri="{FF2B5EF4-FFF2-40B4-BE49-F238E27FC236}">
                    <a16:creationId xmlns:a16="http://schemas.microsoft.com/office/drawing/2014/main" id="{7A82405D-2769-D5F4-975F-E235BC1D8070}"/>
                  </a:ext>
                </a:extLst>
              </p:cNvPr>
              <p:cNvSpPr/>
              <p:nvPr/>
            </p:nvSpPr>
            <p:spPr>
              <a:xfrm>
                <a:off x="1919529" y="2451465"/>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6CAA16A7-5121-1C68-C7CF-D8766441E851}"/>
                  </a:ext>
                </a:extLst>
              </p:cNvPr>
              <p:cNvSpPr/>
              <p:nvPr/>
            </p:nvSpPr>
            <p:spPr>
              <a:xfrm>
                <a:off x="1919529" y="2676920"/>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6CB89746-1EAC-F18E-5A5D-329E6B63F70D}"/>
                  </a:ext>
                </a:extLst>
              </p:cNvPr>
              <p:cNvSpPr/>
              <p:nvPr/>
            </p:nvSpPr>
            <p:spPr>
              <a:xfrm>
                <a:off x="2171490" y="1999628"/>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B9E321FF-4BDF-3032-205B-EF1CA8FDB776}"/>
                  </a:ext>
                </a:extLst>
              </p:cNvPr>
              <p:cNvSpPr/>
              <p:nvPr/>
            </p:nvSpPr>
            <p:spPr>
              <a:xfrm>
                <a:off x="2167791" y="2448586"/>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6">
                <a:extLst>
                  <a:ext uri="{FF2B5EF4-FFF2-40B4-BE49-F238E27FC236}">
                    <a16:creationId xmlns:a16="http://schemas.microsoft.com/office/drawing/2014/main" id="{73CA795A-CCCF-D154-A144-FD41CD410250}"/>
                  </a:ext>
                </a:extLst>
              </p:cNvPr>
              <p:cNvSpPr/>
              <p:nvPr/>
            </p:nvSpPr>
            <p:spPr>
              <a:xfrm>
                <a:off x="2167791" y="2674041"/>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4BFB2163-B553-196F-B089-5291F8ABC6D2}"/>
                  </a:ext>
                </a:extLst>
              </p:cNvPr>
              <p:cNvSpPr/>
              <p:nvPr/>
            </p:nvSpPr>
            <p:spPr>
              <a:xfrm>
                <a:off x="2419895" y="2000533"/>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E8163A8B-84CC-F9E5-0F6F-D2FCBFB6A891}"/>
                  </a:ext>
                </a:extLst>
              </p:cNvPr>
              <p:cNvSpPr/>
              <p:nvPr/>
            </p:nvSpPr>
            <p:spPr>
              <a:xfrm>
                <a:off x="2416196" y="2224036"/>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A10D3428-7641-CC73-E51F-623BD75D5448}"/>
                  </a:ext>
                </a:extLst>
              </p:cNvPr>
              <p:cNvSpPr/>
              <p:nvPr/>
            </p:nvSpPr>
            <p:spPr>
              <a:xfrm>
                <a:off x="2416196" y="2449491"/>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214298C3-61C9-733D-225D-23026132ED6A}"/>
                  </a:ext>
                </a:extLst>
              </p:cNvPr>
              <p:cNvSpPr/>
              <p:nvPr/>
            </p:nvSpPr>
            <p:spPr>
              <a:xfrm>
                <a:off x="2416196" y="2674946"/>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9F747516-E0D5-F55F-BB25-67A7E0B51661}"/>
                  </a:ext>
                </a:extLst>
              </p:cNvPr>
              <p:cNvSpPr/>
              <p:nvPr/>
            </p:nvSpPr>
            <p:spPr>
              <a:xfrm>
                <a:off x="2668300" y="1999331"/>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Rounded Corners 22">
                <a:extLst>
                  <a:ext uri="{FF2B5EF4-FFF2-40B4-BE49-F238E27FC236}">
                    <a16:creationId xmlns:a16="http://schemas.microsoft.com/office/drawing/2014/main" id="{3446AE7C-0415-E3AB-66BB-7B884F15DB0D}"/>
                  </a:ext>
                </a:extLst>
              </p:cNvPr>
              <p:cNvSpPr/>
              <p:nvPr/>
            </p:nvSpPr>
            <p:spPr>
              <a:xfrm>
                <a:off x="2664601" y="2222834"/>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Rounded Corners 23">
                <a:extLst>
                  <a:ext uri="{FF2B5EF4-FFF2-40B4-BE49-F238E27FC236}">
                    <a16:creationId xmlns:a16="http://schemas.microsoft.com/office/drawing/2014/main" id="{761DA1C9-4293-7FE0-6ABE-AEAF711237BC}"/>
                  </a:ext>
                </a:extLst>
              </p:cNvPr>
              <p:cNvSpPr/>
              <p:nvPr/>
            </p:nvSpPr>
            <p:spPr>
              <a:xfrm>
                <a:off x="2664601" y="2448289"/>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Rounded Corners 24">
                <a:extLst>
                  <a:ext uri="{FF2B5EF4-FFF2-40B4-BE49-F238E27FC236}">
                    <a16:creationId xmlns:a16="http://schemas.microsoft.com/office/drawing/2014/main" id="{8C262142-DE94-A17D-9A15-179E03445242}"/>
                  </a:ext>
                </a:extLst>
              </p:cNvPr>
              <p:cNvSpPr/>
              <p:nvPr/>
            </p:nvSpPr>
            <p:spPr>
              <a:xfrm>
                <a:off x="2664601" y="2673744"/>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9" name="Group 28">
              <a:extLst>
                <a:ext uri="{FF2B5EF4-FFF2-40B4-BE49-F238E27FC236}">
                  <a16:creationId xmlns:a16="http://schemas.microsoft.com/office/drawing/2014/main" id="{98AF3CD7-5F31-8D8A-496B-AF76C4408D30}"/>
                </a:ext>
              </a:extLst>
            </p:cNvPr>
            <p:cNvGrpSpPr/>
            <p:nvPr/>
          </p:nvGrpSpPr>
          <p:grpSpPr>
            <a:xfrm>
              <a:off x="5981643" y="1741727"/>
              <a:ext cx="76197" cy="424200"/>
              <a:chOff x="5821366" y="4620890"/>
              <a:chExt cx="76197" cy="424200"/>
            </a:xfrm>
          </p:grpSpPr>
          <p:sp>
            <p:nvSpPr>
              <p:cNvPr id="27" name="Rectangle: Rounded Corners 26">
                <a:extLst>
                  <a:ext uri="{FF2B5EF4-FFF2-40B4-BE49-F238E27FC236}">
                    <a16:creationId xmlns:a16="http://schemas.microsoft.com/office/drawing/2014/main" id="{02A386E1-A761-7F25-F518-C7439AC19E49}"/>
                  </a:ext>
                </a:extLst>
              </p:cNvPr>
              <p:cNvSpPr/>
              <p:nvPr/>
            </p:nvSpPr>
            <p:spPr>
              <a:xfrm>
                <a:off x="5821366" y="4620890"/>
                <a:ext cx="76197" cy="65086"/>
              </a:xfrm>
              <a:prstGeom prst="roundRect">
                <a:avLst>
                  <a:gd name="adj" fmla="val 36666"/>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Rounded Corners 27">
                <a:extLst>
                  <a:ext uri="{FF2B5EF4-FFF2-40B4-BE49-F238E27FC236}">
                    <a16:creationId xmlns:a16="http://schemas.microsoft.com/office/drawing/2014/main" id="{6D97F512-D213-BD6E-2AA0-2A1DF5ECCD73}"/>
                  </a:ext>
                </a:extLst>
              </p:cNvPr>
              <p:cNvSpPr/>
              <p:nvPr/>
            </p:nvSpPr>
            <p:spPr>
              <a:xfrm>
                <a:off x="5825320" y="4749271"/>
                <a:ext cx="69067" cy="295819"/>
              </a:xfrm>
              <a:prstGeom prst="roundRect">
                <a:avLst>
                  <a:gd name="adj" fmla="val 35054"/>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2" name="TextBox 31">
              <a:extLst>
                <a:ext uri="{FF2B5EF4-FFF2-40B4-BE49-F238E27FC236}">
                  <a16:creationId xmlns:a16="http://schemas.microsoft.com/office/drawing/2014/main" id="{0426EA6E-8DCD-68BB-CC42-016432ED85F5}"/>
                </a:ext>
              </a:extLst>
            </p:cNvPr>
            <p:cNvSpPr txBox="1"/>
            <p:nvPr/>
          </p:nvSpPr>
          <p:spPr>
            <a:xfrm>
              <a:off x="3595030" y="2305553"/>
              <a:ext cx="4336616" cy="369332"/>
            </a:xfrm>
            <a:prstGeom prst="rect">
              <a:avLst/>
            </a:prstGeom>
            <a:noFill/>
          </p:spPr>
          <p:txBody>
            <a:bodyPr wrap="square" rtlCol="0">
              <a:spAutoFit/>
            </a:bodyPr>
            <a:lstStyle/>
            <a:p>
              <a:pPr algn="ctr"/>
              <a:r>
                <a:rPr lang="en-US" dirty="0">
                  <a:solidFill>
                    <a:schemeClr val="bg1"/>
                  </a:solidFill>
                </a:rPr>
                <a:t>A Peer-to-Peer Loan Analysis </a:t>
              </a:r>
            </a:p>
          </p:txBody>
        </p:sp>
      </p:grpSp>
      <p:sp>
        <p:nvSpPr>
          <p:cNvPr id="2" name="TextBox 1">
            <a:extLst>
              <a:ext uri="{FF2B5EF4-FFF2-40B4-BE49-F238E27FC236}">
                <a16:creationId xmlns:a16="http://schemas.microsoft.com/office/drawing/2014/main" id="{3FC87E25-2A11-B042-ADC6-34F8D7E089E1}"/>
              </a:ext>
            </a:extLst>
          </p:cNvPr>
          <p:cNvSpPr txBox="1"/>
          <p:nvPr/>
        </p:nvSpPr>
        <p:spPr>
          <a:xfrm>
            <a:off x="7247468" y="6164074"/>
            <a:ext cx="4944532" cy="646331"/>
          </a:xfrm>
          <a:prstGeom prst="rect">
            <a:avLst/>
          </a:prstGeom>
          <a:noFill/>
        </p:spPr>
        <p:txBody>
          <a:bodyPr wrap="square" rtlCol="0">
            <a:spAutoFit/>
          </a:bodyPr>
          <a:lstStyle/>
          <a:p>
            <a:pPr algn="r"/>
            <a:r>
              <a:rPr lang="en-US" dirty="0">
                <a:solidFill>
                  <a:schemeClr val="bg1"/>
                </a:solidFill>
              </a:rPr>
              <a:t>The George Washington University</a:t>
            </a:r>
          </a:p>
          <a:p>
            <a:pPr algn="r"/>
            <a:r>
              <a:rPr lang="en-US" dirty="0">
                <a:solidFill>
                  <a:schemeClr val="bg1"/>
                </a:solidFill>
              </a:rPr>
              <a:t>December 12, 2022</a:t>
            </a:r>
          </a:p>
        </p:txBody>
      </p:sp>
    </p:spTree>
    <p:extLst>
      <p:ext uri="{BB962C8B-B14F-4D97-AF65-F5344CB8AC3E}">
        <p14:creationId xmlns:p14="http://schemas.microsoft.com/office/powerpoint/2010/main" val="2777959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1631216"/>
          </a:xfrm>
          <a:prstGeom prst="rect">
            <a:avLst/>
          </a:prstGeom>
          <a:noFill/>
        </p:spPr>
        <p:txBody>
          <a:bodyPr wrap="square" rtlCol="0">
            <a:spAutoFit/>
          </a:bodyPr>
          <a:lstStyle/>
          <a:p>
            <a:pPr algn="ctr"/>
            <a:r>
              <a:rPr lang="en-US" sz="5000" b="1" dirty="0">
                <a:solidFill>
                  <a:srgbClr val="002060"/>
                </a:solidFill>
              </a:rPr>
              <a:t>Simple Linear Regression – 3 of 5</a:t>
            </a:r>
          </a:p>
          <a:p>
            <a:pPr algn="ctr"/>
            <a:endParaRPr lang="en-US" sz="5000" b="1" dirty="0">
              <a:solidFill>
                <a:srgbClr val="002060"/>
              </a:solidFill>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5047AC45-F79E-E5C4-E636-87EE511DE21E}"/>
              </a:ext>
            </a:extLst>
          </p:cNvPr>
          <p:cNvPicPr>
            <a:picLocks noChangeAspect="1"/>
          </p:cNvPicPr>
          <p:nvPr/>
        </p:nvPicPr>
        <p:blipFill>
          <a:blip r:embed="rId3">
            <a:alphaModFix amt="5000"/>
            <a:extLst>
              <a:ext uri="{BEBA8EAE-BF5A-486C-A8C5-ECC9F3942E4B}">
                <a14:imgProps xmlns:a14="http://schemas.microsoft.com/office/drawing/2010/main">
                  <a14:imgLayer r:embed="rId4">
                    <a14:imgEffect>
                      <a14:saturation sat="0"/>
                    </a14:imgEffect>
                  </a14:imgLayer>
                </a14:imgProps>
              </a:ext>
            </a:extLst>
          </a:blip>
          <a:stretch>
            <a:fillRect/>
          </a:stretch>
        </p:blipFill>
        <p:spPr>
          <a:xfrm>
            <a:off x="11346306" y="543903"/>
            <a:ext cx="845693" cy="772083"/>
          </a:xfrm>
          <a:prstGeom prst="rect">
            <a:avLst/>
          </a:prstGeom>
        </p:spPr>
      </p:pic>
      <p:pic>
        <p:nvPicPr>
          <p:cNvPr id="8" name="Picture 7" descr="Chart, scatter chart&#10;&#10;Description automatically generated">
            <a:extLst>
              <a:ext uri="{FF2B5EF4-FFF2-40B4-BE49-F238E27FC236}">
                <a16:creationId xmlns:a16="http://schemas.microsoft.com/office/drawing/2014/main" id="{B8801312-64FD-C7B7-01D9-39552176E52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95576" y="1815708"/>
            <a:ext cx="6400847" cy="4572033"/>
          </a:xfrm>
          <a:prstGeom prst="rect">
            <a:avLst/>
          </a:prstGeom>
        </p:spPr>
      </p:pic>
      <p:sp>
        <p:nvSpPr>
          <p:cNvPr id="10" name="TextBox 9">
            <a:extLst>
              <a:ext uri="{FF2B5EF4-FFF2-40B4-BE49-F238E27FC236}">
                <a16:creationId xmlns:a16="http://schemas.microsoft.com/office/drawing/2014/main" id="{DCD204A7-20D6-DBD0-49FB-759F1BA2526A}"/>
              </a:ext>
            </a:extLst>
          </p:cNvPr>
          <p:cNvSpPr txBox="1"/>
          <p:nvPr/>
        </p:nvSpPr>
        <p:spPr>
          <a:xfrm>
            <a:off x="9949987" y="3455393"/>
            <a:ext cx="1217044" cy="646331"/>
          </a:xfrm>
          <a:prstGeom prst="rect">
            <a:avLst/>
          </a:prstGeom>
          <a:noFill/>
        </p:spPr>
        <p:txBody>
          <a:bodyPr wrap="square">
            <a:spAutoFit/>
          </a:bodyPr>
          <a:lstStyle/>
          <a:p>
            <a:pPr marR="0" lvl="0" defTabSz="914400" rtl="0" eaLnBrk="1" fontAlgn="auto" latinLnBrk="0" hangingPunct="1">
              <a:lnSpc>
                <a:spcPct val="100000"/>
              </a:lnSpc>
              <a:spcBef>
                <a:spcPts val="0"/>
              </a:spcBef>
              <a:spcAft>
                <a:spcPts val="0"/>
              </a:spcAft>
              <a:buClrTx/>
              <a:buSzTx/>
              <a:tabLst/>
              <a:defRPr/>
            </a:pPr>
            <a:r>
              <a:rPr kumimoji="0" lang="en-US" sz="1800" b="0" i="0" u="none" strike="noStrike" kern="1200" cap="none" spc="0" normalizeH="0" baseline="0" noProof="0" dirty="0">
                <a:ln>
                  <a:noFill/>
                </a:ln>
                <a:solidFill>
                  <a:srgbClr val="002060"/>
                </a:solidFill>
                <a:effectLst/>
                <a:uLnTx/>
                <a:uFillTx/>
                <a:latin typeface="Calibri" panose="020F0502020204030204"/>
                <a:ea typeface="+mn-ea"/>
                <a:cs typeface="+mn-cs"/>
              </a:rPr>
              <a:t>R</a:t>
            </a:r>
            <a:r>
              <a:rPr kumimoji="0" lang="en-US" sz="1800" b="0" i="0" u="none" strike="noStrike" kern="1200" cap="none" spc="0" normalizeH="0" baseline="30000" noProof="0" dirty="0">
                <a:ln>
                  <a:noFill/>
                </a:ln>
                <a:solidFill>
                  <a:srgbClr val="002060"/>
                </a:solidFill>
                <a:effectLst/>
                <a:uLnTx/>
                <a:uFillTx/>
                <a:latin typeface="Calibri" panose="020F0502020204030204"/>
                <a:ea typeface="+mn-ea"/>
                <a:cs typeface="+mn-cs"/>
              </a:rPr>
              <a:t>2</a:t>
            </a:r>
            <a:r>
              <a:rPr kumimoji="0" lang="en-US" sz="1800" b="0" i="0" u="none" strike="noStrike" kern="1200" cap="none" spc="0" normalizeH="0" baseline="0" noProof="0" dirty="0">
                <a:ln>
                  <a:noFill/>
                </a:ln>
                <a:solidFill>
                  <a:srgbClr val="002060"/>
                </a:solidFill>
                <a:effectLst/>
                <a:uLnTx/>
                <a:uFillTx/>
                <a:latin typeface="Calibri" panose="020F0502020204030204"/>
                <a:ea typeface="+mn-ea"/>
                <a:cs typeface="+mn-cs"/>
              </a:rPr>
              <a:t> = 0.20</a:t>
            </a:r>
          </a:p>
          <a:p>
            <a:pPr marR="0" lvl="0" algn="l" defTabSz="914400" rtl="0" eaLnBrk="1" fontAlgn="auto" latinLnBrk="0" hangingPunct="1">
              <a:lnSpc>
                <a:spcPct val="100000"/>
              </a:lnSpc>
              <a:spcBef>
                <a:spcPts val="0"/>
              </a:spcBef>
              <a:spcAft>
                <a:spcPts val="0"/>
              </a:spcAft>
              <a:buClrTx/>
              <a:buSzTx/>
              <a:tabLst/>
              <a:defRPr/>
            </a:pPr>
            <a:r>
              <a:rPr kumimoji="0" lang="en-US" sz="1800" b="0" i="0" u="none" strike="noStrike" kern="1200" cap="none" spc="0" normalizeH="0" baseline="0" noProof="0" dirty="0" err="1">
                <a:ln>
                  <a:noFill/>
                </a:ln>
                <a:solidFill>
                  <a:srgbClr val="002060"/>
                </a:solidFill>
                <a:effectLst/>
                <a:uLnTx/>
                <a:uFillTx/>
                <a:latin typeface="Calibri" panose="020F0502020204030204"/>
                <a:ea typeface="+mn-ea"/>
                <a:cs typeface="+mn-cs"/>
              </a:rPr>
              <a:t>Pr</a:t>
            </a:r>
            <a:r>
              <a:rPr kumimoji="0" lang="en-US" sz="1800" b="0" i="0" u="none" strike="noStrike" kern="1200" cap="none" spc="0" normalizeH="0" baseline="0" noProof="0" dirty="0">
                <a:ln>
                  <a:noFill/>
                </a:ln>
                <a:solidFill>
                  <a:srgbClr val="002060"/>
                </a:solidFill>
                <a:effectLst/>
                <a:uLnTx/>
                <a:uFillTx/>
                <a:latin typeface="Calibri" panose="020F0502020204030204"/>
                <a:ea typeface="+mn-ea"/>
                <a:cs typeface="+mn-cs"/>
              </a:rPr>
              <a:t>  &lt; 2e-16</a:t>
            </a:r>
          </a:p>
        </p:txBody>
      </p:sp>
    </p:spTree>
    <p:extLst>
      <p:ext uri="{BB962C8B-B14F-4D97-AF65-F5344CB8AC3E}">
        <p14:creationId xmlns:p14="http://schemas.microsoft.com/office/powerpoint/2010/main" val="31352112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3"/>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3"/>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1631216"/>
          </a:xfrm>
          <a:prstGeom prst="rect">
            <a:avLst/>
          </a:prstGeom>
          <a:noFill/>
        </p:spPr>
        <p:txBody>
          <a:bodyPr wrap="square" rtlCol="0">
            <a:spAutoFit/>
          </a:bodyPr>
          <a:lstStyle/>
          <a:p>
            <a:pPr algn="ctr"/>
            <a:r>
              <a:rPr lang="en-US" sz="5000" b="1" dirty="0">
                <a:solidFill>
                  <a:srgbClr val="002060"/>
                </a:solidFill>
              </a:rPr>
              <a:t>Simple Linear Regression – 4 of 5</a:t>
            </a:r>
          </a:p>
          <a:p>
            <a:pPr algn="ctr"/>
            <a:endParaRPr lang="en-US" sz="5000" dirty="0">
              <a:solidFill>
                <a:srgbClr val="002060"/>
              </a:solidFill>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87223F74-ECB6-7C61-3EFC-F20EF269B013}"/>
              </a:ext>
            </a:extLst>
          </p:cNvPr>
          <p:cNvPicPr>
            <a:picLocks noChangeAspect="1"/>
          </p:cNvPicPr>
          <p:nvPr/>
        </p:nvPicPr>
        <p:blipFill>
          <a:blip r:embed="rId4">
            <a:alphaModFix amt="5000"/>
            <a:extLst>
              <a:ext uri="{BEBA8EAE-BF5A-486C-A8C5-ECC9F3942E4B}">
                <a14:imgProps xmlns:a14="http://schemas.microsoft.com/office/drawing/2010/main">
                  <a14:imgLayer r:embed="rId5">
                    <a14:imgEffect>
                      <a14:saturation sat="0"/>
                    </a14:imgEffect>
                  </a14:imgLayer>
                </a14:imgProps>
              </a:ext>
            </a:extLst>
          </a:blip>
          <a:stretch>
            <a:fillRect/>
          </a:stretch>
        </p:blipFill>
        <p:spPr>
          <a:xfrm>
            <a:off x="11346306" y="543903"/>
            <a:ext cx="845693" cy="772083"/>
          </a:xfrm>
          <a:prstGeom prst="rect">
            <a:avLst/>
          </a:prstGeom>
        </p:spPr>
      </p:pic>
      <p:pic>
        <p:nvPicPr>
          <p:cNvPr id="8" name="Picture 7" descr="Chart, histogram&#10;&#10;Description automatically generated">
            <a:extLst>
              <a:ext uri="{FF2B5EF4-FFF2-40B4-BE49-F238E27FC236}">
                <a16:creationId xmlns:a16="http://schemas.microsoft.com/office/drawing/2014/main" id="{9D1E01B4-4415-8FE8-9A51-C4DE7D15C75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86868" y="1815708"/>
            <a:ext cx="6400847" cy="4572033"/>
          </a:xfrm>
          <a:prstGeom prst="rect">
            <a:avLst/>
          </a:prstGeom>
        </p:spPr>
      </p:pic>
      <p:sp>
        <p:nvSpPr>
          <p:cNvPr id="10" name="TextBox 9">
            <a:extLst>
              <a:ext uri="{FF2B5EF4-FFF2-40B4-BE49-F238E27FC236}">
                <a16:creationId xmlns:a16="http://schemas.microsoft.com/office/drawing/2014/main" id="{C57EA837-7916-CFD6-EA72-277ECAD3D9D4}"/>
              </a:ext>
            </a:extLst>
          </p:cNvPr>
          <p:cNvSpPr txBox="1"/>
          <p:nvPr/>
        </p:nvSpPr>
        <p:spPr>
          <a:xfrm>
            <a:off x="9949987" y="3455393"/>
            <a:ext cx="1217044" cy="646331"/>
          </a:xfrm>
          <a:prstGeom prst="rect">
            <a:avLst/>
          </a:prstGeom>
          <a:noFill/>
        </p:spPr>
        <p:txBody>
          <a:bodyPr wrap="square">
            <a:spAutoFit/>
          </a:bodyPr>
          <a:lstStyle/>
          <a:p>
            <a:pPr marR="0" lvl="0" defTabSz="914400" rtl="0" eaLnBrk="1" fontAlgn="auto" latinLnBrk="0" hangingPunct="1">
              <a:lnSpc>
                <a:spcPct val="100000"/>
              </a:lnSpc>
              <a:spcBef>
                <a:spcPts val="0"/>
              </a:spcBef>
              <a:spcAft>
                <a:spcPts val="0"/>
              </a:spcAft>
              <a:buClrTx/>
              <a:buSzTx/>
              <a:tabLst/>
              <a:defRPr/>
            </a:pPr>
            <a:r>
              <a:rPr kumimoji="0" lang="en-US" sz="1800" b="0" i="0" u="none" strike="noStrike" kern="1200" cap="none" spc="0" normalizeH="0" baseline="0" noProof="0" dirty="0">
                <a:ln>
                  <a:noFill/>
                </a:ln>
                <a:solidFill>
                  <a:srgbClr val="002060"/>
                </a:solidFill>
                <a:effectLst/>
                <a:uLnTx/>
                <a:uFillTx/>
                <a:latin typeface="Calibri" panose="020F0502020204030204"/>
                <a:ea typeface="+mn-ea"/>
                <a:cs typeface="+mn-cs"/>
              </a:rPr>
              <a:t>R</a:t>
            </a:r>
            <a:r>
              <a:rPr kumimoji="0" lang="en-US" sz="1800" b="0" i="0" u="none" strike="noStrike" kern="1200" cap="none" spc="0" normalizeH="0" baseline="30000" noProof="0" dirty="0">
                <a:ln>
                  <a:noFill/>
                </a:ln>
                <a:solidFill>
                  <a:srgbClr val="002060"/>
                </a:solidFill>
                <a:effectLst/>
                <a:uLnTx/>
                <a:uFillTx/>
                <a:latin typeface="Calibri" panose="020F0502020204030204"/>
                <a:ea typeface="+mn-ea"/>
                <a:cs typeface="+mn-cs"/>
              </a:rPr>
              <a:t>2</a:t>
            </a:r>
            <a:r>
              <a:rPr kumimoji="0" lang="en-US" sz="1800" b="0" i="0" u="none" strike="noStrike" kern="1200" cap="none" spc="0" normalizeH="0" baseline="0" noProof="0" dirty="0">
                <a:ln>
                  <a:noFill/>
                </a:ln>
                <a:solidFill>
                  <a:srgbClr val="002060"/>
                </a:solidFill>
                <a:effectLst/>
                <a:uLnTx/>
                <a:uFillTx/>
                <a:latin typeface="Calibri" panose="020F0502020204030204"/>
                <a:ea typeface="+mn-ea"/>
                <a:cs typeface="+mn-cs"/>
              </a:rPr>
              <a:t> = 0.29</a:t>
            </a:r>
          </a:p>
          <a:p>
            <a:pPr marR="0" lvl="0" algn="l" defTabSz="914400" rtl="0" eaLnBrk="1" fontAlgn="auto" latinLnBrk="0" hangingPunct="1">
              <a:lnSpc>
                <a:spcPct val="100000"/>
              </a:lnSpc>
              <a:spcBef>
                <a:spcPts val="0"/>
              </a:spcBef>
              <a:spcAft>
                <a:spcPts val="0"/>
              </a:spcAft>
              <a:buClrTx/>
              <a:buSzTx/>
              <a:tabLst/>
              <a:defRPr/>
            </a:pPr>
            <a:r>
              <a:rPr kumimoji="0" lang="en-US" sz="1800" b="0" i="0" u="none" strike="noStrike" kern="1200" cap="none" spc="0" normalizeH="0" baseline="0" noProof="0" dirty="0" err="1">
                <a:ln>
                  <a:noFill/>
                </a:ln>
                <a:solidFill>
                  <a:srgbClr val="002060"/>
                </a:solidFill>
                <a:effectLst/>
                <a:uLnTx/>
                <a:uFillTx/>
                <a:latin typeface="Calibri" panose="020F0502020204030204"/>
                <a:ea typeface="+mn-ea"/>
                <a:cs typeface="+mn-cs"/>
              </a:rPr>
              <a:t>Pr</a:t>
            </a:r>
            <a:r>
              <a:rPr kumimoji="0" lang="en-US" sz="1800" b="0" i="0" u="none" strike="noStrike" kern="1200" cap="none" spc="0" normalizeH="0" baseline="0" noProof="0" dirty="0">
                <a:ln>
                  <a:noFill/>
                </a:ln>
                <a:solidFill>
                  <a:srgbClr val="002060"/>
                </a:solidFill>
                <a:effectLst/>
                <a:uLnTx/>
                <a:uFillTx/>
                <a:latin typeface="Calibri" panose="020F0502020204030204"/>
                <a:ea typeface="+mn-ea"/>
                <a:cs typeface="+mn-cs"/>
              </a:rPr>
              <a:t>  &lt; 2e-16</a:t>
            </a:r>
          </a:p>
        </p:txBody>
      </p:sp>
    </p:spTree>
    <p:extLst>
      <p:ext uri="{BB962C8B-B14F-4D97-AF65-F5344CB8AC3E}">
        <p14:creationId xmlns:p14="http://schemas.microsoft.com/office/powerpoint/2010/main" val="10870577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3"/>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3"/>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1631216"/>
          </a:xfrm>
          <a:prstGeom prst="rect">
            <a:avLst/>
          </a:prstGeom>
          <a:noFill/>
        </p:spPr>
        <p:txBody>
          <a:bodyPr wrap="square" rtlCol="0">
            <a:spAutoFit/>
          </a:bodyPr>
          <a:lstStyle/>
          <a:p>
            <a:pPr algn="ctr"/>
            <a:r>
              <a:rPr lang="en-US" sz="5000" b="1" dirty="0">
                <a:solidFill>
                  <a:srgbClr val="002060"/>
                </a:solidFill>
              </a:rPr>
              <a:t>Simple Linear Regression – 5 of 5</a:t>
            </a:r>
          </a:p>
          <a:p>
            <a:pPr algn="ctr"/>
            <a:endParaRPr lang="en-US" sz="5000" dirty="0">
              <a:solidFill>
                <a:srgbClr val="002060"/>
              </a:solidFill>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87223F74-ECB6-7C61-3EFC-F20EF269B013}"/>
              </a:ext>
            </a:extLst>
          </p:cNvPr>
          <p:cNvPicPr>
            <a:picLocks noChangeAspect="1"/>
          </p:cNvPicPr>
          <p:nvPr/>
        </p:nvPicPr>
        <p:blipFill>
          <a:blip r:embed="rId4">
            <a:alphaModFix amt="5000"/>
            <a:extLst>
              <a:ext uri="{BEBA8EAE-BF5A-486C-A8C5-ECC9F3942E4B}">
                <a14:imgProps xmlns:a14="http://schemas.microsoft.com/office/drawing/2010/main">
                  <a14:imgLayer r:embed="rId5">
                    <a14:imgEffect>
                      <a14:saturation sat="0"/>
                    </a14:imgEffect>
                  </a14:imgLayer>
                </a14:imgProps>
              </a:ext>
            </a:extLst>
          </a:blip>
          <a:stretch>
            <a:fillRect/>
          </a:stretch>
        </p:blipFill>
        <p:spPr>
          <a:xfrm>
            <a:off x="11346306" y="543903"/>
            <a:ext cx="845693" cy="772083"/>
          </a:xfrm>
          <a:prstGeom prst="rect">
            <a:avLst/>
          </a:prstGeom>
        </p:spPr>
      </p:pic>
      <p:sp>
        <p:nvSpPr>
          <p:cNvPr id="10" name="TextBox 9">
            <a:extLst>
              <a:ext uri="{FF2B5EF4-FFF2-40B4-BE49-F238E27FC236}">
                <a16:creationId xmlns:a16="http://schemas.microsoft.com/office/drawing/2014/main" id="{C57EA837-7916-CFD6-EA72-277ECAD3D9D4}"/>
              </a:ext>
            </a:extLst>
          </p:cNvPr>
          <p:cNvSpPr txBox="1"/>
          <p:nvPr/>
        </p:nvSpPr>
        <p:spPr>
          <a:xfrm>
            <a:off x="9949987" y="3455393"/>
            <a:ext cx="1217044" cy="646331"/>
          </a:xfrm>
          <a:prstGeom prst="rect">
            <a:avLst/>
          </a:prstGeom>
          <a:noFill/>
        </p:spPr>
        <p:txBody>
          <a:bodyPr wrap="square">
            <a:spAutoFit/>
          </a:bodyPr>
          <a:lstStyle/>
          <a:p>
            <a:pPr marR="0" lvl="0" defTabSz="914400" rtl="0" eaLnBrk="1" fontAlgn="auto" latinLnBrk="0" hangingPunct="1">
              <a:lnSpc>
                <a:spcPct val="100000"/>
              </a:lnSpc>
              <a:spcBef>
                <a:spcPts val="0"/>
              </a:spcBef>
              <a:spcAft>
                <a:spcPts val="0"/>
              </a:spcAft>
              <a:buClrTx/>
              <a:buSzTx/>
              <a:tabLst/>
              <a:defRPr/>
            </a:pPr>
            <a:r>
              <a:rPr kumimoji="0" lang="en-US" sz="1800" b="0" i="0" u="none" strike="noStrike" kern="1200" cap="none" spc="0" normalizeH="0" baseline="0" noProof="0" dirty="0">
                <a:ln>
                  <a:noFill/>
                </a:ln>
                <a:solidFill>
                  <a:srgbClr val="002060"/>
                </a:solidFill>
                <a:effectLst/>
                <a:uLnTx/>
                <a:uFillTx/>
                <a:latin typeface="Calibri" panose="020F0502020204030204"/>
                <a:ea typeface="+mn-ea"/>
                <a:cs typeface="+mn-cs"/>
              </a:rPr>
              <a:t>R</a:t>
            </a:r>
            <a:r>
              <a:rPr kumimoji="0" lang="en-US" sz="1800" b="0" i="0" u="none" strike="noStrike" kern="1200" cap="none" spc="0" normalizeH="0" baseline="30000" noProof="0" dirty="0">
                <a:ln>
                  <a:noFill/>
                </a:ln>
                <a:solidFill>
                  <a:srgbClr val="002060"/>
                </a:solidFill>
                <a:effectLst/>
                <a:uLnTx/>
                <a:uFillTx/>
                <a:latin typeface="Calibri" panose="020F0502020204030204"/>
                <a:ea typeface="+mn-ea"/>
                <a:cs typeface="+mn-cs"/>
              </a:rPr>
              <a:t>2</a:t>
            </a:r>
            <a:r>
              <a:rPr kumimoji="0" lang="en-US" sz="1800" b="0" i="0" u="none" strike="noStrike" kern="1200" cap="none" spc="0" normalizeH="0" baseline="0" noProof="0" dirty="0">
                <a:ln>
                  <a:noFill/>
                </a:ln>
                <a:solidFill>
                  <a:srgbClr val="002060"/>
                </a:solidFill>
                <a:effectLst/>
                <a:uLnTx/>
                <a:uFillTx/>
                <a:latin typeface="Calibri" panose="020F0502020204030204"/>
                <a:ea typeface="+mn-ea"/>
                <a:cs typeface="+mn-cs"/>
              </a:rPr>
              <a:t> = 0.25</a:t>
            </a:r>
          </a:p>
          <a:p>
            <a:pPr marR="0" lvl="0" algn="l" defTabSz="914400" rtl="0" eaLnBrk="1" fontAlgn="auto" latinLnBrk="0" hangingPunct="1">
              <a:lnSpc>
                <a:spcPct val="100000"/>
              </a:lnSpc>
              <a:spcBef>
                <a:spcPts val="0"/>
              </a:spcBef>
              <a:spcAft>
                <a:spcPts val="0"/>
              </a:spcAft>
              <a:buClrTx/>
              <a:buSzTx/>
              <a:tabLst/>
              <a:defRPr/>
            </a:pPr>
            <a:r>
              <a:rPr kumimoji="0" lang="en-US" sz="1800" b="0" i="0" u="none" strike="noStrike" kern="1200" cap="none" spc="0" normalizeH="0" baseline="0" noProof="0" dirty="0" err="1">
                <a:ln>
                  <a:noFill/>
                </a:ln>
                <a:solidFill>
                  <a:srgbClr val="002060"/>
                </a:solidFill>
                <a:effectLst/>
                <a:uLnTx/>
                <a:uFillTx/>
                <a:latin typeface="Calibri" panose="020F0502020204030204"/>
                <a:ea typeface="+mn-ea"/>
                <a:cs typeface="+mn-cs"/>
              </a:rPr>
              <a:t>Pr</a:t>
            </a:r>
            <a:r>
              <a:rPr kumimoji="0" lang="en-US" sz="1800" b="0" i="0" u="none" strike="noStrike" kern="1200" cap="none" spc="0" normalizeH="0" baseline="0" noProof="0" dirty="0">
                <a:ln>
                  <a:noFill/>
                </a:ln>
                <a:solidFill>
                  <a:srgbClr val="002060"/>
                </a:solidFill>
                <a:effectLst/>
                <a:uLnTx/>
                <a:uFillTx/>
                <a:latin typeface="Calibri" panose="020F0502020204030204"/>
                <a:ea typeface="+mn-ea"/>
                <a:cs typeface="+mn-cs"/>
              </a:rPr>
              <a:t>  &lt; 2e-16</a:t>
            </a:r>
          </a:p>
        </p:txBody>
      </p:sp>
      <p:pic>
        <p:nvPicPr>
          <p:cNvPr id="4" name="Picture 3" descr="Chart, scatter chart&#10;&#10;Description automatically generated">
            <a:extLst>
              <a:ext uri="{FF2B5EF4-FFF2-40B4-BE49-F238E27FC236}">
                <a16:creationId xmlns:a16="http://schemas.microsoft.com/office/drawing/2014/main" id="{2122DF24-8F13-E0BA-1CA9-2436F8C2B55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95576" y="1488410"/>
            <a:ext cx="6400847" cy="4572033"/>
          </a:xfrm>
          <a:prstGeom prst="rect">
            <a:avLst/>
          </a:prstGeom>
        </p:spPr>
      </p:pic>
    </p:spTree>
    <p:extLst>
      <p:ext uri="{BB962C8B-B14F-4D97-AF65-F5344CB8AC3E}">
        <p14:creationId xmlns:p14="http://schemas.microsoft.com/office/powerpoint/2010/main" val="36632259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1631216"/>
          </a:xfrm>
          <a:prstGeom prst="rect">
            <a:avLst/>
          </a:prstGeom>
          <a:noFill/>
        </p:spPr>
        <p:txBody>
          <a:bodyPr wrap="square" rtlCol="0">
            <a:spAutoFit/>
          </a:bodyPr>
          <a:lstStyle/>
          <a:p>
            <a:pPr algn="ctr"/>
            <a:r>
              <a:rPr lang="en-US" sz="5000" b="1" dirty="0">
                <a:solidFill>
                  <a:srgbClr val="002060"/>
                </a:solidFill>
              </a:rPr>
              <a:t>Multiple Linear Regression – Int Rate</a:t>
            </a:r>
          </a:p>
          <a:p>
            <a:pPr algn="ctr"/>
            <a:endParaRPr lang="en-US" sz="5000" dirty="0">
              <a:solidFill>
                <a:srgbClr val="002060"/>
              </a:solidFill>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3" name="Picture 2" descr="Chart&#10;&#10;Description automatically generated">
            <a:extLst>
              <a:ext uri="{FF2B5EF4-FFF2-40B4-BE49-F238E27FC236}">
                <a16:creationId xmlns:a16="http://schemas.microsoft.com/office/drawing/2014/main" id="{F6CDB253-CAA7-EBD8-94BF-8A7215DCCA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6868" y="1815708"/>
            <a:ext cx="6400847" cy="4572033"/>
          </a:xfrm>
          <a:prstGeom prst="rect">
            <a:avLst/>
          </a:prstGeom>
        </p:spPr>
      </p:pic>
      <p:pic>
        <p:nvPicPr>
          <p:cNvPr id="2" name="Picture 1">
            <a:extLst>
              <a:ext uri="{FF2B5EF4-FFF2-40B4-BE49-F238E27FC236}">
                <a16:creationId xmlns:a16="http://schemas.microsoft.com/office/drawing/2014/main" id="{895E08C5-A3B4-07CE-8922-285BBC8780DF}"/>
              </a:ext>
            </a:extLst>
          </p:cNvPr>
          <p:cNvPicPr>
            <a:picLocks noChangeAspect="1"/>
          </p:cNvPicPr>
          <p:nvPr/>
        </p:nvPicPr>
        <p:blipFill>
          <a:blip r:embed="rId4">
            <a:alphaModFix amt="5000"/>
            <a:extLst>
              <a:ext uri="{BEBA8EAE-BF5A-486C-A8C5-ECC9F3942E4B}">
                <a14:imgProps xmlns:a14="http://schemas.microsoft.com/office/drawing/2010/main">
                  <a14:imgLayer r:embed="rId5">
                    <a14:imgEffect>
                      <a14:saturation sat="0"/>
                    </a14:imgEffect>
                  </a14:imgLayer>
                </a14:imgProps>
              </a:ext>
            </a:extLst>
          </a:blip>
          <a:stretch>
            <a:fillRect/>
          </a:stretch>
        </p:blipFill>
        <p:spPr>
          <a:xfrm>
            <a:off x="11346306" y="543903"/>
            <a:ext cx="845693" cy="772083"/>
          </a:xfrm>
          <a:prstGeom prst="rect">
            <a:avLst/>
          </a:prstGeom>
        </p:spPr>
      </p:pic>
    </p:spTree>
    <p:extLst>
      <p:ext uri="{BB962C8B-B14F-4D97-AF65-F5344CB8AC3E}">
        <p14:creationId xmlns:p14="http://schemas.microsoft.com/office/powerpoint/2010/main" val="14607430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1631216"/>
          </a:xfrm>
          <a:prstGeom prst="rect">
            <a:avLst/>
          </a:prstGeom>
          <a:noFill/>
        </p:spPr>
        <p:txBody>
          <a:bodyPr wrap="square" rtlCol="0">
            <a:spAutoFit/>
          </a:bodyPr>
          <a:lstStyle/>
          <a:p>
            <a:pPr algn="ctr"/>
            <a:r>
              <a:rPr lang="en-US" sz="5000" b="1" dirty="0">
                <a:solidFill>
                  <a:srgbClr val="002060"/>
                </a:solidFill>
              </a:rPr>
              <a:t>Multiple Linear Regression – Int Rate</a:t>
            </a:r>
          </a:p>
          <a:p>
            <a:pPr algn="ctr"/>
            <a:endParaRPr lang="en-US" sz="5000" dirty="0">
              <a:solidFill>
                <a:srgbClr val="002060"/>
              </a:solidFill>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8467A83E-EF5D-4AF9-C9D1-B034802166A7}"/>
              </a:ext>
            </a:extLst>
          </p:cNvPr>
          <p:cNvPicPr>
            <a:picLocks noChangeAspect="1"/>
          </p:cNvPicPr>
          <p:nvPr/>
        </p:nvPicPr>
        <p:blipFill>
          <a:blip r:embed="rId3">
            <a:alphaModFix amt="5000"/>
            <a:extLst>
              <a:ext uri="{BEBA8EAE-BF5A-486C-A8C5-ECC9F3942E4B}">
                <a14:imgProps xmlns:a14="http://schemas.microsoft.com/office/drawing/2010/main">
                  <a14:imgLayer r:embed="rId4">
                    <a14:imgEffect>
                      <a14:saturation sat="0"/>
                    </a14:imgEffect>
                  </a14:imgLayer>
                </a14:imgProps>
              </a:ext>
            </a:extLst>
          </a:blip>
          <a:stretch>
            <a:fillRect/>
          </a:stretch>
        </p:blipFill>
        <p:spPr>
          <a:xfrm>
            <a:off x="11346306" y="543903"/>
            <a:ext cx="845693" cy="772083"/>
          </a:xfrm>
          <a:prstGeom prst="rect">
            <a:avLst/>
          </a:prstGeom>
        </p:spPr>
      </p:pic>
      <p:pic>
        <p:nvPicPr>
          <p:cNvPr id="13" name="Picture 12" descr="Diagram&#10;&#10;Description automatically generated">
            <a:extLst>
              <a:ext uri="{FF2B5EF4-FFF2-40B4-BE49-F238E27FC236}">
                <a16:creationId xmlns:a16="http://schemas.microsoft.com/office/drawing/2014/main" id="{B219D0B3-F3AD-65E6-69E4-BEFC92D40F8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247" y="2037431"/>
            <a:ext cx="6016753" cy="4297680"/>
          </a:xfrm>
          <a:prstGeom prst="rect">
            <a:avLst/>
          </a:prstGeom>
        </p:spPr>
      </p:pic>
      <p:pic>
        <p:nvPicPr>
          <p:cNvPr id="16" name="Picture 15" descr="Graphical user interface, application&#10;&#10;Description automatically generated">
            <a:extLst>
              <a:ext uri="{FF2B5EF4-FFF2-40B4-BE49-F238E27FC236}">
                <a16:creationId xmlns:a16="http://schemas.microsoft.com/office/drawing/2014/main" id="{75D9DD77-972A-4E43-6F11-061E9A3D420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35624" y="2037431"/>
            <a:ext cx="6016753" cy="4297680"/>
          </a:xfrm>
          <a:prstGeom prst="rect">
            <a:avLst/>
          </a:prstGeom>
        </p:spPr>
      </p:pic>
    </p:spTree>
    <p:extLst>
      <p:ext uri="{BB962C8B-B14F-4D97-AF65-F5344CB8AC3E}">
        <p14:creationId xmlns:p14="http://schemas.microsoft.com/office/powerpoint/2010/main" val="7921738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65664"/>
            <a:ext cx="12192000" cy="1631216"/>
          </a:xfrm>
          <a:prstGeom prst="rect">
            <a:avLst/>
          </a:prstGeom>
          <a:noFill/>
        </p:spPr>
        <p:txBody>
          <a:bodyPr wrap="square" rtlCol="0">
            <a:spAutoFit/>
          </a:bodyPr>
          <a:lstStyle/>
          <a:p>
            <a:pPr algn="ctr"/>
            <a:r>
              <a:rPr lang="en-US" sz="5000" b="1" dirty="0">
                <a:solidFill>
                  <a:srgbClr val="002060"/>
                </a:solidFill>
              </a:rPr>
              <a:t>Lasso Regression</a:t>
            </a:r>
          </a:p>
          <a:p>
            <a:pPr algn="ctr"/>
            <a:endParaRPr lang="en-US" sz="5000" dirty="0">
              <a:solidFill>
                <a:srgbClr val="002060"/>
              </a:solidFill>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7BE29EA1-7637-65C2-B01E-4050393F592E}"/>
              </a:ext>
            </a:extLst>
          </p:cNvPr>
          <p:cNvPicPr>
            <a:picLocks noChangeAspect="1"/>
          </p:cNvPicPr>
          <p:nvPr/>
        </p:nvPicPr>
        <p:blipFill>
          <a:blip r:embed="rId3">
            <a:alphaModFix amt="5000"/>
            <a:extLst>
              <a:ext uri="{BEBA8EAE-BF5A-486C-A8C5-ECC9F3942E4B}">
                <a14:imgProps xmlns:a14="http://schemas.microsoft.com/office/drawing/2010/main">
                  <a14:imgLayer r:embed="rId4">
                    <a14:imgEffect>
                      <a14:saturation sat="0"/>
                    </a14:imgEffect>
                  </a14:imgLayer>
                </a14:imgProps>
              </a:ext>
            </a:extLst>
          </a:blip>
          <a:stretch>
            <a:fillRect/>
          </a:stretch>
        </p:blipFill>
        <p:spPr>
          <a:xfrm>
            <a:off x="11346306" y="543903"/>
            <a:ext cx="845693" cy="772083"/>
          </a:xfrm>
          <a:prstGeom prst="rect">
            <a:avLst/>
          </a:prstGeom>
        </p:spPr>
      </p:pic>
      <p:sp>
        <p:nvSpPr>
          <p:cNvPr id="3" name="TextBox 2">
            <a:extLst>
              <a:ext uri="{FF2B5EF4-FFF2-40B4-BE49-F238E27FC236}">
                <a16:creationId xmlns:a16="http://schemas.microsoft.com/office/drawing/2014/main" id="{AB21BBE9-04BB-353A-E372-70A13635CA5B}"/>
              </a:ext>
            </a:extLst>
          </p:cNvPr>
          <p:cNvSpPr txBox="1"/>
          <p:nvPr/>
        </p:nvSpPr>
        <p:spPr>
          <a:xfrm>
            <a:off x="441781" y="1645920"/>
            <a:ext cx="11587863" cy="1938992"/>
          </a:xfrm>
          <a:prstGeom prst="rect">
            <a:avLst/>
          </a:prstGeom>
          <a:noFill/>
        </p:spPr>
        <p:txBody>
          <a:bodyPr wrap="square" rtlCol="0">
            <a:spAutoFit/>
          </a:bodyPr>
          <a:lstStyle/>
          <a:p>
            <a:pPr marR="0" lvl="0" defTabSz="914400" rtl="0" eaLnBrk="1" fontAlgn="auto" latinLnBrk="0" hangingPunct="1">
              <a:lnSpc>
                <a:spcPct val="100000"/>
              </a:lnSpc>
              <a:spcBef>
                <a:spcPts val="0"/>
              </a:spcBef>
              <a:spcAft>
                <a:spcPts val="0"/>
              </a:spcAft>
              <a:buClrTx/>
              <a:buSzTx/>
              <a:tabLst/>
              <a:defRPr/>
            </a:pPr>
            <a:r>
              <a:rPr lang="en-US" sz="2000" b="1" dirty="0">
                <a:solidFill>
                  <a:srgbClr val="002060"/>
                </a:solidFill>
                <a:latin typeface="Calibri" panose="020F0502020204030204"/>
              </a:rPr>
              <a:t>LASSO (Least Absolute Shrinkage and Selection Operator) is a modified version of OLS (Ordinary Least Squares) that involves optimization of cost function subject to a constraint.</a:t>
            </a:r>
          </a:p>
          <a:p>
            <a:pPr marR="0" lvl="0" defTabSz="914400" rtl="0" eaLnBrk="1" fontAlgn="auto" latinLnBrk="0" hangingPunct="1">
              <a:lnSpc>
                <a:spcPct val="100000"/>
              </a:lnSpc>
              <a:spcBef>
                <a:spcPts val="0"/>
              </a:spcBef>
              <a:spcAft>
                <a:spcPts val="0"/>
              </a:spcAft>
              <a:buClrTx/>
              <a:buSzTx/>
              <a:tabLst/>
              <a:defRPr/>
            </a:pPr>
            <a:endParaRPr lang="en-US" sz="2000" b="1" dirty="0">
              <a:solidFill>
                <a:srgbClr val="002060"/>
              </a:solidFill>
              <a:latin typeface="Calibri" panose="020F0502020204030204"/>
            </a:endParaRPr>
          </a:p>
          <a:p>
            <a:pPr marR="0" lvl="0" defTabSz="914400" rtl="0" eaLnBrk="1" fontAlgn="auto" latinLnBrk="0" hangingPunct="1">
              <a:lnSpc>
                <a:spcPct val="100000"/>
              </a:lnSpc>
              <a:spcBef>
                <a:spcPts val="0"/>
              </a:spcBef>
              <a:spcAft>
                <a:spcPts val="0"/>
              </a:spcAft>
              <a:buClrTx/>
              <a:buSzTx/>
              <a:tabLst/>
              <a:defRPr/>
            </a:pPr>
            <a:r>
              <a:rPr lang="en-US" sz="2000" b="1" dirty="0">
                <a:solidFill>
                  <a:srgbClr val="002060"/>
                </a:solidFill>
                <a:latin typeface="Calibri" panose="020F0502020204030204"/>
              </a:rPr>
              <a:t>The two uses of LASSO Regression :</a:t>
            </a:r>
          </a:p>
          <a:p>
            <a:pPr marL="342900" marR="0" lvl="0" indent="-34290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b="1" dirty="0">
                <a:solidFill>
                  <a:srgbClr val="002060"/>
                </a:solidFill>
                <a:latin typeface="Calibri" panose="020F0502020204030204"/>
              </a:rPr>
              <a:t>A</a:t>
            </a:r>
            <a:r>
              <a:rPr kumimoji="0" lang="en-US" sz="2000" b="1" i="0" u="none" strike="noStrike" kern="1200" cap="none" spc="0" normalizeH="0" baseline="0" noProof="0" dirty="0">
                <a:ln>
                  <a:noFill/>
                </a:ln>
                <a:solidFill>
                  <a:srgbClr val="002060"/>
                </a:solidFill>
                <a:effectLst/>
                <a:uLnTx/>
                <a:uFillTx/>
                <a:latin typeface="Calibri" panose="020F0502020204030204"/>
                <a:ea typeface="+mn-ea"/>
                <a:cs typeface="+mn-cs"/>
              </a:rPr>
              <a:t>void Overfitting</a:t>
            </a:r>
          </a:p>
          <a:p>
            <a:pPr marL="342900" marR="0" lvl="0" indent="-34290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b="1" dirty="0">
                <a:solidFill>
                  <a:srgbClr val="002060"/>
                </a:solidFill>
                <a:latin typeface="Calibri" panose="020F0502020204030204"/>
              </a:rPr>
              <a:t>E</a:t>
            </a:r>
            <a:r>
              <a:rPr kumimoji="0" lang="en-US" sz="2000" b="1" i="0" u="none" strike="noStrike" kern="1200" cap="none" spc="0" normalizeH="0" baseline="0" noProof="0" dirty="0" err="1">
                <a:ln>
                  <a:noFill/>
                </a:ln>
                <a:solidFill>
                  <a:srgbClr val="002060"/>
                </a:solidFill>
                <a:effectLst/>
                <a:uLnTx/>
                <a:uFillTx/>
                <a:latin typeface="Calibri" panose="020F0502020204030204"/>
                <a:ea typeface="+mn-ea"/>
                <a:cs typeface="+mn-cs"/>
              </a:rPr>
              <a:t>liminate</a:t>
            </a:r>
            <a:r>
              <a:rPr kumimoji="0" lang="en-US" sz="2000" b="1" i="0" u="none" strike="noStrike" kern="1200" cap="none" spc="0" normalizeH="0" baseline="0" noProof="0" dirty="0">
                <a:ln>
                  <a:noFill/>
                </a:ln>
                <a:solidFill>
                  <a:srgbClr val="002060"/>
                </a:solidFill>
                <a:effectLst/>
                <a:uLnTx/>
                <a:uFillTx/>
                <a:latin typeface="Calibri" panose="020F0502020204030204"/>
                <a:ea typeface="+mn-ea"/>
                <a:cs typeface="+mn-cs"/>
              </a:rPr>
              <a:t> the less important features</a:t>
            </a:r>
          </a:p>
        </p:txBody>
      </p:sp>
      <p:pic>
        <p:nvPicPr>
          <p:cNvPr id="8" name="Picture 7">
            <a:extLst>
              <a:ext uri="{FF2B5EF4-FFF2-40B4-BE49-F238E27FC236}">
                <a16:creationId xmlns:a16="http://schemas.microsoft.com/office/drawing/2014/main" id="{CF410CFA-5FAE-13C9-59E9-BE4379CC03D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14251" y="3987679"/>
            <a:ext cx="7905750" cy="3076575"/>
          </a:xfrm>
          <a:prstGeom prst="rect">
            <a:avLst/>
          </a:prstGeom>
        </p:spPr>
      </p:pic>
    </p:spTree>
    <p:extLst>
      <p:ext uri="{BB962C8B-B14F-4D97-AF65-F5344CB8AC3E}">
        <p14:creationId xmlns:p14="http://schemas.microsoft.com/office/powerpoint/2010/main" val="18937228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56474"/>
            <a:ext cx="12192000" cy="1631216"/>
          </a:xfrm>
          <a:prstGeom prst="rect">
            <a:avLst/>
          </a:prstGeom>
          <a:noFill/>
        </p:spPr>
        <p:txBody>
          <a:bodyPr wrap="square" rtlCol="0">
            <a:spAutoFit/>
          </a:bodyPr>
          <a:lstStyle/>
          <a:p>
            <a:pPr algn="ctr"/>
            <a:r>
              <a:rPr lang="en-US" sz="5000" b="1" dirty="0">
                <a:solidFill>
                  <a:srgbClr val="002060"/>
                </a:solidFill>
              </a:rPr>
              <a:t>Lasso Regression</a:t>
            </a:r>
          </a:p>
          <a:p>
            <a:pPr algn="ctr"/>
            <a:endParaRPr lang="en-US" sz="5000" dirty="0">
              <a:solidFill>
                <a:srgbClr val="002060"/>
              </a:solidFill>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7BE29EA1-7637-65C2-B01E-4050393F592E}"/>
              </a:ext>
            </a:extLst>
          </p:cNvPr>
          <p:cNvPicPr>
            <a:picLocks noChangeAspect="1"/>
          </p:cNvPicPr>
          <p:nvPr/>
        </p:nvPicPr>
        <p:blipFill>
          <a:blip r:embed="rId3">
            <a:alphaModFix amt="5000"/>
            <a:extLst>
              <a:ext uri="{BEBA8EAE-BF5A-486C-A8C5-ECC9F3942E4B}">
                <a14:imgProps xmlns:a14="http://schemas.microsoft.com/office/drawing/2010/main">
                  <a14:imgLayer r:embed="rId4">
                    <a14:imgEffect>
                      <a14:saturation sat="0"/>
                    </a14:imgEffect>
                  </a14:imgLayer>
                </a14:imgProps>
              </a:ext>
            </a:extLst>
          </a:blip>
          <a:stretch>
            <a:fillRect/>
          </a:stretch>
        </p:blipFill>
        <p:spPr>
          <a:xfrm>
            <a:off x="11346306" y="543903"/>
            <a:ext cx="845693" cy="772083"/>
          </a:xfrm>
          <a:prstGeom prst="rect">
            <a:avLst/>
          </a:prstGeom>
        </p:spPr>
      </p:pic>
      <p:sp>
        <p:nvSpPr>
          <p:cNvPr id="10" name="TextBox 9">
            <a:extLst>
              <a:ext uri="{FF2B5EF4-FFF2-40B4-BE49-F238E27FC236}">
                <a16:creationId xmlns:a16="http://schemas.microsoft.com/office/drawing/2014/main" id="{057DCFE0-617C-BFFE-2A3E-DAD0B8FEF576}"/>
              </a:ext>
            </a:extLst>
          </p:cNvPr>
          <p:cNvSpPr txBox="1"/>
          <p:nvPr/>
        </p:nvSpPr>
        <p:spPr>
          <a:xfrm>
            <a:off x="294567" y="1967369"/>
            <a:ext cx="4576595" cy="400110"/>
          </a:xfrm>
          <a:prstGeom prst="rect">
            <a:avLst/>
          </a:prstGeom>
          <a:noFill/>
        </p:spPr>
        <p:txBody>
          <a:bodyPr wrap="square" rtlCol="0">
            <a:spAutoFit/>
          </a:bodyPr>
          <a:lstStyle/>
          <a:p>
            <a:pPr marR="0" lvl="0" algn="ctr" defTabSz="914400" rtl="0" eaLnBrk="1" fontAlgn="auto" latinLnBrk="0" hangingPunct="1">
              <a:lnSpc>
                <a:spcPct val="100000"/>
              </a:lnSpc>
              <a:spcBef>
                <a:spcPts val="0"/>
              </a:spcBef>
              <a:spcAft>
                <a:spcPts val="0"/>
              </a:spcAft>
              <a:buClrTx/>
              <a:buSzTx/>
              <a:tabLst/>
              <a:defRPr/>
            </a:pPr>
            <a:r>
              <a:rPr lang="en-US" sz="2000" b="1" dirty="0">
                <a:solidFill>
                  <a:srgbClr val="002060"/>
                </a:solidFill>
                <a:latin typeface="Calibri" panose="020F0502020204030204"/>
              </a:rPr>
              <a:t>The cost function of OLS </a:t>
            </a:r>
          </a:p>
        </p:txBody>
      </p:sp>
      <p:sp>
        <p:nvSpPr>
          <p:cNvPr id="22" name="Rectangle 21">
            <a:extLst>
              <a:ext uri="{FF2B5EF4-FFF2-40B4-BE49-F238E27FC236}">
                <a16:creationId xmlns:a16="http://schemas.microsoft.com/office/drawing/2014/main" id="{EC624273-6E21-F041-3EA4-6E903FC3F8D1}"/>
              </a:ext>
            </a:extLst>
          </p:cNvPr>
          <p:cNvSpPr/>
          <p:nvPr/>
        </p:nvSpPr>
        <p:spPr>
          <a:xfrm>
            <a:off x="588157" y="5670199"/>
            <a:ext cx="11386348" cy="6438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9A26C025-EA2A-6E4C-A4ED-71E25C1D62E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96442" y="2778665"/>
            <a:ext cx="5420496" cy="875646"/>
          </a:xfrm>
          <a:prstGeom prst="rect">
            <a:avLst/>
          </a:prstGeom>
        </p:spPr>
      </p:pic>
      <p:pic>
        <p:nvPicPr>
          <p:cNvPr id="11" name="Picture 10">
            <a:extLst>
              <a:ext uri="{FF2B5EF4-FFF2-40B4-BE49-F238E27FC236}">
                <a16:creationId xmlns:a16="http://schemas.microsoft.com/office/drawing/2014/main" id="{725038B1-F467-D346-CA28-AA77F30E16D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2487" y="2654465"/>
            <a:ext cx="3989416" cy="1124047"/>
          </a:xfrm>
          <a:prstGeom prst="rect">
            <a:avLst/>
          </a:prstGeom>
        </p:spPr>
      </p:pic>
      <p:sp>
        <p:nvSpPr>
          <p:cNvPr id="13" name="TextBox 12">
            <a:extLst>
              <a:ext uri="{FF2B5EF4-FFF2-40B4-BE49-F238E27FC236}">
                <a16:creationId xmlns:a16="http://schemas.microsoft.com/office/drawing/2014/main" id="{F698AFD9-60C7-8A79-B592-5F6EBBE857E7}"/>
              </a:ext>
            </a:extLst>
          </p:cNvPr>
          <p:cNvSpPr txBox="1"/>
          <p:nvPr/>
        </p:nvSpPr>
        <p:spPr>
          <a:xfrm>
            <a:off x="6148843" y="1954730"/>
            <a:ext cx="4576595" cy="400110"/>
          </a:xfrm>
          <a:prstGeom prst="rect">
            <a:avLst/>
          </a:prstGeom>
          <a:noFill/>
        </p:spPr>
        <p:txBody>
          <a:bodyPr wrap="square" rtlCol="0">
            <a:spAutoFit/>
          </a:bodyPr>
          <a:lstStyle/>
          <a:p>
            <a:pPr marR="0" lvl="0" algn="ctr" defTabSz="914400" rtl="0" eaLnBrk="1" fontAlgn="auto" latinLnBrk="0" hangingPunct="1">
              <a:lnSpc>
                <a:spcPct val="100000"/>
              </a:lnSpc>
              <a:spcBef>
                <a:spcPts val="0"/>
              </a:spcBef>
              <a:spcAft>
                <a:spcPts val="0"/>
              </a:spcAft>
              <a:buClrTx/>
              <a:buSzTx/>
              <a:tabLst/>
              <a:defRPr/>
            </a:pPr>
            <a:r>
              <a:rPr lang="en-US" sz="2000" b="1" dirty="0">
                <a:solidFill>
                  <a:srgbClr val="002060"/>
                </a:solidFill>
                <a:latin typeface="Calibri" panose="020F0502020204030204"/>
              </a:rPr>
              <a:t>The cost function of LASSO  </a:t>
            </a:r>
          </a:p>
        </p:txBody>
      </p:sp>
      <p:sp>
        <p:nvSpPr>
          <p:cNvPr id="17" name="TextBox 16">
            <a:extLst>
              <a:ext uri="{FF2B5EF4-FFF2-40B4-BE49-F238E27FC236}">
                <a16:creationId xmlns:a16="http://schemas.microsoft.com/office/drawing/2014/main" id="{A627F270-C7EA-DA76-2E17-E0890FE9BE66}"/>
              </a:ext>
            </a:extLst>
          </p:cNvPr>
          <p:cNvSpPr txBox="1"/>
          <p:nvPr/>
        </p:nvSpPr>
        <p:spPr>
          <a:xfrm>
            <a:off x="757647" y="4884458"/>
            <a:ext cx="10729790" cy="646331"/>
          </a:xfrm>
          <a:prstGeom prst="rect">
            <a:avLst/>
          </a:prstGeom>
          <a:noFill/>
        </p:spPr>
        <p:txBody>
          <a:bodyPr wrap="square" rtlCol="0">
            <a:spAutoFit/>
          </a:bodyPr>
          <a:lstStyle/>
          <a:p>
            <a:r>
              <a:rPr lang="en-US" dirty="0">
                <a:solidFill>
                  <a:srgbClr val="002060"/>
                </a:solidFill>
              </a:rPr>
              <a:t>The ultimate aim of optimization of cost function is to obtain the co-</a:t>
            </a:r>
            <a:r>
              <a:rPr lang="en-US" dirty="0" err="1">
                <a:solidFill>
                  <a:srgbClr val="002060"/>
                </a:solidFill>
              </a:rPr>
              <a:t>efficients</a:t>
            </a:r>
            <a:r>
              <a:rPr lang="en-US" dirty="0">
                <a:solidFill>
                  <a:srgbClr val="002060"/>
                </a:solidFill>
              </a:rPr>
              <a:t> (</a:t>
            </a:r>
            <a:r>
              <a:rPr lang="en-US" dirty="0">
                <a:solidFill>
                  <a:srgbClr val="002060"/>
                </a:solidFill>
                <a:sym typeface="Symbol" panose="05050102010706020507" pitchFamily="18" charset="2"/>
              </a:rPr>
              <a:t>) that give minimum residual errors.</a:t>
            </a:r>
            <a:r>
              <a:rPr lang="en-US" dirty="0">
                <a:sym typeface="Symbol" panose="05050102010706020507" pitchFamily="18" charset="2"/>
              </a:rPr>
              <a:t> </a:t>
            </a:r>
            <a:endParaRPr lang="en-US" dirty="0"/>
          </a:p>
        </p:txBody>
      </p:sp>
    </p:spTree>
    <p:extLst>
      <p:ext uri="{BB962C8B-B14F-4D97-AF65-F5344CB8AC3E}">
        <p14:creationId xmlns:p14="http://schemas.microsoft.com/office/powerpoint/2010/main" val="31087303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61069"/>
            <a:ext cx="12192000" cy="1631216"/>
          </a:xfrm>
          <a:prstGeom prst="rect">
            <a:avLst/>
          </a:prstGeom>
          <a:noFill/>
        </p:spPr>
        <p:txBody>
          <a:bodyPr wrap="square" rtlCol="0">
            <a:spAutoFit/>
          </a:bodyPr>
          <a:lstStyle/>
          <a:p>
            <a:pPr algn="ctr"/>
            <a:r>
              <a:rPr lang="en-US" sz="5000" b="1" dirty="0">
                <a:solidFill>
                  <a:srgbClr val="002060"/>
                </a:solidFill>
              </a:rPr>
              <a:t>Lasso Regression</a:t>
            </a:r>
          </a:p>
          <a:p>
            <a:pPr algn="ctr"/>
            <a:endParaRPr lang="en-US" sz="5000" dirty="0">
              <a:solidFill>
                <a:srgbClr val="002060"/>
              </a:solidFill>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7BE29EA1-7637-65C2-B01E-4050393F592E}"/>
              </a:ext>
            </a:extLst>
          </p:cNvPr>
          <p:cNvPicPr>
            <a:picLocks noChangeAspect="1"/>
          </p:cNvPicPr>
          <p:nvPr/>
        </p:nvPicPr>
        <p:blipFill>
          <a:blip r:embed="rId3">
            <a:alphaModFix amt="5000"/>
            <a:extLst>
              <a:ext uri="{BEBA8EAE-BF5A-486C-A8C5-ECC9F3942E4B}">
                <a14:imgProps xmlns:a14="http://schemas.microsoft.com/office/drawing/2010/main">
                  <a14:imgLayer r:embed="rId4">
                    <a14:imgEffect>
                      <a14:saturation sat="0"/>
                    </a14:imgEffect>
                  </a14:imgLayer>
                </a14:imgProps>
              </a:ext>
            </a:extLst>
          </a:blip>
          <a:stretch>
            <a:fillRect/>
          </a:stretch>
        </p:blipFill>
        <p:spPr>
          <a:xfrm>
            <a:off x="11346306" y="543903"/>
            <a:ext cx="845693" cy="772083"/>
          </a:xfrm>
          <a:prstGeom prst="rect">
            <a:avLst/>
          </a:prstGeom>
        </p:spPr>
      </p:pic>
      <p:sp>
        <p:nvSpPr>
          <p:cNvPr id="10" name="TextBox 9">
            <a:extLst>
              <a:ext uri="{FF2B5EF4-FFF2-40B4-BE49-F238E27FC236}">
                <a16:creationId xmlns:a16="http://schemas.microsoft.com/office/drawing/2014/main" id="{057DCFE0-617C-BFFE-2A3E-DAD0B8FEF576}"/>
              </a:ext>
            </a:extLst>
          </p:cNvPr>
          <p:cNvSpPr txBox="1"/>
          <p:nvPr/>
        </p:nvSpPr>
        <p:spPr>
          <a:xfrm>
            <a:off x="293360" y="1645877"/>
            <a:ext cx="11587863" cy="400110"/>
          </a:xfrm>
          <a:prstGeom prst="rect">
            <a:avLst/>
          </a:prstGeom>
          <a:noFill/>
        </p:spPr>
        <p:txBody>
          <a:bodyPr wrap="square" rtlCol="0">
            <a:spAutoFit/>
          </a:bodyPr>
          <a:lstStyle/>
          <a:p>
            <a:pPr marR="0" lvl="0" algn="ctr" defTabSz="914400" rtl="0" eaLnBrk="1" fontAlgn="auto" latinLnBrk="0" hangingPunct="1">
              <a:lnSpc>
                <a:spcPct val="100000"/>
              </a:lnSpc>
              <a:spcBef>
                <a:spcPts val="0"/>
              </a:spcBef>
              <a:spcAft>
                <a:spcPts val="0"/>
              </a:spcAft>
              <a:buClrTx/>
              <a:buSzTx/>
              <a:tabLst/>
              <a:defRPr/>
            </a:pPr>
            <a:r>
              <a:rPr lang="en-US" sz="2000" b="1" dirty="0">
                <a:solidFill>
                  <a:srgbClr val="002060"/>
                </a:solidFill>
                <a:latin typeface="Calibri" panose="020F0502020204030204"/>
              </a:rPr>
              <a:t>The 10 fold cross validation  </a:t>
            </a:r>
          </a:p>
        </p:txBody>
      </p:sp>
      <p:pic>
        <p:nvPicPr>
          <p:cNvPr id="11" name="Picture 10">
            <a:extLst>
              <a:ext uri="{FF2B5EF4-FFF2-40B4-BE49-F238E27FC236}">
                <a16:creationId xmlns:a16="http://schemas.microsoft.com/office/drawing/2014/main" id="{D5BDD4A7-CA98-6658-E981-95DAAF7D1A2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79166" y="1959893"/>
            <a:ext cx="7479926" cy="4354204"/>
          </a:xfrm>
          <a:prstGeom prst="rect">
            <a:avLst/>
          </a:prstGeom>
        </p:spPr>
      </p:pic>
      <p:sp>
        <p:nvSpPr>
          <p:cNvPr id="13" name="TextBox 12">
            <a:extLst>
              <a:ext uri="{FF2B5EF4-FFF2-40B4-BE49-F238E27FC236}">
                <a16:creationId xmlns:a16="http://schemas.microsoft.com/office/drawing/2014/main" id="{815D064A-A147-1486-3B05-3FD827C480F6}"/>
              </a:ext>
            </a:extLst>
          </p:cNvPr>
          <p:cNvSpPr txBox="1"/>
          <p:nvPr/>
        </p:nvSpPr>
        <p:spPr>
          <a:xfrm>
            <a:off x="303268" y="2359916"/>
            <a:ext cx="6290520" cy="2031325"/>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002060"/>
                </a:solidFill>
              </a:rPr>
              <a:t>Cross Validation is performed to evaluate the model when it encounters new data.</a:t>
            </a:r>
          </a:p>
          <a:p>
            <a:pPr marL="285750" indent="-285750">
              <a:buFont typeface="Arial" panose="020B0604020202020204" pitchFamily="34" charset="0"/>
              <a:buChar char="•"/>
            </a:pPr>
            <a:r>
              <a:rPr lang="en-US" dirty="0">
                <a:solidFill>
                  <a:srgbClr val="002060"/>
                </a:solidFill>
              </a:rPr>
              <a:t>The dataset is split into 10 different parts and each of the part is used for testing while the remaining parts are used for training.</a:t>
            </a:r>
          </a:p>
          <a:p>
            <a:pPr marL="285750" indent="-285750">
              <a:buFont typeface="Arial" panose="020B0604020202020204" pitchFamily="34" charset="0"/>
              <a:buChar char="•"/>
            </a:pPr>
            <a:r>
              <a:rPr lang="en-US" dirty="0">
                <a:solidFill>
                  <a:srgbClr val="002060"/>
                </a:solidFill>
              </a:rPr>
              <a:t>The residual errors of the test data is known as cross validation error.</a:t>
            </a:r>
          </a:p>
        </p:txBody>
      </p:sp>
    </p:spTree>
    <p:extLst>
      <p:ext uri="{BB962C8B-B14F-4D97-AF65-F5344CB8AC3E}">
        <p14:creationId xmlns:p14="http://schemas.microsoft.com/office/powerpoint/2010/main" val="10494031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61069"/>
            <a:ext cx="12192000" cy="1631216"/>
          </a:xfrm>
          <a:prstGeom prst="rect">
            <a:avLst/>
          </a:prstGeom>
          <a:noFill/>
        </p:spPr>
        <p:txBody>
          <a:bodyPr wrap="square" rtlCol="0">
            <a:spAutoFit/>
          </a:bodyPr>
          <a:lstStyle/>
          <a:p>
            <a:pPr algn="ctr"/>
            <a:r>
              <a:rPr lang="en-US" sz="5000" b="1" dirty="0">
                <a:solidFill>
                  <a:srgbClr val="002060"/>
                </a:solidFill>
              </a:rPr>
              <a:t>Lasso Regression</a:t>
            </a:r>
          </a:p>
          <a:p>
            <a:pPr algn="ctr"/>
            <a:endParaRPr lang="en-US" sz="5000" dirty="0">
              <a:solidFill>
                <a:srgbClr val="002060"/>
              </a:solidFill>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7BE29EA1-7637-65C2-B01E-4050393F592E}"/>
              </a:ext>
            </a:extLst>
          </p:cNvPr>
          <p:cNvPicPr>
            <a:picLocks noChangeAspect="1"/>
          </p:cNvPicPr>
          <p:nvPr/>
        </p:nvPicPr>
        <p:blipFill>
          <a:blip r:embed="rId3">
            <a:alphaModFix amt="5000"/>
            <a:extLst>
              <a:ext uri="{BEBA8EAE-BF5A-486C-A8C5-ECC9F3942E4B}">
                <a14:imgProps xmlns:a14="http://schemas.microsoft.com/office/drawing/2010/main">
                  <a14:imgLayer r:embed="rId4">
                    <a14:imgEffect>
                      <a14:saturation sat="0"/>
                    </a14:imgEffect>
                  </a14:imgLayer>
                </a14:imgProps>
              </a:ext>
            </a:extLst>
          </a:blip>
          <a:stretch>
            <a:fillRect/>
          </a:stretch>
        </p:blipFill>
        <p:spPr>
          <a:xfrm>
            <a:off x="11346306" y="543903"/>
            <a:ext cx="845693" cy="772083"/>
          </a:xfrm>
          <a:prstGeom prst="rect">
            <a:avLst/>
          </a:prstGeom>
        </p:spPr>
      </p:pic>
      <p:sp>
        <p:nvSpPr>
          <p:cNvPr id="10" name="TextBox 9">
            <a:extLst>
              <a:ext uri="{FF2B5EF4-FFF2-40B4-BE49-F238E27FC236}">
                <a16:creationId xmlns:a16="http://schemas.microsoft.com/office/drawing/2014/main" id="{057DCFE0-617C-BFFE-2A3E-DAD0B8FEF576}"/>
              </a:ext>
            </a:extLst>
          </p:cNvPr>
          <p:cNvSpPr txBox="1"/>
          <p:nvPr/>
        </p:nvSpPr>
        <p:spPr>
          <a:xfrm>
            <a:off x="441781" y="1645920"/>
            <a:ext cx="11587863" cy="1631216"/>
          </a:xfrm>
          <a:prstGeom prst="rect">
            <a:avLst/>
          </a:prstGeom>
          <a:noFill/>
        </p:spPr>
        <p:txBody>
          <a:bodyPr wrap="square" rtlCol="0">
            <a:spAutoFit/>
          </a:bodyPr>
          <a:lstStyle/>
          <a:p>
            <a:pPr marR="0" lvl="0" defTabSz="914400" rtl="0" eaLnBrk="1" fontAlgn="auto" latinLnBrk="0" hangingPunct="1">
              <a:lnSpc>
                <a:spcPct val="100000"/>
              </a:lnSpc>
              <a:spcBef>
                <a:spcPts val="0"/>
              </a:spcBef>
              <a:spcAft>
                <a:spcPts val="0"/>
              </a:spcAft>
              <a:buClrTx/>
              <a:buSzTx/>
              <a:tabLst/>
              <a:defRPr/>
            </a:pPr>
            <a:r>
              <a:rPr lang="en-US" sz="2000" dirty="0">
                <a:solidFill>
                  <a:srgbClr val="002060"/>
                </a:solidFill>
                <a:latin typeface="Calibri" panose="020F0502020204030204"/>
              </a:rPr>
              <a:t>The solver </a:t>
            </a:r>
            <a:r>
              <a:rPr lang="en-US" sz="2000" dirty="0" err="1">
                <a:solidFill>
                  <a:srgbClr val="002060"/>
                </a:solidFill>
                <a:latin typeface="Calibri" panose="020F0502020204030204"/>
              </a:rPr>
              <a:t>cv.glmnet</a:t>
            </a:r>
            <a:r>
              <a:rPr lang="en-US" sz="2000" dirty="0">
                <a:solidFill>
                  <a:srgbClr val="002060"/>
                </a:solidFill>
                <a:latin typeface="Calibri" panose="020F0502020204030204"/>
              </a:rPr>
              <a:t>() of </a:t>
            </a:r>
            <a:r>
              <a:rPr lang="en-US" sz="2000" dirty="0" err="1">
                <a:solidFill>
                  <a:srgbClr val="002060"/>
                </a:solidFill>
                <a:latin typeface="Calibri" panose="020F0502020204030204"/>
              </a:rPr>
              <a:t>glmnet</a:t>
            </a:r>
            <a:r>
              <a:rPr lang="en-US" sz="2000" dirty="0">
                <a:solidFill>
                  <a:srgbClr val="002060"/>
                </a:solidFill>
                <a:latin typeface="Calibri" panose="020F0502020204030204"/>
              </a:rPr>
              <a:t> library was used to run the lasso regression to know the important features that predict the interest rate.</a:t>
            </a:r>
          </a:p>
          <a:p>
            <a:pPr marL="342900" marR="0" lvl="0" indent="-34290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dirty="0">
                <a:solidFill>
                  <a:srgbClr val="002060"/>
                </a:solidFill>
                <a:latin typeface="Calibri" panose="020F0502020204030204"/>
              </a:rPr>
              <a:t>The solver by default performs a 10 fold cross validation and selects a sequence of </a:t>
            </a:r>
            <a:r>
              <a:rPr lang="en-US" sz="2000" dirty="0"/>
              <a:t> </a:t>
            </a:r>
            <a:r>
              <a:rPr lang="en-US" sz="2000" dirty="0">
                <a:sym typeface="Symbol" panose="05050102010706020507" pitchFamily="18" charset="2"/>
              </a:rPr>
              <a:t> </a:t>
            </a:r>
            <a:r>
              <a:rPr lang="en-US" sz="2000" dirty="0">
                <a:solidFill>
                  <a:srgbClr val="002060"/>
                </a:solidFill>
                <a:sym typeface="Symbol" panose="05050102010706020507" pitchFamily="18" charset="2"/>
              </a:rPr>
              <a:t>values.</a:t>
            </a:r>
            <a:r>
              <a:rPr lang="en-US" sz="2000" dirty="0">
                <a:sym typeface="Symbol" panose="05050102010706020507" pitchFamily="18" charset="2"/>
              </a:rPr>
              <a:t>  </a:t>
            </a:r>
          </a:p>
          <a:p>
            <a:pPr marL="342900" marR="0" lvl="0" indent="-34290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dirty="0">
                <a:solidFill>
                  <a:srgbClr val="002060"/>
                </a:solidFill>
                <a:sym typeface="Symbol" panose="05050102010706020507" pitchFamily="18" charset="2"/>
              </a:rPr>
              <a:t>The best </a:t>
            </a:r>
            <a:r>
              <a:rPr lang="en-US" sz="2000" b="1" dirty="0">
                <a:solidFill>
                  <a:srgbClr val="002060"/>
                </a:solidFill>
                <a:sym typeface="Symbol" panose="05050102010706020507" pitchFamily="18" charset="2"/>
              </a:rPr>
              <a:t></a:t>
            </a:r>
            <a:r>
              <a:rPr lang="en-US" sz="2000" dirty="0">
                <a:solidFill>
                  <a:srgbClr val="002060"/>
                </a:solidFill>
                <a:sym typeface="Symbol" panose="05050102010706020507" pitchFamily="18" charset="2"/>
              </a:rPr>
              <a:t> is selected based on the smallest cross validation error.</a:t>
            </a:r>
            <a:endParaRPr lang="en-US" sz="2000" b="1" dirty="0">
              <a:solidFill>
                <a:srgbClr val="002060"/>
              </a:solidFill>
              <a:sym typeface="Symbol" panose="05050102010706020507" pitchFamily="18" charset="2"/>
            </a:endParaRPr>
          </a:p>
          <a:p>
            <a:pPr marL="342900" marR="0" lvl="0" indent="-34290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2000" b="1" dirty="0">
              <a:solidFill>
                <a:srgbClr val="002060"/>
              </a:solidFill>
              <a:latin typeface="Calibri" panose="020F0502020204030204"/>
            </a:endParaRPr>
          </a:p>
        </p:txBody>
      </p:sp>
      <p:sp>
        <p:nvSpPr>
          <p:cNvPr id="4" name="TextBox 3">
            <a:extLst>
              <a:ext uri="{FF2B5EF4-FFF2-40B4-BE49-F238E27FC236}">
                <a16:creationId xmlns:a16="http://schemas.microsoft.com/office/drawing/2014/main" id="{9E205120-B656-0066-F2BC-F469A34B5856}"/>
              </a:ext>
            </a:extLst>
          </p:cNvPr>
          <p:cNvSpPr txBox="1"/>
          <p:nvPr/>
        </p:nvSpPr>
        <p:spPr>
          <a:xfrm>
            <a:off x="536998" y="3254956"/>
            <a:ext cx="10814996" cy="984885"/>
          </a:xfrm>
          <a:prstGeom prst="rect">
            <a:avLst/>
          </a:prstGeom>
          <a:noFill/>
        </p:spPr>
        <p:txBody>
          <a:bodyPr wrap="square" rtlCol="0">
            <a:spAutoFit/>
          </a:bodyPr>
          <a:lstStyle/>
          <a:p>
            <a:r>
              <a:rPr lang="en-US" sz="2000" dirty="0">
                <a:solidFill>
                  <a:srgbClr val="002060"/>
                </a:solidFill>
              </a:rPr>
              <a:t>For our model, the 70% of the data was reserved for training and remaining 30% of the data for testing</a:t>
            </a:r>
            <a:r>
              <a:rPr lang="en-US" sz="2000" dirty="0"/>
              <a:t>.</a:t>
            </a:r>
          </a:p>
          <a:p>
            <a:endParaRPr lang="en-US" dirty="0"/>
          </a:p>
        </p:txBody>
      </p:sp>
      <p:pic>
        <p:nvPicPr>
          <p:cNvPr id="16" name="Picture 15">
            <a:extLst>
              <a:ext uri="{FF2B5EF4-FFF2-40B4-BE49-F238E27FC236}">
                <a16:creationId xmlns:a16="http://schemas.microsoft.com/office/drawing/2014/main" id="{842A0D78-C677-E292-F104-9952FF8AA05F}"/>
              </a:ext>
            </a:extLst>
          </p:cNvPr>
          <p:cNvPicPr>
            <a:picLocks noChangeAspect="1"/>
          </p:cNvPicPr>
          <p:nvPr/>
        </p:nvPicPr>
        <p:blipFill>
          <a:blip r:embed="rId5"/>
          <a:stretch>
            <a:fillRect/>
          </a:stretch>
        </p:blipFill>
        <p:spPr>
          <a:xfrm>
            <a:off x="1396084" y="4130571"/>
            <a:ext cx="9759727" cy="366696"/>
          </a:xfrm>
          <a:prstGeom prst="rect">
            <a:avLst/>
          </a:prstGeom>
        </p:spPr>
      </p:pic>
      <p:graphicFrame>
        <p:nvGraphicFramePr>
          <p:cNvPr id="17" name="Table 17">
            <a:extLst>
              <a:ext uri="{FF2B5EF4-FFF2-40B4-BE49-F238E27FC236}">
                <a16:creationId xmlns:a16="http://schemas.microsoft.com/office/drawing/2014/main" id="{FF9A7142-65E4-D218-F158-CB4A7029409B}"/>
              </a:ext>
            </a:extLst>
          </p:cNvPr>
          <p:cNvGraphicFramePr>
            <a:graphicFrameLocks noGrp="1"/>
          </p:cNvGraphicFramePr>
          <p:nvPr>
            <p:extLst>
              <p:ext uri="{D42A27DB-BD31-4B8C-83A1-F6EECF244321}">
                <p14:modId xmlns:p14="http://schemas.microsoft.com/office/powerpoint/2010/main" val="250850703"/>
              </p:ext>
            </p:extLst>
          </p:nvPr>
        </p:nvGraphicFramePr>
        <p:xfrm>
          <a:off x="1783871" y="5250311"/>
          <a:ext cx="8128000" cy="1112520"/>
        </p:xfrm>
        <a:graphic>
          <a:graphicData uri="http://schemas.openxmlformats.org/drawingml/2006/table">
            <a:tbl>
              <a:tblPr firstRow="1" bandRow="1">
                <a:tableStyleId>{073A0DAA-6AF3-43AB-8588-CEC1D06C72B9}</a:tableStyleId>
              </a:tblPr>
              <a:tblGrid>
                <a:gridCol w="4064000">
                  <a:extLst>
                    <a:ext uri="{9D8B030D-6E8A-4147-A177-3AD203B41FA5}">
                      <a16:colId xmlns:a16="http://schemas.microsoft.com/office/drawing/2014/main" val="3458018978"/>
                    </a:ext>
                  </a:extLst>
                </a:gridCol>
                <a:gridCol w="4064000">
                  <a:extLst>
                    <a:ext uri="{9D8B030D-6E8A-4147-A177-3AD203B41FA5}">
                      <a16:colId xmlns:a16="http://schemas.microsoft.com/office/drawing/2014/main" val="3208161074"/>
                    </a:ext>
                  </a:extLst>
                </a:gridCol>
              </a:tblGrid>
              <a:tr h="370840">
                <a:tc>
                  <a:txBody>
                    <a:bodyPr/>
                    <a:lstStyle/>
                    <a:p>
                      <a:pPr algn="ctr"/>
                      <a:r>
                        <a:rPr lang="en-US" dirty="0"/>
                        <a:t>Best Lambda </a:t>
                      </a:r>
                    </a:p>
                  </a:txBody>
                  <a:tcPr/>
                </a:tc>
                <a:tc>
                  <a:txBody>
                    <a:bodyPr/>
                    <a:lstStyle/>
                    <a:p>
                      <a:pPr algn="ctr"/>
                      <a:r>
                        <a:rPr lang="en-US" dirty="0"/>
                        <a:t>4.511766e-05</a:t>
                      </a:r>
                    </a:p>
                  </a:txBody>
                  <a:tcPr/>
                </a:tc>
                <a:extLst>
                  <a:ext uri="{0D108BD9-81ED-4DB2-BD59-A6C34878D82A}">
                    <a16:rowId xmlns:a16="http://schemas.microsoft.com/office/drawing/2014/main" val="3829093498"/>
                  </a:ext>
                </a:extLst>
              </a:tr>
              <a:tr h="370840">
                <a:tc>
                  <a:txBody>
                    <a:bodyPr/>
                    <a:lstStyle/>
                    <a:p>
                      <a:pPr algn="ctr"/>
                      <a:r>
                        <a:rPr lang="en-US" dirty="0"/>
                        <a:t>MSE </a:t>
                      </a:r>
                    </a:p>
                  </a:txBody>
                  <a:tcPr/>
                </a:tc>
                <a:tc>
                  <a:txBody>
                    <a:bodyPr/>
                    <a:lstStyle/>
                    <a:p>
                      <a:pPr algn="ctr"/>
                      <a:r>
                        <a:rPr lang="en-US" dirty="0"/>
                        <a:t>0.0002707</a:t>
                      </a:r>
                    </a:p>
                  </a:txBody>
                  <a:tcPr/>
                </a:tc>
                <a:extLst>
                  <a:ext uri="{0D108BD9-81ED-4DB2-BD59-A6C34878D82A}">
                    <a16:rowId xmlns:a16="http://schemas.microsoft.com/office/drawing/2014/main" val="4231408340"/>
                  </a:ext>
                </a:extLst>
              </a:tr>
              <a:tr h="370840">
                <a:tc>
                  <a:txBody>
                    <a:bodyPr/>
                    <a:lstStyle/>
                    <a:p>
                      <a:pPr algn="ctr"/>
                      <a:r>
                        <a:rPr lang="en-US" dirty="0"/>
                        <a:t>R-squared</a:t>
                      </a:r>
                    </a:p>
                  </a:txBody>
                  <a:tcPr/>
                </a:tc>
                <a:tc>
                  <a:txBody>
                    <a:bodyPr/>
                    <a:lstStyle/>
                    <a:p>
                      <a:pPr algn="ctr"/>
                      <a:r>
                        <a:rPr lang="en-US" dirty="0"/>
                        <a:t>0.64</a:t>
                      </a:r>
                    </a:p>
                  </a:txBody>
                  <a:tcPr/>
                </a:tc>
                <a:extLst>
                  <a:ext uri="{0D108BD9-81ED-4DB2-BD59-A6C34878D82A}">
                    <a16:rowId xmlns:a16="http://schemas.microsoft.com/office/drawing/2014/main" val="2441380233"/>
                  </a:ext>
                </a:extLst>
              </a:tr>
            </a:tbl>
          </a:graphicData>
        </a:graphic>
      </p:graphicFrame>
      <p:sp>
        <p:nvSpPr>
          <p:cNvPr id="3" name="TextBox 2">
            <a:extLst>
              <a:ext uri="{FF2B5EF4-FFF2-40B4-BE49-F238E27FC236}">
                <a16:creationId xmlns:a16="http://schemas.microsoft.com/office/drawing/2014/main" id="{0B5FB5EF-9E60-F1EF-380D-47E244939902}"/>
              </a:ext>
            </a:extLst>
          </p:cNvPr>
          <p:cNvSpPr txBox="1"/>
          <p:nvPr/>
        </p:nvSpPr>
        <p:spPr>
          <a:xfrm>
            <a:off x="536998" y="4723944"/>
            <a:ext cx="10000154" cy="369332"/>
          </a:xfrm>
          <a:prstGeom prst="rect">
            <a:avLst/>
          </a:prstGeom>
          <a:noFill/>
        </p:spPr>
        <p:txBody>
          <a:bodyPr wrap="square" rtlCol="0">
            <a:spAutoFit/>
          </a:bodyPr>
          <a:lstStyle/>
          <a:p>
            <a:r>
              <a:rPr lang="en-US" dirty="0">
                <a:solidFill>
                  <a:srgbClr val="002060"/>
                </a:solidFill>
              </a:rPr>
              <a:t>The below table shows the metrics of LASSO model for the 30% test data.</a:t>
            </a:r>
          </a:p>
        </p:txBody>
      </p:sp>
    </p:spTree>
    <p:extLst>
      <p:ext uri="{BB962C8B-B14F-4D97-AF65-F5344CB8AC3E}">
        <p14:creationId xmlns:p14="http://schemas.microsoft.com/office/powerpoint/2010/main" val="18470252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61069"/>
            <a:ext cx="12192000" cy="1631216"/>
          </a:xfrm>
          <a:prstGeom prst="rect">
            <a:avLst/>
          </a:prstGeom>
          <a:noFill/>
        </p:spPr>
        <p:txBody>
          <a:bodyPr wrap="square" rtlCol="0">
            <a:spAutoFit/>
          </a:bodyPr>
          <a:lstStyle/>
          <a:p>
            <a:pPr algn="ctr"/>
            <a:r>
              <a:rPr lang="en-US" sz="5000" b="1" dirty="0">
                <a:solidFill>
                  <a:srgbClr val="002060"/>
                </a:solidFill>
              </a:rPr>
              <a:t>Lasso Regression</a:t>
            </a:r>
          </a:p>
          <a:p>
            <a:pPr algn="ctr"/>
            <a:endParaRPr lang="en-US" sz="5000" dirty="0">
              <a:solidFill>
                <a:srgbClr val="002060"/>
              </a:solidFill>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7BE29EA1-7637-65C2-B01E-4050393F592E}"/>
              </a:ext>
            </a:extLst>
          </p:cNvPr>
          <p:cNvPicPr>
            <a:picLocks noChangeAspect="1"/>
          </p:cNvPicPr>
          <p:nvPr/>
        </p:nvPicPr>
        <p:blipFill>
          <a:blip r:embed="rId3">
            <a:alphaModFix amt="5000"/>
            <a:extLst>
              <a:ext uri="{BEBA8EAE-BF5A-486C-A8C5-ECC9F3942E4B}">
                <a14:imgProps xmlns:a14="http://schemas.microsoft.com/office/drawing/2010/main">
                  <a14:imgLayer r:embed="rId4">
                    <a14:imgEffect>
                      <a14:saturation sat="0"/>
                    </a14:imgEffect>
                  </a14:imgLayer>
                </a14:imgProps>
              </a:ext>
            </a:extLst>
          </a:blip>
          <a:stretch>
            <a:fillRect/>
          </a:stretch>
        </p:blipFill>
        <p:spPr>
          <a:xfrm>
            <a:off x="11346306" y="543903"/>
            <a:ext cx="845693" cy="772083"/>
          </a:xfrm>
          <a:prstGeom prst="rect">
            <a:avLst/>
          </a:prstGeom>
        </p:spPr>
      </p:pic>
      <p:sp>
        <p:nvSpPr>
          <p:cNvPr id="4" name="TextBox 3">
            <a:extLst>
              <a:ext uri="{FF2B5EF4-FFF2-40B4-BE49-F238E27FC236}">
                <a16:creationId xmlns:a16="http://schemas.microsoft.com/office/drawing/2014/main" id="{9E205120-B656-0066-F2BC-F469A34B5856}"/>
              </a:ext>
            </a:extLst>
          </p:cNvPr>
          <p:cNvSpPr txBox="1"/>
          <p:nvPr/>
        </p:nvSpPr>
        <p:spPr>
          <a:xfrm>
            <a:off x="679794" y="1572062"/>
            <a:ext cx="10814996" cy="677108"/>
          </a:xfrm>
          <a:prstGeom prst="rect">
            <a:avLst/>
          </a:prstGeom>
          <a:noFill/>
        </p:spPr>
        <p:txBody>
          <a:bodyPr wrap="square" rtlCol="0">
            <a:spAutoFit/>
          </a:bodyPr>
          <a:lstStyle/>
          <a:p>
            <a:r>
              <a:rPr lang="en-US" sz="2000" dirty="0">
                <a:solidFill>
                  <a:srgbClr val="002060"/>
                </a:solidFill>
              </a:rPr>
              <a:t>The shrunken co-</a:t>
            </a:r>
            <a:r>
              <a:rPr lang="en-US" sz="2000" dirty="0" err="1">
                <a:solidFill>
                  <a:srgbClr val="002060"/>
                </a:solidFill>
              </a:rPr>
              <a:t>efficients</a:t>
            </a:r>
            <a:r>
              <a:rPr lang="en-US" sz="2000" dirty="0">
                <a:solidFill>
                  <a:srgbClr val="002060"/>
                </a:solidFill>
              </a:rPr>
              <a:t> values and feature importance score obtained from LASSO model.</a:t>
            </a:r>
          </a:p>
          <a:p>
            <a:endParaRPr lang="en-US" dirty="0"/>
          </a:p>
        </p:txBody>
      </p:sp>
      <p:pic>
        <p:nvPicPr>
          <p:cNvPr id="8" name="Picture 7">
            <a:extLst>
              <a:ext uri="{FF2B5EF4-FFF2-40B4-BE49-F238E27FC236}">
                <a16:creationId xmlns:a16="http://schemas.microsoft.com/office/drawing/2014/main" id="{101FA283-F69F-4D64-D1D4-092ABB36540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9072" y="2202998"/>
            <a:ext cx="4071602" cy="4276687"/>
          </a:xfrm>
          <a:prstGeom prst="rect">
            <a:avLst/>
          </a:prstGeom>
        </p:spPr>
      </p:pic>
      <p:pic>
        <p:nvPicPr>
          <p:cNvPr id="12" name="Picture 11">
            <a:extLst>
              <a:ext uri="{FF2B5EF4-FFF2-40B4-BE49-F238E27FC236}">
                <a16:creationId xmlns:a16="http://schemas.microsoft.com/office/drawing/2014/main" id="{B104766F-52FD-B690-D6C9-A7A255A01E6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726217" y="2202998"/>
            <a:ext cx="5620089" cy="4386007"/>
          </a:xfrm>
          <a:prstGeom prst="rect">
            <a:avLst/>
          </a:prstGeom>
        </p:spPr>
      </p:pic>
    </p:spTree>
    <p:extLst>
      <p:ext uri="{BB962C8B-B14F-4D97-AF65-F5344CB8AC3E}">
        <p14:creationId xmlns:p14="http://schemas.microsoft.com/office/powerpoint/2010/main" val="4064134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3"/>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3"/>
          <a:srcRect l="15172"/>
          <a:stretch/>
        </p:blipFill>
        <p:spPr>
          <a:xfrm>
            <a:off x="9949987" y="0"/>
            <a:ext cx="2242014" cy="653143"/>
          </a:xfrm>
          <a:prstGeom prst="rect">
            <a:avLst/>
          </a:prstGeom>
        </p:spPr>
      </p:pic>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F8ADE235-F5DF-EA0A-3DEE-99587A10A4C3}"/>
              </a:ext>
            </a:extLst>
          </p:cNvPr>
          <p:cNvSpPr txBox="1"/>
          <p:nvPr/>
        </p:nvSpPr>
        <p:spPr>
          <a:xfrm>
            <a:off x="1" y="470259"/>
            <a:ext cx="12192000" cy="861774"/>
          </a:xfrm>
          <a:prstGeom prst="rect">
            <a:avLst/>
          </a:prstGeom>
          <a:noFill/>
        </p:spPr>
        <p:txBody>
          <a:bodyPr wrap="square" rtlCol="0">
            <a:spAutoFit/>
          </a:bodyPr>
          <a:lstStyle/>
          <a:p>
            <a:pPr algn="ctr"/>
            <a:r>
              <a:rPr lang="en-US" sz="5000" b="1" dirty="0">
                <a:solidFill>
                  <a:srgbClr val="002060"/>
                </a:solidFill>
              </a:rPr>
              <a:t>What is </a:t>
            </a:r>
            <a:r>
              <a:rPr lang="en-US" sz="5000" b="1" dirty="0" err="1">
                <a:solidFill>
                  <a:srgbClr val="002060"/>
                </a:solidFill>
              </a:rPr>
              <a:t>LendingClub</a:t>
            </a:r>
            <a:endParaRPr lang="en-US" sz="5000" b="1" dirty="0">
              <a:solidFill>
                <a:srgbClr val="002060"/>
              </a:solidFill>
            </a:endParaRPr>
          </a:p>
        </p:txBody>
      </p:sp>
      <p:sp>
        <p:nvSpPr>
          <p:cNvPr id="15" name="TextBox 14">
            <a:extLst>
              <a:ext uri="{FF2B5EF4-FFF2-40B4-BE49-F238E27FC236}">
                <a16:creationId xmlns:a16="http://schemas.microsoft.com/office/drawing/2014/main" id="{5FCE2831-D9D3-5E67-5843-615EC7E6B2FD}"/>
              </a:ext>
            </a:extLst>
          </p:cNvPr>
          <p:cNvSpPr txBox="1"/>
          <p:nvPr/>
        </p:nvSpPr>
        <p:spPr>
          <a:xfrm>
            <a:off x="0" y="6627168"/>
            <a:ext cx="5910146" cy="230832"/>
          </a:xfrm>
          <a:prstGeom prst="rect">
            <a:avLst/>
          </a:prstGeom>
          <a:noFill/>
        </p:spPr>
        <p:txBody>
          <a:bodyPr wrap="square" rtlCol="0">
            <a:spAutoFit/>
          </a:bodyPr>
          <a:lstStyle/>
          <a:p>
            <a:r>
              <a:rPr lang="en-US" sz="900" dirty="0">
                <a:solidFill>
                  <a:schemeClr val="bg1">
                    <a:lumMod val="65000"/>
                  </a:schemeClr>
                </a:solidFill>
              </a:rPr>
              <a:t>Source: https://www.moneysmylife.com/lendingclub-review/</a:t>
            </a:r>
          </a:p>
        </p:txBody>
      </p:sp>
      <p:pic>
        <p:nvPicPr>
          <p:cNvPr id="17" name="Picture 16">
            <a:extLst>
              <a:ext uri="{FF2B5EF4-FFF2-40B4-BE49-F238E27FC236}">
                <a16:creationId xmlns:a16="http://schemas.microsoft.com/office/drawing/2014/main" id="{89E6F058-95B8-D239-7DA9-0F87347F6B35}"/>
              </a:ext>
            </a:extLst>
          </p:cNvPr>
          <p:cNvPicPr>
            <a:picLocks noChangeAspect="1"/>
          </p:cNvPicPr>
          <p:nvPr/>
        </p:nvPicPr>
        <p:blipFill>
          <a:blip r:embed="rId4"/>
          <a:stretch>
            <a:fillRect/>
          </a:stretch>
        </p:blipFill>
        <p:spPr>
          <a:xfrm>
            <a:off x="766354" y="2360987"/>
            <a:ext cx="10659292" cy="2940494"/>
          </a:xfrm>
          <a:prstGeom prst="rect">
            <a:avLst/>
          </a:prstGeom>
        </p:spPr>
      </p:pic>
      <p:pic>
        <p:nvPicPr>
          <p:cNvPr id="3" name="Picture 2">
            <a:extLst>
              <a:ext uri="{FF2B5EF4-FFF2-40B4-BE49-F238E27FC236}">
                <a16:creationId xmlns:a16="http://schemas.microsoft.com/office/drawing/2014/main" id="{0AA81C91-156D-926F-1FD5-4DEEC07DDDBC}"/>
              </a:ext>
            </a:extLst>
          </p:cNvPr>
          <p:cNvPicPr>
            <a:picLocks noChangeAspect="1"/>
          </p:cNvPicPr>
          <p:nvPr/>
        </p:nvPicPr>
        <p:blipFill>
          <a:blip r:embed="rId5">
            <a:alphaModFix amt="5000"/>
            <a:extLst>
              <a:ext uri="{BEBA8EAE-BF5A-486C-A8C5-ECC9F3942E4B}">
                <a14:imgProps xmlns:a14="http://schemas.microsoft.com/office/drawing/2010/main">
                  <a14:imgLayer r:embed="rId6">
                    <a14:imgEffect>
                      <a14:saturation sat="0"/>
                    </a14:imgEffect>
                  </a14:imgLayer>
                </a14:imgProps>
              </a:ext>
            </a:extLst>
          </a:blip>
          <a:stretch>
            <a:fillRect/>
          </a:stretch>
        </p:blipFill>
        <p:spPr>
          <a:xfrm>
            <a:off x="11346306" y="543903"/>
            <a:ext cx="845693" cy="772083"/>
          </a:xfrm>
          <a:prstGeom prst="rect">
            <a:avLst/>
          </a:prstGeom>
        </p:spPr>
      </p:pic>
    </p:spTree>
    <p:extLst>
      <p:ext uri="{BB962C8B-B14F-4D97-AF65-F5344CB8AC3E}">
        <p14:creationId xmlns:p14="http://schemas.microsoft.com/office/powerpoint/2010/main" val="6544299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1631216"/>
          </a:xfrm>
          <a:prstGeom prst="rect">
            <a:avLst/>
          </a:prstGeom>
          <a:noFill/>
        </p:spPr>
        <p:txBody>
          <a:bodyPr wrap="square" rtlCol="0">
            <a:spAutoFit/>
          </a:bodyPr>
          <a:lstStyle/>
          <a:p>
            <a:pPr algn="ctr"/>
            <a:r>
              <a:rPr lang="en-US" sz="5000" b="1" dirty="0">
                <a:solidFill>
                  <a:srgbClr val="002060"/>
                </a:solidFill>
              </a:rPr>
              <a:t>Logistic Regression – Credit Policy</a:t>
            </a:r>
          </a:p>
          <a:p>
            <a:pPr algn="ctr"/>
            <a:endParaRPr lang="en-US" sz="5000" dirty="0">
              <a:solidFill>
                <a:srgbClr val="002060"/>
              </a:solidFill>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3" name="Picture 2" descr="Chart&#10;&#10;Description automatically generated">
            <a:extLst>
              <a:ext uri="{FF2B5EF4-FFF2-40B4-BE49-F238E27FC236}">
                <a16:creationId xmlns:a16="http://schemas.microsoft.com/office/drawing/2014/main" id="{8B33217A-198E-C50A-6DDE-8BD6434B97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6868" y="1687866"/>
            <a:ext cx="6400847" cy="4572033"/>
          </a:xfrm>
          <a:prstGeom prst="rect">
            <a:avLst/>
          </a:prstGeom>
        </p:spPr>
      </p:pic>
      <p:pic>
        <p:nvPicPr>
          <p:cNvPr id="2" name="Picture 1">
            <a:extLst>
              <a:ext uri="{FF2B5EF4-FFF2-40B4-BE49-F238E27FC236}">
                <a16:creationId xmlns:a16="http://schemas.microsoft.com/office/drawing/2014/main" id="{4CDFD8A5-1D31-9DE8-890B-C53C7BA6963E}"/>
              </a:ext>
            </a:extLst>
          </p:cNvPr>
          <p:cNvPicPr>
            <a:picLocks noChangeAspect="1"/>
          </p:cNvPicPr>
          <p:nvPr/>
        </p:nvPicPr>
        <p:blipFill>
          <a:blip r:embed="rId4">
            <a:alphaModFix amt="5000"/>
            <a:extLst>
              <a:ext uri="{BEBA8EAE-BF5A-486C-A8C5-ECC9F3942E4B}">
                <a14:imgProps xmlns:a14="http://schemas.microsoft.com/office/drawing/2010/main">
                  <a14:imgLayer r:embed="rId5">
                    <a14:imgEffect>
                      <a14:saturation sat="0"/>
                    </a14:imgEffect>
                  </a14:imgLayer>
                </a14:imgProps>
              </a:ext>
            </a:extLst>
          </a:blip>
          <a:stretch>
            <a:fillRect/>
          </a:stretch>
        </p:blipFill>
        <p:spPr>
          <a:xfrm>
            <a:off x="11346306" y="543903"/>
            <a:ext cx="845693" cy="772083"/>
          </a:xfrm>
          <a:prstGeom prst="rect">
            <a:avLst/>
          </a:prstGeom>
        </p:spPr>
      </p:pic>
    </p:spTree>
    <p:extLst>
      <p:ext uri="{BB962C8B-B14F-4D97-AF65-F5344CB8AC3E}">
        <p14:creationId xmlns:p14="http://schemas.microsoft.com/office/powerpoint/2010/main" val="40292678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1631216"/>
          </a:xfrm>
          <a:prstGeom prst="rect">
            <a:avLst/>
          </a:prstGeom>
          <a:noFill/>
        </p:spPr>
        <p:txBody>
          <a:bodyPr wrap="square" rtlCol="0">
            <a:spAutoFit/>
          </a:bodyPr>
          <a:lstStyle/>
          <a:p>
            <a:pPr algn="ctr"/>
            <a:r>
              <a:rPr lang="en-US" sz="5000" b="1" dirty="0">
                <a:solidFill>
                  <a:srgbClr val="002060"/>
                </a:solidFill>
              </a:rPr>
              <a:t>Logistic Regression – Credit Policy</a:t>
            </a:r>
          </a:p>
          <a:p>
            <a:pPr algn="ctr"/>
            <a:endParaRPr lang="en-US" sz="5000" dirty="0">
              <a:solidFill>
                <a:srgbClr val="002060"/>
              </a:solidFill>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658A2BB4-5A21-050A-0C3D-4A1E1E98286A}"/>
              </a:ext>
            </a:extLst>
          </p:cNvPr>
          <p:cNvPicPr>
            <a:picLocks noChangeAspect="1"/>
          </p:cNvPicPr>
          <p:nvPr/>
        </p:nvPicPr>
        <p:blipFill>
          <a:blip r:embed="rId3">
            <a:alphaModFix amt="5000"/>
            <a:extLst>
              <a:ext uri="{BEBA8EAE-BF5A-486C-A8C5-ECC9F3942E4B}">
                <a14:imgProps xmlns:a14="http://schemas.microsoft.com/office/drawing/2010/main">
                  <a14:imgLayer r:embed="rId4">
                    <a14:imgEffect>
                      <a14:saturation sat="0"/>
                    </a14:imgEffect>
                  </a14:imgLayer>
                </a14:imgProps>
              </a:ext>
            </a:extLst>
          </a:blip>
          <a:stretch>
            <a:fillRect/>
          </a:stretch>
        </p:blipFill>
        <p:spPr>
          <a:xfrm>
            <a:off x="11346306" y="543903"/>
            <a:ext cx="845693" cy="772083"/>
          </a:xfrm>
          <a:prstGeom prst="rect">
            <a:avLst/>
          </a:prstGeom>
        </p:spPr>
      </p:pic>
      <p:pic>
        <p:nvPicPr>
          <p:cNvPr id="8" name="Picture 7">
            <a:extLst>
              <a:ext uri="{FF2B5EF4-FFF2-40B4-BE49-F238E27FC236}">
                <a16:creationId xmlns:a16="http://schemas.microsoft.com/office/drawing/2014/main" id="{7A7CA844-FF01-0B9A-9600-1964A7EF0F8D}"/>
              </a:ext>
            </a:extLst>
          </p:cNvPr>
          <p:cNvPicPr>
            <a:picLocks noChangeAspect="1"/>
          </p:cNvPicPr>
          <p:nvPr/>
        </p:nvPicPr>
        <p:blipFill>
          <a:blip r:embed="rId5"/>
          <a:stretch>
            <a:fillRect/>
          </a:stretch>
        </p:blipFill>
        <p:spPr>
          <a:xfrm>
            <a:off x="3640943" y="1664319"/>
            <a:ext cx="4892697" cy="4937760"/>
          </a:xfrm>
          <a:prstGeom prst="rect">
            <a:avLst/>
          </a:prstGeom>
        </p:spPr>
      </p:pic>
    </p:spTree>
    <p:extLst>
      <p:ext uri="{BB962C8B-B14F-4D97-AF65-F5344CB8AC3E}">
        <p14:creationId xmlns:p14="http://schemas.microsoft.com/office/powerpoint/2010/main" val="6974105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1631216"/>
          </a:xfrm>
          <a:prstGeom prst="rect">
            <a:avLst/>
          </a:prstGeom>
          <a:noFill/>
        </p:spPr>
        <p:txBody>
          <a:bodyPr wrap="square" rtlCol="0">
            <a:spAutoFit/>
          </a:bodyPr>
          <a:lstStyle/>
          <a:p>
            <a:pPr algn="ctr"/>
            <a:r>
              <a:rPr lang="en-US" sz="5000" b="1" dirty="0">
                <a:solidFill>
                  <a:srgbClr val="002060"/>
                </a:solidFill>
              </a:rPr>
              <a:t>Logistic Regression – Credit Policy</a:t>
            </a:r>
          </a:p>
          <a:p>
            <a:pPr algn="ctr"/>
            <a:endParaRPr lang="en-US" sz="5000" dirty="0">
              <a:solidFill>
                <a:srgbClr val="002060"/>
              </a:solidFill>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A2AD466F-D5C0-9B79-A015-C5B328B5F793}"/>
              </a:ext>
            </a:extLst>
          </p:cNvPr>
          <p:cNvPicPr>
            <a:picLocks noChangeAspect="1"/>
          </p:cNvPicPr>
          <p:nvPr/>
        </p:nvPicPr>
        <p:blipFill>
          <a:blip r:embed="rId3">
            <a:alphaModFix amt="5000"/>
            <a:extLst>
              <a:ext uri="{BEBA8EAE-BF5A-486C-A8C5-ECC9F3942E4B}">
                <a14:imgProps xmlns:a14="http://schemas.microsoft.com/office/drawing/2010/main">
                  <a14:imgLayer r:embed="rId4">
                    <a14:imgEffect>
                      <a14:saturation sat="0"/>
                    </a14:imgEffect>
                  </a14:imgLayer>
                </a14:imgProps>
              </a:ext>
            </a:extLst>
          </a:blip>
          <a:stretch>
            <a:fillRect/>
          </a:stretch>
        </p:blipFill>
        <p:spPr>
          <a:xfrm>
            <a:off x="11346306" y="543903"/>
            <a:ext cx="845693" cy="772083"/>
          </a:xfrm>
          <a:prstGeom prst="rect">
            <a:avLst/>
          </a:prstGeom>
        </p:spPr>
      </p:pic>
      <p:pic>
        <p:nvPicPr>
          <p:cNvPr id="8" name="Picture 7">
            <a:extLst>
              <a:ext uri="{FF2B5EF4-FFF2-40B4-BE49-F238E27FC236}">
                <a16:creationId xmlns:a16="http://schemas.microsoft.com/office/drawing/2014/main" id="{C962BE9C-70B9-52E1-121A-346AE8FADC9C}"/>
              </a:ext>
            </a:extLst>
          </p:cNvPr>
          <p:cNvPicPr>
            <a:picLocks noChangeAspect="1"/>
          </p:cNvPicPr>
          <p:nvPr/>
        </p:nvPicPr>
        <p:blipFill>
          <a:blip r:embed="rId5"/>
          <a:stretch>
            <a:fillRect/>
          </a:stretch>
        </p:blipFill>
        <p:spPr>
          <a:xfrm>
            <a:off x="3694404" y="2598348"/>
            <a:ext cx="4785775" cy="1661304"/>
          </a:xfrm>
          <a:prstGeom prst="rect">
            <a:avLst/>
          </a:prstGeom>
        </p:spPr>
      </p:pic>
    </p:spTree>
    <p:extLst>
      <p:ext uri="{BB962C8B-B14F-4D97-AF65-F5344CB8AC3E}">
        <p14:creationId xmlns:p14="http://schemas.microsoft.com/office/powerpoint/2010/main" val="30469383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1631216"/>
          </a:xfrm>
          <a:prstGeom prst="rect">
            <a:avLst/>
          </a:prstGeom>
          <a:noFill/>
        </p:spPr>
        <p:txBody>
          <a:bodyPr wrap="square" rtlCol="0">
            <a:spAutoFit/>
          </a:bodyPr>
          <a:lstStyle/>
          <a:p>
            <a:pPr algn="ctr"/>
            <a:r>
              <a:rPr lang="en-US" sz="5000" b="1" dirty="0">
                <a:solidFill>
                  <a:srgbClr val="002060"/>
                </a:solidFill>
              </a:rPr>
              <a:t>Logistic Regression – Credit Policy</a:t>
            </a:r>
          </a:p>
          <a:p>
            <a:pPr algn="ctr"/>
            <a:endParaRPr lang="en-US" sz="5000" dirty="0">
              <a:solidFill>
                <a:srgbClr val="002060"/>
              </a:solidFill>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2FC2B9EF-E9D6-18A8-94A2-E1294A24C8DF}"/>
              </a:ext>
            </a:extLst>
          </p:cNvPr>
          <p:cNvPicPr>
            <a:picLocks noChangeAspect="1"/>
          </p:cNvPicPr>
          <p:nvPr/>
        </p:nvPicPr>
        <p:blipFill>
          <a:blip r:embed="rId3">
            <a:alphaModFix amt="5000"/>
            <a:extLst>
              <a:ext uri="{BEBA8EAE-BF5A-486C-A8C5-ECC9F3942E4B}">
                <a14:imgProps xmlns:a14="http://schemas.microsoft.com/office/drawing/2010/main">
                  <a14:imgLayer r:embed="rId4">
                    <a14:imgEffect>
                      <a14:saturation sat="0"/>
                    </a14:imgEffect>
                  </a14:imgLayer>
                </a14:imgProps>
              </a:ext>
            </a:extLst>
          </a:blip>
          <a:stretch>
            <a:fillRect/>
          </a:stretch>
        </p:blipFill>
        <p:spPr>
          <a:xfrm>
            <a:off x="11346306" y="543903"/>
            <a:ext cx="845693" cy="772083"/>
          </a:xfrm>
          <a:prstGeom prst="rect">
            <a:avLst/>
          </a:prstGeom>
        </p:spPr>
      </p:pic>
      <p:pic>
        <p:nvPicPr>
          <p:cNvPr id="8" name="Picture 7" descr="A picture containing chart&#10;&#10;Description automatically generated">
            <a:extLst>
              <a:ext uri="{FF2B5EF4-FFF2-40B4-BE49-F238E27FC236}">
                <a16:creationId xmlns:a16="http://schemas.microsoft.com/office/drawing/2014/main" id="{3B48E8EC-8F08-AE07-D1CD-17BADFA8627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86868" y="1815708"/>
            <a:ext cx="6400847" cy="4572033"/>
          </a:xfrm>
          <a:prstGeom prst="rect">
            <a:avLst/>
          </a:prstGeom>
        </p:spPr>
      </p:pic>
    </p:spTree>
    <p:extLst>
      <p:ext uri="{BB962C8B-B14F-4D97-AF65-F5344CB8AC3E}">
        <p14:creationId xmlns:p14="http://schemas.microsoft.com/office/powerpoint/2010/main" val="40403383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1631216"/>
          </a:xfrm>
          <a:prstGeom prst="rect">
            <a:avLst/>
          </a:prstGeom>
          <a:noFill/>
        </p:spPr>
        <p:txBody>
          <a:bodyPr wrap="square" rtlCol="0">
            <a:spAutoFit/>
          </a:bodyPr>
          <a:lstStyle/>
          <a:p>
            <a:pPr algn="ctr"/>
            <a:r>
              <a:rPr lang="en-US" sz="5000" b="1" dirty="0">
                <a:solidFill>
                  <a:srgbClr val="002060"/>
                </a:solidFill>
              </a:rPr>
              <a:t>Logistic Regression – Not Fully Paid</a:t>
            </a:r>
          </a:p>
          <a:p>
            <a:pPr algn="ctr"/>
            <a:endParaRPr lang="en-US" sz="5000" dirty="0">
              <a:solidFill>
                <a:srgbClr val="002060"/>
              </a:solidFill>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023A899E-E927-9527-7EFB-CD142FB4921E}"/>
              </a:ext>
            </a:extLst>
          </p:cNvPr>
          <p:cNvPicPr>
            <a:picLocks noChangeAspect="1"/>
          </p:cNvPicPr>
          <p:nvPr/>
        </p:nvPicPr>
        <p:blipFill>
          <a:blip r:embed="rId3">
            <a:alphaModFix amt="5000"/>
            <a:extLst>
              <a:ext uri="{BEBA8EAE-BF5A-486C-A8C5-ECC9F3942E4B}">
                <a14:imgProps xmlns:a14="http://schemas.microsoft.com/office/drawing/2010/main">
                  <a14:imgLayer r:embed="rId4">
                    <a14:imgEffect>
                      <a14:saturation sat="0"/>
                    </a14:imgEffect>
                  </a14:imgLayer>
                </a14:imgProps>
              </a:ext>
            </a:extLst>
          </a:blip>
          <a:stretch>
            <a:fillRect/>
          </a:stretch>
        </p:blipFill>
        <p:spPr>
          <a:xfrm>
            <a:off x="11346306" y="543903"/>
            <a:ext cx="845693" cy="772083"/>
          </a:xfrm>
          <a:prstGeom prst="rect">
            <a:avLst/>
          </a:prstGeom>
        </p:spPr>
      </p:pic>
      <p:pic>
        <p:nvPicPr>
          <p:cNvPr id="11" name="Picture 10" descr="Chart&#10;&#10;Description automatically generated">
            <a:extLst>
              <a:ext uri="{FF2B5EF4-FFF2-40B4-BE49-F238E27FC236}">
                <a16:creationId xmlns:a16="http://schemas.microsoft.com/office/drawing/2014/main" id="{3501F370-2DB0-FC78-6B22-3E724F7C8C4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95576" y="1815708"/>
            <a:ext cx="6400847" cy="4572033"/>
          </a:xfrm>
          <a:prstGeom prst="rect">
            <a:avLst/>
          </a:prstGeom>
        </p:spPr>
      </p:pic>
    </p:spTree>
    <p:extLst>
      <p:ext uri="{BB962C8B-B14F-4D97-AF65-F5344CB8AC3E}">
        <p14:creationId xmlns:p14="http://schemas.microsoft.com/office/powerpoint/2010/main" val="27926062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47502" y="2010924"/>
            <a:ext cx="5947112" cy="2400657"/>
          </a:xfrm>
          <a:prstGeom prst="rect">
            <a:avLst/>
          </a:prstGeom>
          <a:noFill/>
        </p:spPr>
        <p:txBody>
          <a:bodyPr wrap="square" rtlCol="0">
            <a:spAutoFit/>
          </a:bodyPr>
          <a:lstStyle/>
          <a:p>
            <a:pPr algn="ctr"/>
            <a:r>
              <a:rPr lang="en-US" sz="5000" b="1" dirty="0">
                <a:solidFill>
                  <a:srgbClr val="002060"/>
                </a:solidFill>
              </a:rPr>
              <a:t>Logistic Regression – Not Fully Paid</a:t>
            </a:r>
          </a:p>
          <a:p>
            <a:pPr algn="ctr"/>
            <a:endParaRPr lang="en-US" sz="5000" dirty="0">
              <a:solidFill>
                <a:srgbClr val="002060"/>
              </a:solidFill>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232449" y="2846137"/>
            <a:ext cx="557721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B6CB5E6C-F811-992E-988E-E7960D0903ED}"/>
              </a:ext>
            </a:extLst>
          </p:cNvPr>
          <p:cNvPicPr>
            <a:picLocks noChangeAspect="1"/>
          </p:cNvPicPr>
          <p:nvPr/>
        </p:nvPicPr>
        <p:blipFill>
          <a:blip r:embed="rId3">
            <a:alphaModFix amt="5000"/>
            <a:extLst>
              <a:ext uri="{BEBA8EAE-BF5A-486C-A8C5-ECC9F3942E4B}">
                <a14:imgProps xmlns:a14="http://schemas.microsoft.com/office/drawing/2010/main">
                  <a14:imgLayer r:embed="rId4">
                    <a14:imgEffect>
                      <a14:saturation sat="0"/>
                    </a14:imgEffect>
                  </a14:imgLayer>
                </a14:imgProps>
              </a:ext>
            </a:extLst>
          </a:blip>
          <a:stretch>
            <a:fillRect/>
          </a:stretch>
        </p:blipFill>
        <p:spPr>
          <a:xfrm>
            <a:off x="11346306" y="543903"/>
            <a:ext cx="845693" cy="772083"/>
          </a:xfrm>
          <a:prstGeom prst="rect">
            <a:avLst/>
          </a:prstGeom>
        </p:spPr>
      </p:pic>
      <p:pic>
        <p:nvPicPr>
          <p:cNvPr id="13" name="Picture 12">
            <a:extLst>
              <a:ext uri="{FF2B5EF4-FFF2-40B4-BE49-F238E27FC236}">
                <a16:creationId xmlns:a16="http://schemas.microsoft.com/office/drawing/2014/main" id="{BFAB6128-BD3A-76D8-29C2-EE8F734852C8}"/>
              </a:ext>
            </a:extLst>
          </p:cNvPr>
          <p:cNvPicPr>
            <a:picLocks noChangeAspect="1"/>
          </p:cNvPicPr>
          <p:nvPr/>
        </p:nvPicPr>
        <p:blipFill>
          <a:blip r:embed="rId5"/>
          <a:stretch>
            <a:fillRect/>
          </a:stretch>
        </p:blipFill>
        <p:spPr>
          <a:xfrm>
            <a:off x="6045558" y="0"/>
            <a:ext cx="3805984" cy="6858000"/>
          </a:xfrm>
          <a:prstGeom prst="rect">
            <a:avLst/>
          </a:prstGeom>
        </p:spPr>
      </p:pic>
    </p:spTree>
    <p:extLst>
      <p:ext uri="{BB962C8B-B14F-4D97-AF65-F5344CB8AC3E}">
        <p14:creationId xmlns:p14="http://schemas.microsoft.com/office/powerpoint/2010/main" val="25380599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1631216"/>
          </a:xfrm>
          <a:prstGeom prst="rect">
            <a:avLst/>
          </a:prstGeom>
          <a:noFill/>
        </p:spPr>
        <p:txBody>
          <a:bodyPr wrap="square" rtlCol="0">
            <a:spAutoFit/>
          </a:bodyPr>
          <a:lstStyle/>
          <a:p>
            <a:pPr algn="ctr"/>
            <a:r>
              <a:rPr lang="en-US" sz="5000" b="1" dirty="0">
                <a:solidFill>
                  <a:srgbClr val="002060"/>
                </a:solidFill>
              </a:rPr>
              <a:t>Logistic Regression – Not Fully Paid</a:t>
            </a:r>
          </a:p>
          <a:p>
            <a:pPr algn="ctr"/>
            <a:endParaRPr lang="en-US" sz="5000" dirty="0">
              <a:solidFill>
                <a:srgbClr val="002060"/>
              </a:solidFill>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14AF11B4-A6BF-84F4-79AF-FCA35587A181}"/>
              </a:ext>
            </a:extLst>
          </p:cNvPr>
          <p:cNvPicPr>
            <a:picLocks noChangeAspect="1"/>
          </p:cNvPicPr>
          <p:nvPr/>
        </p:nvPicPr>
        <p:blipFill>
          <a:blip r:embed="rId3">
            <a:alphaModFix amt="5000"/>
            <a:extLst>
              <a:ext uri="{BEBA8EAE-BF5A-486C-A8C5-ECC9F3942E4B}">
                <a14:imgProps xmlns:a14="http://schemas.microsoft.com/office/drawing/2010/main">
                  <a14:imgLayer r:embed="rId4">
                    <a14:imgEffect>
                      <a14:saturation sat="0"/>
                    </a14:imgEffect>
                  </a14:imgLayer>
                </a14:imgProps>
              </a:ext>
            </a:extLst>
          </a:blip>
          <a:stretch>
            <a:fillRect/>
          </a:stretch>
        </p:blipFill>
        <p:spPr>
          <a:xfrm>
            <a:off x="11346306" y="543903"/>
            <a:ext cx="845693" cy="772083"/>
          </a:xfrm>
          <a:prstGeom prst="rect">
            <a:avLst/>
          </a:prstGeom>
        </p:spPr>
      </p:pic>
      <p:pic>
        <p:nvPicPr>
          <p:cNvPr id="13" name="Picture 12">
            <a:extLst>
              <a:ext uri="{FF2B5EF4-FFF2-40B4-BE49-F238E27FC236}">
                <a16:creationId xmlns:a16="http://schemas.microsoft.com/office/drawing/2014/main" id="{194F9CB5-B191-A1A6-2241-CFE328643394}"/>
              </a:ext>
            </a:extLst>
          </p:cNvPr>
          <p:cNvPicPr>
            <a:picLocks noChangeAspect="1"/>
          </p:cNvPicPr>
          <p:nvPr/>
        </p:nvPicPr>
        <p:blipFill>
          <a:blip r:embed="rId5"/>
          <a:stretch>
            <a:fillRect/>
          </a:stretch>
        </p:blipFill>
        <p:spPr>
          <a:xfrm>
            <a:off x="3619285" y="2571734"/>
            <a:ext cx="4953429" cy="1950889"/>
          </a:xfrm>
          <a:prstGeom prst="rect">
            <a:avLst/>
          </a:prstGeom>
        </p:spPr>
      </p:pic>
    </p:spTree>
    <p:extLst>
      <p:ext uri="{BB962C8B-B14F-4D97-AF65-F5344CB8AC3E}">
        <p14:creationId xmlns:p14="http://schemas.microsoft.com/office/powerpoint/2010/main" val="5385778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3"/>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3"/>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1631216"/>
          </a:xfrm>
          <a:prstGeom prst="rect">
            <a:avLst/>
          </a:prstGeom>
          <a:noFill/>
        </p:spPr>
        <p:txBody>
          <a:bodyPr wrap="square" rtlCol="0">
            <a:spAutoFit/>
          </a:bodyPr>
          <a:lstStyle/>
          <a:p>
            <a:pPr algn="ctr"/>
            <a:r>
              <a:rPr lang="en-US" sz="5000" b="1" dirty="0">
                <a:solidFill>
                  <a:srgbClr val="002060"/>
                </a:solidFill>
              </a:rPr>
              <a:t>Logistic Regression – Not Fully Paid</a:t>
            </a:r>
          </a:p>
          <a:p>
            <a:pPr algn="ctr"/>
            <a:endParaRPr lang="en-US" sz="5000" dirty="0">
              <a:solidFill>
                <a:srgbClr val="002060"/>
              </a:solidFill>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AE14D38D-7A17-5BEC-058F-4E888FA04465}"/>
              </a:ext>
            </a:extLst>
          </p:cNvPr>
          <p:cNvPicPr>
            <a:picLocks noChangeAspect="1"/>
          </p:cNvPicPr>
          <p:nvPr/>
        </p:nvPicPr>
        <p:blipFill>
          <a:blip r:embed="rId4">
            <a:alphaModFix amt="5000"/>
            <a:extLst>
              <a:ext uri="{BEBA8EAE-BF5A-486C-A8C5-ECC9F3942E4B}">
                <a14:imgProps xmlns:a14="http://schemas.microsoft.com/office/drawing/2010/main">
                  <a14:imgLayer r:embed="rId5">
                    <a14:imgEffect>
                      <a14:saturation sat="0"/>
                    </a14:imgEffect>
                  </a14:imgLayer>
                </a14:imgProps>
              </a:ext>
            </a:extLst>
          </a:blip>
          <a:stretch>
            <a:fillRect/>
          </a:stretch>
        </p:blipFill>
        <p:spPr>
          <a:xfrm>
            <a:off x="11346306" y="543903"/>
            <a:ext cx="845693" cy="772083"/>
          </a:xfrm>
          <a:prstGeom prst="rect">
            <a:avLst/>
          </a:prstGeom>
        </p:spPr>
      </p:pic>
      <p:pic>
        <p:nvPicPr>
          <p:cNvPr id="13" name="Picture 12" descr="Chart&#10;&#10;Description automatically generated">
            <a:extLst>
              <a:ext uri="{FF2B5EF4-FFF2-40B4-BE49-F238E27FC236}">
                <a16:creationId xmlns:a16="http://schemas.microsoft.com/office/drawing/2014/main" id="{9574932B-4FD0-CE84-326F-4C2B181AFF4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95576" y="2101475"/>
            <a:ext cx="6400847" cy="4572033"/>
          </a:xfrm>
          <a:prstGeom prst="rect">
            <a:avLst/>
          </a:prstGeom>
        </p:spPr>
      </p:pic>
    </p:spTree>
    <p:extLst>
      <p:ext uri="{BB962C8B-B14F-4D97-AF65-F5344CB8AC3E}">
        <p14:creationId xmlns:p14="http://schemas.microsoft.com/office/powerpoint/2010/main" val="9616427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3"/>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3"/>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861774"/>
          </a:xfrm>
          <a:prstGeom prst="rect">
            <a:avLst/>
          </a:prstGeom>
          <a:noFill/>
        </p:spPr>
        <p:txBody>
          <a:bodyPr wrap="square" rtlCol="0">
            <a:spAutoFit/>
          </a:bodyPr>
          <a:lstStyle/>
          <a:p>
            <a:pPr algn="ctr"/>
            <a:r>
              <a:rPr lang="en-US" sz="5000" b="1" dirty="0">
                <a:solidFill>
                  <a:srgbClr val="002060"/>
                </a:solidFill>
              </a:rPr>
              <a:t>Classification Tree – Credit Policy</a:t>
            </a: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769B97F2-949C-6AED-5947-79C707840323}"/>
              </a:ext>
            </a:extLst>
          </p:cNvPr>
          <p:cNvSpPr txBox="1"/>
          <p:nvPr/>
        </p:nvSpPr>
        <p:spPr>
          <a:xfrm>
            <a:off x="48788" y="2134304"/>
            <a:ext cx="4465049" cy="4478149"/>
          </a:xfrm>
          <a:prstGeom prst="rect">
            <a:avLst/>
          </a:prstGeom>
          <a:noFill/>
        </p:spPr>
        <p:txBody>
          <a:bodyPr wrap="square" rtlCol="0">
            <a:spAutoFit/>
          </a:bodyPr>
          <a:lstStyle/>
          <a:p>
            <a:pPr marL="285750" indent="-285750">
              <a:buFont typeface="Arial" panose="020B0604020202020204" pitchFamily="34" charset="0"/>
              <a:buChar char="•"/>
            </a:pPr>
            <a:r>
              <a:rPr lang="en-US" sz="1900" b="1" dirty="0"/>
              <a:t>Tree</a:t>
            </a:r>
          </a:p>
          <a:p>
            <a:pPr marL="742950" lvl="1" indent="-285750">
              <a:buFont typeface="Arial" panose="020B0604020202020204" pitchFamily="34" charset="0"/>
              <a:buChar char="•"/>
            </a:pPr>
            <a:r>
              <a:rPr lang="en-US" sz="1900" dirty="0"/>
              <a:t>Three variables</a:t>
            </a:r>
          </a:p>
          <a:p>
            <a:pPr marL="742950" lvl="1" indent="-285750">
              <a:buFont typeface="Arial" panose="020B0604020202020204" pitchFamily="34" charset="0"/>
              <a:buChar char="•"/>
            </a:pPr>
            <a:r>
              <a:rPr lang="en-US" sz="1900" dirty="0"/>
              <a:t>4 splits</a:t>
            </a:r>
          </a:p>
          <a:p>
            <a:pPr marL="742950" lvl="1" indent="-285750">
              <a:buFont typeface="Arial" panose="020B0604020202020204" pitchFamily="34" charset="0"/>
              <a:buChar char="•"/>
            </a:pPr>
            <a:endParaRPr lang="en-US" sz="1900" dirty="0"/>
          </a:p>
          <a:p>
            <a:pPr marL="285750" indent="-285750">
              <a:buFont typeface="Arial" panose="020B0604020202020204" pitchFamily="34" charset="0"/>
              <a:buChar char="•"/>
            </a:pPr>
            <a:r>
              <a:rPr lang="en-US" sz="1900" b="1" dirty="0"/>
              <a:t>Confusion Matrix</a:t>
            </a:r>
          </a:p>
          <a:p>
            <a:pPr marL="742950" lvl="1" indent="-285750">
              <a:buFont typeface="Arial" panose="020B0604020202020204" pitchFamily="34" charset="0"/>
              <a:buChar char="•"/>
            </a:pPr>
            <a:r>
              <a:rPr lang="en-US" sz="1900" dirty="0"/>
              <a:t>Specificity: 0.999</a:t>
            </a:r>
          </a:p>
          <a:p>
            <a:pPr marL="742950" lvl="1" indent="-285750">
              <a:buFont typeface="Arial" panose="020B0604020202020204" pitchFamily="34" charset="0"/>
              <a:buChar char="•"/>
            </a:pPr>
            <a:r>
              <a:rPr lang="en-US" sz="1900" dirty="0"/>
              <a:t>Recall/Sensitivity: 0.794</a:t>
            </a:r>
          </a:p>
          <a:p>
            <a:pPr marL="742950" lvl="1" indent="-285750">
              <a:buFont typeface="Arial" panose="020B0604020202020204" pitchFamily="34" charset="0"/>
              <a:buChar char="•"/>
            </a:pPr>
            <a:r>
              <a:rPr lang="en-US" sz="1900" dirty="0"/>
              <a:t>Precision: 0.996</a:t>
            </a:r>
          </a:p>
          <a:p>
            <a:pPr marL="742950" lvl="1" indent="-285750">
              <a:buFont typeface="Arial" panose="020B0604020202020204" pitchFamily="34" charset="0"/>
              <a:buChar char="•"/>
            </a:pPr>
            <a:r>
              <a:rPr lang="en-US" sz="1900" dirty="0"/>
              <a:t>AUC: 0.900</a:t>
            </a:r>
          </a:p>
          <a:p>
            <a:pPr marL="742950" lvl="1" indent="-285750">
              <a:buFont typeface="Arial" panose="020B0604020202020204" pitchFamily="34" charset="0"/>
              <a:buChar char="•"/>
            </a:pPr>
            <a:r>
              <a:rPr lang="en-US" sz="1900" dirty="0"/>
              <a:t>Kappa: 0.859</a:t>
            </a:r>
          </a:p>
          <a:p>
            <a:pPr marL="285750" indent="-285750">
              <a:buFont typeface="Arial" panose="020B0604020202020204" pitchFamily="34" charset="0"/>
              <a:buChar char="•"/>
            </a:pPr>
            <a:endParaRPr lang="en-US" sz="1900" dirty="0"/>
          </a:p>
          <a:p>
            <a:pPr marL="285750" indent="-285750">
              <a:buFont typeface="Arial" panose="020B0604020202020204" pitchFamily="34" charset="0"/>
              <a:buChar char="•"/>
            </a:pPr>
            <a:r>
              <a:rPr lang="en-US" sz="1900" b="1" dirty="0"/>
              <a:t>Predictions vs Actual</a:t>
            </a:r>
          </a:p>
          <a:p>
            <a:pPr marL="742950" lvl="1" indent="-285750">
              <a:buFont typeface="Arial" panose="020B0604020202020204" pitchFamily="34" charset="0"/>
              <a:buChar char="•"/>
            </a:pPr>
            <a:r>
              <a:rPr lang="en-US" sz="1900" dirty="0"/>
              <a:t>1483/1868 true positives/fails</a:t>
            </a:r>
          </a:p>
          <a:p>
            <a:pPr marL="742950" lvl="1" indent="-285750">
              <a:buFont typeface="Arial" panose="020B0604020202020204" pitchFamily="34" charset="0"/>
              <a:buChar char="•"/>
            </a:pPr>
            <a:r>
              <a:rPr lang="en-US" sz="1900" dirty="0"/>
              <a:t>7704/7710 true negatives/meets</a:t>
            </a:r>
          </a:p>
          <a:p>
            <a:endParaRPr lang="en-US" sz="1900" dirty="0"/>
          </a:p>
        </p:txBody>
      </p:sp>
      <p:pic>
        <p:nvPicPr>
          <p:cNvPr id="16" name="Picture 15">
            <a:extLst>
              <a:ext uri="{FF2B5EF4-FFF2-40B4-BE49-F238E27FC236}">
                <a16:creationId xmlns:a16="http://schemas.microsoft.com/office/drawing/2014/main" id="{50F56C6D-7226-6C71-0754-0D4DD2D2A85D}"/>
              </a:ext>
            </a:extLst>
          </p:cNvPr>
          <p:cNvPicPr>
            <a:picLocks noChangeAspect="1"/>
          </p:cNvPicPr>
          <p:nvPr/>
        </p:nvPicPr>
        <p:blipFill>
          <a:blip r:embed="rId4">
            <a:alphaModFix amt="5000"/>
            <a:extLst>
              <a:ext uri="{BEBA8EAE-BF5A-486C-A8C5-ECC9F3942E4B}">
                <a14:imgProps xmlns:a14="http://schemas.microsoft.com/office/drawing/2010/main">
                  <a14:imgLayer r:embed="rId5">
                    <a14:imgEffect>
                      <a14:saturation sat="0"/>
                    </a14:imgEffect>
                  </a14:imgLayer>
                </a14:imgProps>
              </a:ext>
            </a:extLst>
          </a:blip>
          <a:stretch>
            <a:fillRect/>
          </a:stretch>
        </p:blipFill>
        <p:spPr>
          <a:xfrm>
            <a:off x="11346306" y="543903"/>
            <a:ext cx="845693" cy="772083"/>
          </a:xfrm>
          <a:prstGeom prst="rect">
            <a:avLst/>
          </a:prstGeom>
        </p:spPr>
      </p:pic>
      <p:pic>
        <p:nvPicPr>
          <p:cNvPr id="11" name="Picture 10" descr="Diagram&#10;&#10;Description automatically generated">
            <a:extLst>
              <a:ext uri="{FF2B5EF4-FFF2-40B4-BE49-F238E27FC236}">
                <a16:creationId xmlns:a16="http://schemas.microsoft.com/office/drawing/2014/main" id="{3A8A5BFC-E756-F035-8211-36454BF0085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066279" y="1508852"/>
            <a:ext cx="8125722" cy="5020536"/>
          </a:xfrm>
          <a:prstGeom prst="rect">
            <a:avLst/>
          </a:prstGeom>
        </p:spPr>
      </p:pic>
    </p:spTree>
    <p:extLst>
      <p:ext uri="{BB962C8B-B14F-4D97-AF65-F5344CB8AC3E}">
        <p14:creationId xmlns:p14="http://schemas.microsoft.com/office/powerpoint/2010/main" val="18362512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3"/>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3"/>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861774"/>
          </a:xfrm>
          <a:prstGeom prst="rect">
            <a:avLst/>
          </a:prstGeom>
          <a:noFill/>
        </p:spPr>
        <p:txBody>
          <a:bodyPr wrap="square" rtlCol="0">
            <a:spAutoFit/>
          </a:bodyPr>
          <a:lstStyle/>
          <a:p>
            <a:pPr algn="ctr"/>
            <a:r>
              <a:rPr lang="en-US" sz="5000" b="1" dirty="0">
                <a:solidFill>
                  <a:srgbClr val="002060"/>
                </a:solidFill>
              </a:rPr>
              <a:t>Classification Tree – Not Fully Paid</a:t>
            </a: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769B97F2-949C-6AED-5947-79C707840323}"/>
              </a:ext>
            </a:extLst>
          </p:cNvPr>
          <p:cNvSpPr txBox="1"/>
          <p:nvPr/>
        </p:nvSpPr>
        <p:spPr>
          <a:xfrm>
            <a:off x="256606" y="2187743"/>
            <a:ext cx="4465049" cy="4770537"/>
          </a:xfrm>
          <a:prstGeom prst="rect">
            <a:avLst/>
          </a:prstGeom>
          <a:noFill/>
        </p:spPr>
        <p:txBody>
          <a:bodyPr wrap="square" rtlCol="0">
            <a:spAutoFit/>
          </a:bodyPr>
          <a:lstStyle/>
          <a:p>
            <a:pPr marL="285750" indent="-285750">
              <a:buFont typeface="Arial" panose="020B0604020202020204" pitchFamily="34" charset="0"/>
              <a:buChar char="•"/>
            </a:pPr>
            <a:r>
              <a:rPr lang="en-US" sz="1900" b="1" dirty="0"/>
              <a:t>Tree</a:t>
            </a:r>
          </a:p>
          <a:p>
            <a:pPr marL="742950" lvl="1" indent="-285750">
              <a:buFont typeface="Arial" panose="020B0604020202020204" pitchFamily="34" charset="0"/>
              <a:buChar char="•"/>
            </a:pPr>
            <a:r>
              <a:rPr lang="en-US" sz="1900" dirty="0"/>
              <a:t>CP forced to .001</a:t>
            </a:r>
          </a:p>
          <a:p>
            <a:pPr marL="742950" lvl="1" indent="-285750">
              <a:buFont typeface="Arial" panose="020B0604020202020204" pitchFamily="34" charset="0"/>
              <a:buChar char="•"/>
            </a:pPr>
            <a:r>
              <a:rPr lang="en-US" sz="1900" dirty="0"/>
              <a:t>Four variables</a:t>
            </a:r>
          </a:p>
          <a:p>
            <a:pPr marL="742950" lvl="1" indent="-285750">
              <a:buFont typeface="Arial" panose="020B0604020202020204" pitchFamily="34" charset="0"/>
              <a:buChar char="•"/>
            </a:pPr>
            <a:r>
              <a:rPr lang="en-US" sz="1900" dirty="0"/>
              <a:t>4 splits</a:t>
            </a:r>
          </a:p>
          <a:p>
            <a:pPr marL="742950" lvl="1" indent="-285750">
              <a:buFont typeface="Arial" panose="020B0604020202020204" pitchFamily="34" charset="0"/>
              <a:buChar char="•"/>
            </a:pPr>
            <a:endParaRPr lang="en-US" sz="1900" dirty="0"/>
          </a:p>
          <a:p>
            <a:pPr marL="285750" indent="-285750">
              <a:buFont typeface="Arial" panose="020B0604020202020204" pitchFamily="34" charset="0"/>
              <a:buChar char="•"/>
            </a:pPr>
            <a:r>
              <a:rPr lang="en-US" sz="1900" b="1" dirty="0"/>
              <a:t>Confusion Matrix</a:t>
            </a:r>
          </a:p>
          <a:p>
            <a:pPr marL="742950" lvl="1" indent="-285750">
              <a:buFont typeface="Arial" panose="020B0604020202020204" pitchFamily="34" charset="0"/>
              <a:buChar char="•"/>
            </a:pPr>
            <a:r>
              <a:rPr lang="en-US" sz="1900" dirty="0"/>
              <a:t>Specificity: 0.013</a:t>
            </a:r>
          </a:p>
          <a:p>
            <a:pPr marL="742950" lvl="1" indent="-285750">
              <a:buFont typeface="Arial" panose="020B0604020202020204" pitchFamily="34" charset="0"/>
              <a:buChar char="•"/>
            </a:pPr>
            <a:r>
              <a:rPr lang="en-US" sz="1900" dirty="0"/>
              <a:t>Recall/Sensitivity: 0.999</a:t>
            </a:r>
          </a:p>
          <a:p>
            <a:pPr marL="742950" lvl="1" indent="-285750">
              <a:buFont typeface="Arial" panose="020B0604020202020204" pitchFamily="34" charset="0"/>
              <a:buChar char="•"/>
            </a:pPr>
            <a:r>
              <a:rPr lang="en-US" sz="1900" dirty="0"/>
              <a:t>Precision: 0.842</a:t>
            </a:r>
          </a:p>
          <a:p>
            <a:pPr marL="742950" lvl="1" indent="-285750">
              <a:buFont typeface="Arial" panose="020B0604020202020204" pitchFamily="34" charset="0"/>
              <a:buChar char="•"/>
            </a:pPr>
            <a:r>
              <a:rPr lang="en-US" sz="1900" dirty="0"/>
              <a:t>AUC: 0.59</a:t>
            </a:r>
          </a:p>
          <a:p>
            <a:pPr marL="742950" lvl="1" indent="-285750">
              <a:buFont typeface="Arial" panose="020B0604020202020204" pitchFamily="34" charset="0"/>
              <a:buChar char="•"/>
            </a:pPr>
            <a:r>
              <a:rPr lang="en-US" sz="1900" dirty="0"/>
              <a:t>Kappa: 0.019</a:t>
            </a:r>
          </a:p>
          <a:p>
            <a:pPr marL="285750" indent="-285750">
              <a:buFont typeface="Arial" panose="020B0604020202020204" pitchFamily="34" charset="0"/>
              <a:buChar char="•"/>
            </a:pPr>
            <a:endParaRPr lang="en-US" sz="1900" dirty="0"/>
          </a:p>
          <a:p>
            <a:pPr marL="285750" indent="-285750">
              <a:buFont typeface="Arial" panose="020B0604020202020204" pitchFamily="34" charset="0"/>
              <a:buChar char="•"/>
            </a:pPr>
            <a:r>
              <a:rPr lang="en-US" sz="1900" b="1" dirty="0"/>
              <a:t>Predictions vs Actual</a:t>
            </a:r>
          </a:p>
          <a:p>
            <a:pPr marL="742950" lvl="1" indent="-285750">
              <a:buFont typeface="Arial" panose="020B0604020202020204" pitchFamily="34" charset="0"/>
              <a:buChar char="•"/>
            </a:pPr>
            <a:r>
              <a:rPr lang="en-US" sz="1900" dirty="0"/>
              <a:t>8034/8045 true negatives/paid</a:t>
            </a:r>
          </a:p>
          <a:p>
            <a:pPr marL="742950" lvl="1" indent="-285750">
              <a:buFont typeface="Arial" panose="020B0604020202020204" pitchFamily="34" charset="0"/>
              <a:buChar char="•"/>
            </a:pPr>
            <a:r>
              <a:rPr lang="en-US" sz="1900" dirty="0"/>
              <a:t>20/1533 true positives/unpaid</a:t>
            </a:r>
          </a:p>
          <a:p>
            <a:endParaRPr lang="en-US" sz="1900" dirty="0"/>
          </a:p>
        </p:txBody>
      </p:sp>
      <p:pic>
        <p:nvPicPr>
          <p:cNvPr id="10" name="Picture 9" descr="Diagram&#10;&#10;Description automatically generated">
            <a:extLst>
              <a:ext uri="{FF2B5EF4-FFF2-40B4-BE49-F238E27FC236}">
                <a16:creationId xmlns:a16="http://schemas.microsoft.com/office/drawing/2014/main" id="{0283BF2E-A5A2-36CC-3357-79E13565A52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45661" y="1497882"/>
            <a:ext cx="7346339" cy="5247384"/>
          </a:xfrm>
          <a:prstGeom prst="rect">
            <a:avLst/>
          </a:prstGeom>
        </p:spPr>
      </p:pic>
      <p:pic>
        <p:nvPicPr>
          <p:cNvPr id="11" name="Picture 10">
            <a:extLst>
              <a:ext uri="{FF2B5EF4-FFF2-40B4-BE49-F238E27FC236}">
                <a16:creationId xmlns:a16="http://schemas.microsoft.com/office/drawing/2014/main" id="{08F5CF5F-5984-211C-8358-E124353CD140}"/>
              </a:ext>
            </a:extLst>
          </p:cNvPr>
          <p:cNvPicPr>
            <a:picLocks noChangeAspect="1"/>
          </p:cNvPicPr>
          <p:nvPr/>
        </p:nvPicPr>
        <p:blipFill>
          <a:blip r:embed="rId5">
            <a:alphaModFix amt="5000"/>
            <a:extLst>
              <a:ext uri="{BEBA8EAE-BF5A-486C-A8C5-ECC9F3942E4B}">
                <a14:imgProps xmlns:a14="http://schemas.microsoft.com/office/drawing/2010/main">
                  <a14:imgLayer r:embed="rId6">
                    <a14:imgEffect>
                      <a14:saturation sat="0"/>
                    </a14:imgEffect>
                  </a14:imgLayer>
                </a14:imgProps>
              </a:ext>
            </a:extLst>
          </a:blip>
          <a:stretch>
            <a:fillRect/>
          </a:stretch>
        </p:blipFill>
        <p:spPr>
          <a:xfrm>
            <a:off x="11346306" y="543903"/>
            <a:ext cx="845693" cy="772083"/>
          </a:xfrm>
          <a:prstGeom prst="rect">
            <a:avLst/>
          </a:prstGeom>
        </p:spPr>
      </p:pic>
    </p:spTree>
    <p:extLst>
      <p:ext uri="{BB962C8B-B14F-4D97-AF65-F5344CB8AC3E}">
        <p14:creationId xmlns:p14="http://schemas.microsoft.com/office/powerpoint/2010/main" val="1307377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3"/>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3"/>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86177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000" b="1" i="0" u="none" strike="noStrike" kern="1200" cap="none" spc="0" normalizeH="0" baseline="0" noProof="0" dirty="0">
                <a:ln>
                  <a:noFill/>
                </a:ln>
                <a:solidFill>
                  <a:srgbClr val="002060"/>
                </a:solidFill>
                <a:effectLst/>
                <a:uLnTx/>
                <a:uFillTx/>
                <a:latin typeface="Calibri" panose="020F0502020204030204"/>
                <a:ea typeface="+mn-ea"/>
                <a:cs typeface="+mn-cs"/>
              </a:rPr>
              <a:t>Our Data</a:t>
            </a: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66452FBB-413E-BDEB-AB1D-F1B7DD15BB39}"/>
              </a:ext>
            </a:extLst>
          </p:cNvPr>
          <p:cNvSpPr txBox="1"/>
          <p:nvPr/>
        </p:nvSpPr>
        <p:spPr>
          <a:xfrm>
            <a:off x="0" y="6627168"/>
            <a:ext cx="5910146"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white">
                    <a:lumMod val="65000"/>
                  </a:prstClr>
                </a:solidFill>
                <a:effectLst/>
                <a:uLnTx/>
                <a:uFillTx/>
                <a:latin typeface="Calibri" panose="020F0502020204030204"/>
                <a:ea typeface="+mn-ea"/>
                <a:cs typeface="+mn-cs"/>
              </a:rPr>
              <a:t>https://www.kaggle.com/datasets/urstrulyvikas/lending-club-loan-data-analysis</a:t>
            </a:r>
          </a:p>
        </p:txBody>
      </p:sp>
      <p:sp>
        <p:nvSpPr>
          <p:cNvPr id="3" name="TextBox 2">
            <a:extLst>
              <a:ext uri="{FF2B5EF4-FFF2-40B4-BE49-F238E27FC236}">
                <a16:creationId xmlns:a16="http://schemas.microsoft.com/office/drawing/2014/main" id="{0DED20CC-E2E0-A93D-05C3-502D3C7DA89F}"/>
              </a:ext>
            </a:extLst>
          </p:cNvPr>
          <p:cNvSpPr txBox="1"/>
          <p:nvPr/>
        </p:nvSpPr>
        <p:spPr>
          <a:xfrm>
            <a:off x="441781" y="1645920"/>
            <a:ext cx="12192000" cy="1631216"/>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2060"/>
                </a:solidFill>
                <a:effectLst/>
                <a:uLnTx/>
                <a:uFillTx/>
                <a:latin typeface="Calibri" panose="020F0502020204030204"/>
                <a:ea typeface="+mn-ea"/>
                <a:cs typeface="+mn-cs"/>
              </a:rPr>
              <a:t>9,578 observations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2060"/>
                </a:solidFill>
                <a:effectLst/>
                <a:uLnTx/>
                <a:uFillTx/>
                <a:latin typeface="Calibri" panose="020F0502020204030204"/>
                <a:ea typeface="+mn-ea"/>
                <a:cs typeface="+mn-cs"/>
              </a:rPr>
              <a:t>14 variables</a:t>
            </a:r>
          </a:p>
          <a:p>
            <a:pPr marL="800100" lvl="1" indent="-342900">
              <a:buFont typeface="Arial" panose="020B0604020202020204" pitchFamily="34" charset="0"/>
              <a:buChar char="•"/>
              <a:defRPr/>
            </a:pPr>
            <a:r>
              <a:rPr lang="en-US" sz="2000" dirty="0">
                <a:solidFill>
                  <a:srgbClr val="002060"/>
                </a:solidFill>
                <a:latin typeface="Calibri" panose="020F0502020204030204"/>
              </a:rPr>
              <a:t>11 numeric</a:t>
            </a:r>
          </a:p>
          <a:p>
            <a:pPr marL="800100" lvl="1" indent="-342900">
              <a:buFont typeface="Arial" panose="020B0604020202020204" pitchFamily="34" charset="0"/>
              <a:buChar char="•"/>
              <a:defRPr/>
            </a:pPr>
            <a:r>
              <a:rPr kumimoji="0" lang="en-US" sz="2000" b="0" i="0" u="none" strike="noStrike" kern="1200" cap="none" spc="0" normalizeH="0" baseline="0" noProof="0" dirty="0">
                <a:ln>
                  <a:noFill/>
                </a:ln>
                <a:solidFill>
                  <a:srgbClr val="002060"/>
                </a:solidFill>
                <a:effectLst/>
                <a:uLnTx/>
                <a:uFillTx/>
                <a:latin typeface="Calibri" panose="020F0502020204030204"/>
                <a:ea typeface="+mn-ea"/>
                <a:cs typeface="+mn-cs"/>
              </a:rPr>
              <a:t>2 logical</a:t>
            </a:r>
          </a:p>
          <a:p>
            <a:pPr marL="800100" lvl="1" indent="-342900">
              <a:buFont typeface="Arial" panose="020B0604020202020204" pitchFamily="34" charset="0"/>
              <a:buChar char="•"/>
              <a:defRPr/>
            </a:pPr>
            <a:r>
              <a:rPr lang="en-US" sz="2000" dirty="0">
                <a:solidFill>
                  <a:srgbClr val="002060"/>
                </a:solidFill>
                <a:latin typeface="Calibri" panose="020F0502020204030204"/>
              </a:rPr>
              <a:t>1 factor with 7 levels</a:t>
            </a:r>
            <a:endParaRPr kumimoji="0" lang="en-US" sz="2000" b="0" i="0" u="none" strike="noStrike" kern="1200" cap="none" spc="0" normalizeH="0" baseline="0" noProof="0" dirty="0">
              <a:ln>
                <a:noFill/>
              </a:ln>
              <a:solidFill>
                <a:srgbClr val="002060"/>
              </a:solidFill>
              <a:effectLst/>
              <a:uLnTx/>
              <a:uFillTx/>
              <a:latin typeface="Calibri" panose="020F0502020204030204"/>
              <a:ea typeface="+mn-ea"/>
              <a:cs typeface="+mn-cs"/>
            </a:endParaRPr>
          </a:p>
        </p:txBody>
      </p:sp>
      <p:grpSp>
        <p:nvGrpSpPr>
          <p:cNvPr id="11" name="Group 10">
            <a:extLst>
              <a:ext uri="{FF2B5EF4-FFF2-40B4-BE49-F238E27FC236}">
                <a16:creationId xmlns:a16="http://schemas.microsoft.com/office/drawing/2014/main" id="{98B041FF-AE67-B65E-7106-ADB71DA97963}"/>
              </a:ext>
            </a:extLst>
          </p:cNvPr>
          <p:cNvGrpSpPr/>
          <p:nvPr/>
        </p:nvGrpSpPr>
        <p:grpSpPr>
          <a:xfrm>
            <a:off x="1548102" y="3429000"/>
            <a:ext cx="9078380" cy="2726368"/>
            <a:chOff x="3614552" y="4232928"/>
            <a:chExt cx="8282655" cy="2446917"/>
          </a:xfrm>
        </p:grpSpPr>
        <p:pic>
          <p:nvPicPr>
            <p:cNvPr id="8" name="Picture 7">
              <a:extLst>
                <a:ext uri="{FF2B5EF4-FFF2-40B4-BE49-F238E27FC236}">
                  <a16:creationId xmlns:a16="http://schemas.microsoft.com/office/drawing/2014/main" id="{FF4A501D-7BB8-2500-FBE1-F3BA31F04E8F}"/>
                </a:ext>
              </a:extLst>
            </p:cNvPr>
            <p:cNvPicPr>
              <a:picLocks noChangeAspect="1"/>
            </p:cNvPicPr>
            <p:nvPr/>
          </p:nvPicPr>
          <p:blipFill rotWithShape="1">
            <a:blip r:embed="rId4"/>
            <a:srcRect b="67818"/>
            <a:stretch/>
          </p:blipFill>
          <p:spPr>
            <a:xfrm>
              <a:off x="3614552" y="4232928"/>
              <a:ext cx="8282655" cy="1600604"/>
            </a:xfrm>
            <a:prstGeom prst="rect">
              <a:avLst/>
            </a:prstGeom>
          </p:spPr>
        </p:pic>
        <p:sp>
          <p:nvSpPr>
            <p:cNvPr id="10" name="TextBox 9">
              <a:extLst>
                <a:ext uri="{FF2B5EF4-FFF2-40B4-BE49-F238E27FC236}">
                  <a16:creationId xmlns:a16="http://schemas.microsoft.com/office/drawing/2014/main" id="{58C9A636-856C-8A53-E7F5-4FE39B9CAC53}"/>
                </a:ext>
              </a:extLst>
            </p:cNvPr>
            <p:cNvSpPr txBox="1"/>
            <p:nvPr/>
          </p:nvSpPr>
          <p:spPr>
            <a:xfrm>
              <a:off x="3614552" y="5768287"/>
              <a:ext cx="1493713" cy="91155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a:t>
              </a:r>
            </a:p>
          </p:txBody>
        </p:sp>
      </p:grpSp>
      <p:pic>
        <p:nvPicPr>
          <p:cNvPr id="4" name="Picture 3">
            <a:extLst>
              <a:ext uri="{FF2B5EF4-FFF2-40B4-BE49-F238E27FC236}">
                <a16:creationId xmlns:a16="http://schemas.microsoft.com/office/drawing/2014/main" id="{2B1D08FC-4CE8-0AAC-2E9E-50B8A5959AAF}"/>
              </a:ext>
            </a:extLst>
          </p:cNvPr>
          <p:cNvPicPr>
            <a:picLocks noChangeAspect="1"/>
          </p:cNvPicPr>
          <p:nvPr/>
        </p:nvPicPr>
        <p:blipFill>
          <a:blip r:embed="rId5">
            <a:alphaModFix amt="5000"/>
            <a:extLst>
              <a:ext uri="{BEBA8EAE-BF5A-486C-A8C5-ECC9F3942E4B}">
                <a14:imgProps xmlns:a14="http://schemas.microsoft.com/office/drawing/2010/main">
                  <a14:imgLayer r:embed="rId6">
                    <a14:imgEffect>
                      <a14:saturation sat="0"/>
                    </a14:imgEffect>
                  </a14:imgLayer>
                </a14:imgProps>
              </a:ext>
            </a:extLst>
          </a:blip>
          <a:stretch>
            <a:fillRect/>
          </a:stretch>
        </p:blipFill>
        <p:spPr>
          <a:xfrm>
            <a:off x="11346306" y="543903"/>
            <a:ext cx="845693" cy="772083"/>
          </a:xfrm>
          <a:prstGeom prst="rect">
            <a:avLst/>
          </a:prstGeom>
        </p:spPr>
      </p:pic>
    </p:spTree>
    <p:extLst>
      <p:ext uri="{BB962C8B-B14F-4D97-AF65-F5344CB8AC3E}">
        <p14:creationId xmlns:p14="http://schemas.microsoft.com/office/powerpoint/2010/main" val="27785383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3"/>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3"/>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861774"/>
          </a:xfrm>
          <a:prstGeom prst="rect">
            <a:avLst/>
          </a:prstGeom>
          <a:noFill/>
        </p:spPr>
        <p:txBody>
          <a:bodyPr wrap="square" rtlCol="0">
            <a:spAutoFit/>
          </a:bodyPr>
          <a:lstStyle/>
          <a:p>
            <a:pPr algn="ctr"/>
            <a:r>
              <a:rPr lang="en-US" sz="5000" b="1" dirty="0">
                <a:solidFill>
                  <a:srgbClr val="002060"/>
                </a:solidFill>
              </a:rPr>
              <a:t>Model Application</a:t>
            </a: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graphicFrame>
        <p:nvGraphicFramePr>
          <p:cNvPr id="2" name="Table 2">
            <a:extLst>
              <a:ext uri="{FF2B5EF4-FFF2-40B4-BE49-F238E27FC236}">
                <a16:creationId xmlns:a16="http://schemas.microsoft.com/office/drawing/2014/main" id="{2A88BEBF-9EA7-D572-816C-3FD13CA9EC68}"/>
              </a:ext>
            </a:extLst>
          </p:cNvPr>
          <p:cNvGraphicFramePr>
            <a:graphicFrameLocks noGrp="1"/>
          </p:cNvGraphicFramePr>
          <p:nvPr>
            <p:extLst>
              <p:ext uri="{D42A27DB-BD31-4B8C-83A1-F6EECF244321}">
                <p14:modId xmlns:p14="http://schemas.microsoft.com/office/powerpoint/2010/main" val="3331872699"/>
              </p:ext>
            </p:extLst>
          </p:nvPr>
        </p:nvGraphicFramePr>
        <p:xfrm>
          <a:off x="2031998" y="1803070"/>
          <a:ext cx="8128000" cy="111252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510356326"/>
                    </a:ext>
                  </a:extLst>
                </a:gridCol>
                <a:gridCol w="4064000">
                  <a:extLst>
                    <a:ext uri="{9D8B030D-6E8A-4147-A177-3AD203B41FA5}">
                      <a16:colId xmlns:a16="http://schemas.microsoft.com/office/drawing/2014/main" val="2332356120"/>
                    </a:ext>
                  </a:extLst>
                </a:gridCol>
              </a:tblGrid>
              <a:tr h="370840">
                <a:tc>
                  <a:txBody>
                    <a:bodyPr/>
                    <a:lstStyle/>
                    <a:p>
                      <a:pPr algn="ctr"/>
                      <a:r>
                        <a:rPr lang="en-US" dirty="0"/>
                        <a:t>Credit Policy</a:t>
                      </a:r>
                    </a:p>
                  </a:txBody>
                  <a:tcPr/>
                </a:tc>
                <a:tc>
                  <a:txBody>
                    <a:bodyPr/>
                    <a:lstStyle/>
                    <a:p>
                      <a:pPr algn="ctr"/>
                      <a:r>
                        <a:rPr lang="en-US" dirty="0"/>
                        <a:t>Percent Not Fully Paid</a:t>
                      </a:r>
                    </a:p>
                  </a:txBody>
                  <a:tcPr/>
                </a:tc>
                <a:extLst>
                  <a:ext uri="{0D108BD9-81ED-4DB2-BD59-A6C34878D82A}">
                    <a16:rowId xmlns:a16="http://schemas.microsoft.com/office/drawing/2014/main" val="2660053768"/>
                  </a:ext>
                </a:extLst>
              </a:tr>
              <a:tr h="370840">
                <a:tc>
                  <a:txBody>
                    <a:bodyPr/>
                    <a:lstStyle/>
                    <a:p>
                      <a:pPr algn="ctr"/>
                      <a:r>
                        <a:rPr lang="en-US" dirty="0"/>
                        <a:t>Fails</a:t>
                      </a:r>
                    </a:p>
                  </a:txBody>
                  <a:tcPr/>
                </a:tc>
                <a:tc>
                  <a:txBody>
                    <a:bodyPr/>
                    <a:lstStyle/>
                    <a:p>
                      <a:pPr algn="ctr"/>
                      <a:r>
                        <a:rPr lang="en-US" dirty="0"/>
                        <a:t>27.8%</a:t>
                      </a:r>
                    </a:p>
                  </a:txBody>
                  <a:tcPr/>
                </a:tc>
                <a:extLst>
                  <a:ext uri="{0D108BD9-81ED-4DB2-BD59-A6C34878D82A}">
                    <a16:rowId xmlns:a16="http://schemas.microsoft.com/office/drawing/2014/main" val="2276347373"/>
                  </a:ext>
                </a:extLst>
              </a:tr>
              <a:tr h="370840">
                <a:tc>
                  <a:txBody>
                    <a:bodyPr/>
                    <a:lstStyle/>
                    <a:p>
                      <a:pPr algn="ctr"/>
                      <a:r>
                        <a:rPr lang="en-US" dirty="0"/>
                        <a:t>Meets</a:t>
                      </a:r>
                    </a:p>
                  </a:txBody>
                  <a:tcPr/>
                </a:tc>
                <a:tc>
                  <a:txBody>
                    <a:bodyPr/>
                    <a:lstStyle/>
                    <a:p>
                      <a:pPr algn="ctr"/>
                      <a:r>
                        <a:rPr lang="en-US" dirty="0"/>
                        <a:t>13.2%</a:t>
                      </a:r>
                    </a:p>
                  </a:txBody>
                  <a:tcPr/>
                </a:tc>
                <a:extLst>
                  <a:ext uri="{0D108BD9-81ED-4DB2-BD59-A6C34878D82A}">
                    <a16:rowId xmlns:a16="http://schemas.microsoft.com/office/drawing/2014/main" val="295577914"/>
                  </a:ext>
                </a:extLst>
              </a:tr>
            </a:tbl>
          </a:graphicData>
        </a:graphic>
      </p:graphicFrame>
      <p:sp>
        <p:nvSpPr>
          <p:cNvPr id="3" name="TextBox 2">
            <a:extLst>
              <a:ext uri="{FF2B5EF4-FFF2-40B4-BE49-F238E27FC236}">
                <a16:creationId xmlns:a16="http://schemas.microsoft.com/office/drawing/2014/main" id="{2642EAA2-2169-79BA-8ADF-4568ABDB63ED}"/>
              </a:ext>
            </a:extLst>
          </p:cNvPr>
          <p:cNvSpPr txBox="1"/>
          <p:nvPr/>
        </p:nvSpPr>
        <p:spPr>
          <a:xfrm>
            <a:off x="5098578" y="1432960"/>
            <a:ext cx="1994841" cy="369332"/>
          </a:xfrm>
          <a:prstGeom prst="rect">
            <a:avLst/>
          </a:prstGeom>
          <a:noFill/>
        </p:spPr>
        <p:txBody>
          <a:bodyPr wrap="none" rtlCol="0">
            <a:spAutoFit/>
          </a:bodyPr>
          <a:lstStyle/>
          <a:p>
            <a:r>
              <a:rPr lang="en-US" dirty="0"/>
              <a:t>Actual Credit Policy</a:t>
            </a:r>
          </a:p>
        </p:txBody>
      </p:sp>
      <p:graphicFrame>
        <p:nvGraphicFramePr>
          <p:cNvPr id="8" name="Table 2">
            <a:extLst>
              <a:ext uri="{FF2B5EF4-FFF2-40B4-BE49-F238E27FC236}">
                <a16:creationId xmlns:a16="http://schemas.microsoft.com/office/drawing/2014/main" id="{DE790816-33D6-3807-BF53-4C181F3E6861}"/>
              </a:ext>
            </a:extLst>
          </p:cNvPr>
          <p:cNvGraphicFramePr>
            <a:graphicFrameLocks noGrp="1"/>
          </p:cNvGraphicFramePr>
          <p:nvPr>
            <p:extLst>
              <p:ext uri="{D42A27DB-BD31-4B8C-83A1-F6EECF244321}">
                <p14:modId xmlns:p14="http://schemas.microsoft.com/office/powerpoint/2010/main" val="2719849200"/>
              </p:ext>
            </p:extLst>
          </p:nvPr>
        </p:nvGraphicFramePr>
        <p:xfrm>
          <a:off x="2023292" y="3577431"/>
          <a:ext cx="8128000" cy="111252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510356326"/>
                    </a:ext>
                  </a:extLst>
                </a:gridCol>
                <a:gridCol w="4064000">
                  <a:extLst>
                    <a:ext uri="{9D8B030D-6E8A-4147-A177-3AD203B41FA5}">
                      <a16:colId xmlns:a16="http://schemas.microsoft.com/office/drawing/2014/main" val="2332356120"/>
                    </a:ext>
                  </a:extLst>
                </a:gridCol>
              </a:tblGrid>
              <a:tr h="370840">
                <a:tc>
                  <a:txBody>
                    <a:bodyPr/>
                    <a:lstStyle/>
                    <a:p>
                      <a:pPr algn="ctr"/>
                      <a:r>
                        <a:rPr lang="en-US" dirty="0"/>
                        <a:t>Credit Policy</a:t>
                      </a:r>
                    </a:p>
                  </a:txBody>
                  <a:tcPr/>
                </a:tc>
                <a:tc>
                  <a:txBody>
                    <a:bodyPr/>
                    <a:lstStyle/>
                    <a:p>
                      <a:pPr algn="ctr"/>
                      <a:r>
                        <a:rPr lang="en-US" dirty="0"/>
                        <a:t>Percent Not Fully Paid</a:t>
                      </a:r>
                    </a:p>
                  </a:txBody>
                  <a:tcPr/>
                </a:tc>
                <a:extLst>
                  <a:ext uri="{0D108BD9-81ED-4DB2-BD59-A6C34878D82A}">
                    <a16:rowId xmlns:a16="http://schemas.microsoft.com/office/drawing/2014/main" val="2660053768"/>
                  </a:ext>
                </a:extLst>
              </a:tr>
              <a:tr h="370840">
                <a:tc>
                  <a:txBody>
                    <a:bodyPr/>
                    <a:lstStyle/>
                    <a:p>
                      <a:pPr algn="ctr"/>
                      <a:r>
                        <a:rPr lang="en-US" dirty="0"/>
                        <a:t>Fails</a:t>
                      </a:r>
                    </a:p>
                  </a:txBody>
                  <a:tcPr/>
                </a:tc>
                <a:tc>
                  <a:txBody>
                    <a:bodyPr/>
                    <a:lstStyle/>
                    <a:p>
                      <a:pPr algn="ctr"/>
                      <a:r>
                        <a:rPr lang="en-US" dirty="0"/>
                        <a:t>28.8%</a:t>
                      </a:r>
                    </a:p>
                  </a:txBody>
                  <a:tcPr/>
                </a:tc>
                <a:extLst>
                  <a:ext uri="{0D108BD9-81ED-4DB2-BD59-A6C34878D82A}">
                    <a16:rowId xmlns:a16="http://schemas.microsoft.com/office/drawing/2014/main" val="2276347373"/>
                  </a:ext>
                </a:extLst>
              </a:tr>
              <a:tr h="370840">
                <a:tc>
                  <a:txBody>
                    <a:bodyPr/>
                    <a:lstStyle/>
                    <a:p>
                      <a:pPr algn="ctr"/>
                      <a:r>
                        <a:rPr lang="en-US" dirty="0"/>
                        <a:t>Meets</a:t>
                      </a:r>
                    </a:p>
                  </a:txBody>
                  <a:tcPr/>
                </a:tc>
                <a:tc>
                  <a:txBody>
                    <a:bodyPr/>
                    <a:lstStyle/>
                    <a:p>
                      <a:pPr algn="ctr"/>
                      <a:r>
                        <a:rPr lang="en-US" dirty="0"/>
                        <a:t>13.6%</a:t>
                      </a:r>
                    </a:p>
                  </a:txBody>
                  <a:tcPr/>
                </a:tc>
                <a:extLst>
                  <a:ext uri="{0D108BD9-81ED-4DB2-BD59-A6C34878D82A}">
                    <a16:rowId xmlns:a16="http://schemas.microsoft.com/office/drawing/2014/main" val="295577914"/>
                  </a:ext>
                </a:extLst>
              </a:tr>
            </a:tbl>
          </a:graphicData>
        </a:graphic>
      </p:graphicFrame>
      <p:sp>
        <p:nvSpPr>
          <p:cNvPr id="11" name="TextBox 10">
            <a:extLst>
              <a:ext uri="{FF2B5EF4-FFF2-40B4-BE49-F238E27FC236}">
                <a16:creationId xmlns:a16="http://schemas.microsoft.com/office/drawing/2014/main" id="{BE19959D-4C7D-1074-F748-F861ACBAEBC0}"/>
              </a:ext>
            </a:extLst>
          </p:cNvPr>
          <p:cNvSpPr txBox="1"/>
          <p:nvPr/>
        </p:nvSpPr>
        <p:spPr>
          <a:xfrm>
            <a:off x="4294062" y="3238189"/>
            <a:ext cx="3603872" cy="369332"/>
          </a:xfrm>
          <a:prstGeom prst="rect">
            <a:avLst/>
          </a:prstGeom>
          <a:noFill/>
        </p:spPr>
        <p:txBody>
          <a:bodyPr wrap="none" rtlCol="0">
            <a:spAutoFit/>
          </a:bodyPr>
          <a:lstStyle/>
          <a:p>
            <a:r>
              <a:rPr lang="en-US" dirty="0"/>
              <a:t>Decision Tree Predicted Credit Policy</a:t>
            </a:r>
          </a:p>
        </p:txBody>
      </p:sp>
      <p:graphicFrame>
        <p:nvGraphicFramePr>
          <p:cNvPr id="4" name="Table 2">
            <a:extLst>
              <a:ext uri="{FF2B5EF4-FFF2-40B4-BE49-F238E27FC236}">
                <a16:creationId xmlns:a16="http://schemas.microsoft.com/office/drawing/2014/main" id="{B9DBB600-19C5-AD30-FE95-F7B6B4965C9B}"/>
              </a:ext>
            </a:extLst>
          </p:cNvPr>
          <p:cNvGraphicFramePr>
            <a:graphicFrameLocks noGrp="1"/>
          </p:cNvGraphicFramePr>
          <p:nvPr>
            <p:extLst>
              <p:ext uri="{D42A27DB-BD31-4B8C-83A1-F6EECF244321}">
                <p14:modId xmlns:p14="http://schemas.microsoft.com/office/powerpoint/2010/main" val="3183587004"/>
              </p:ext>
            </p:extLst>
          </p:nvPr>
        </p:nvGraphicFramePr>
        <p:xfrm>
          <a:off x="2031998" y="5529906"/>
          <a:ext cx="8128000" cy="111252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510356326"/>
                    </a:ext>
                  </a:extLst>
                </a:gridCol>
                <a:gridCol w="4064000">
                  <a:extLst>
                    <a:ext uri="{9D8B030D-6E8A-4147-A177-3AD203B41FA5}">
                      <a16:colId xmlns:a16="http://schemas.microsoft.com/office/drawing/2014/main" val="2332356120"/>
                    </a:ext>
                  </a:extLst>
                </a:gridCol>
              </a:tblGrid>
              <a:tr h="370840">
                <a:tc>
                  <a:txBody>
                    <a:bodyPr/>
                    <a:lstStyle/>
                    <a:p>
                      <a:pPr algn="ctr"/>
                      <a:r>
                        <a:rPr lang="en-US" dirty="0"/>
                        <a:t>Credit Policy</a:t>
                      </a:r>
                    </a:p>
                  </a:txBody>
                  <a:tcPr/>
                </a:tc>
                <a:tc>
                  <a:txBody>
                    <a:bodyPr/>
                    <a:lstStyle/>
                    <a:p>
                      <a:pPr algn="ctr"/>
                      <a:r>
                        <a:rPr lang="en-US" dirty="0"/>
                        <a:t>Percent Not Fully Paid</a:t>
                      </a:r>
                    </a:p>
                  </a:txBody>
                  <a:tcPr/>
                </a:tc>
                <a:extLst>
                  <a:ext uri="{0D108BD9-81ED-4DB2-BD59-A6C34878D82A}">
                    <a16:rowId xmlns:a16="http://schemas.microsoft.com/office/drawing/2014/main" val="2660053768"/>
                  </a:ext>
                </a:extLst>
              </a:tr>
              <a:tr h="370840">
                <a:tc>
                  <a:txBody>
                    <a:bodyPr/>
                    <a:lstStyle/>
                    <a:p>
                      <a:pPr algn="ctr"/>
                      <a:r>
                        <a:rPr lang="en-US" dirty="0"/>
                        <a:t>Fails</a:t>
                      </a:r>
                    </a:p>
                  </a:txBody>
                  <a:tcPr/>
                </a:tc>
                <a:tc>
                  <a:txBody>
                    <a:bodyPr/>
                    <a:lstStyle/>
                    <a:p>
                      <a:pPr algn="ctr"/>
                      <a:r>
                        <a:rPr lang="en-US" dirty="0"/>
                        <a:t>29.8%</a:t>
                      </a:r>
                    </a:p>
                  </a:txBody>
                  <a:tcPr/>
                </a:tc>
                <a:extLst>
                  <a:ext uri="{0D108BD9-81ED-4DB2-BD59-A6C34878D82A}">
                    <a16:rowId xmlns:a16="http://schemas.microsoft.com/office/drawing/2014/main" val="2276347373"/>
                  </a:ext>
                </a:extLst>
              </a:tr>
              <a:tr h="370840">
                <a:tc>
                  <a:txBody>
                    <a:bodyPr/>
                    <a:lstStyle/>
                    <a:p>
                      <a:pPr algn="ctr"/>
                      <a:r>
                        <a:rPr lang="en-US" dirty="0"/>
                        <a:t>Meets</a:t>
                      </a:r>
                    </a:p>
                  </a:txBody>
                  <a:tcPr/>
                </a:tc>
                <a:tc>
                  <a:txBody>
                    <a:bodyPr/>
                    <a:lstStyle/>
                    <a:p>
                      <a:pPr algn="ctr"/>
                      <a:r>
                        <a:rPr lang="en-US" dirty="0"/>
                        <a:t>13.8%</a:t>
                      </a:r>
                    </a:p>
                  </a:txBody>
                  <a:tcPr/>
                </a:tc>
                <a:extLst>
                  <a:ext uri="{0D108BD9-81ED-4DB2-BD59-A6C34878D82A}">
                    <a16:rowId xmlns:a16="http://schemas.microsoft.com/office/drawing/2014/main" val="295577914"/>
                  </a:ext>
                </a:extLst>
              </a:tr>
            </a:tbl>
          </a:graphicData>
        </a:graphic>
      </p:graphicFrame>
      <p:sp>
        <p:nvSpPr>
          <p:cNvPr id="10" name="TextBox 9">
            <a:extLst>
              <a:ext uri="{FF2B5EF4-FFF2-40B4-BE49-F238E27FC236}">
                <a16:creationId xmlns:a16="http://schemas.microsoft.com/office/drawing/2014/main" id="{2906EC1C-5DE1-4CB2-9779-7C0E800CE8A8}"/>
              </a:ext>
            </a:extLst>
          </p:cNvPr>
          <p:cNvSpPr txBox="1"/>
          <p:nvPr/>
        </p:nvSpPr>
        <p:spPr>
          <a:xfrm>
            <a:off x="4107883" y="5156634"/>
            <a:ext cx="4113306" cy="369332"/>
          </a:xfrm>
          <a:prstGeom prst="rect">
            <a:avLst/>
          </a:prstGeom>
          <a:noFill/>
        </p:spPr>
        <p:txBody>
          <a:bodyPr wrap="none" rtlCol="0">
            <a:spAutoFit/>
          </a:bodyPr>
          <a:lstStyle/>
          <a:p>
            <a:r>
              <a:rPr lang="en-US" dirty="0"/>
              <a:t>Logistic Regression Predicted Credit Policy</a:t>
            </a:r>
          </a:p>
        </p:txBody>
      </p:sp>
      <p:pic>
        <p:nvPicPr>
          <p:cNvPr id="12" name="Picture 11">
            <a:extLst>
              <a:ext uri="{FF2B5EF4-FFF2-40B4-BE49-F238E27FC236}">
                <a16:creationId xmlns:a16="http://schemas.microsoft.com/office/drawing/2014/main" id="{68138AA1-8ADF-AB97-780A-883203F211FC}"/>
              </a:ext>
            </a:extLst>
          </p:cNvPr>
          <p:cNvPicPr>
            <a:picLocks noChangeAspect="1"/>
          </p:cNvPicPr>
          <p:nvPr/>
        </p:nvPicPr>
        <p:blipFill>
          <a:blip r:embed="rId4">
            <a:alphaModFix amt="5000"/>
            <a:extLst>
              <a:ext uri="{BEBA8EAE-BF5A-486C-A8C5-ECC9F3942E4B}">
                <a14:imgProps xmlns:a14="http://schemas.microsoft.com/office/drawing/2010/main">
                  <a14:imgLayer r:embed="rId5">
                    <a14:imgEffect>
                      <a14:saturation sat="0"/>
                    </a14:imgEffect>
                  </a14:imgLayer>
                </a14:imgProps>
              </a:ext>
            </a:extLst>
          </a:blip>
          <a:stretch>
            <a:fillRect/>
          </a:stretch>
        </p:blipFill>
        <p:spPr>
          <a:xfrm>
            <a:off x="11346306" y="543903"/>
            <a:ext cx="845693" cy="772083"/>
          </a:xfrm>
          <a:prstGeom prst="rect">
            <a:avLst/>
          </a:prstGeom>
        </p:spPr>
      </p:pic>
    </p:spTree>
    <p:extLst>
      <p:ext uri="{BB962C8B-B14F-4D97-AF65-F5344CB8AC3E}">
        <p14:creationId xmlns:p14="http://schemas.microsoft.com/office/powerpoint/2010/main" val="2726306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103B5E"/>
        </a:solidFill>
        <a:effectLst/>
      </p:bgPr>
    </p:bg>
    <p:spTree>
      <p:nvGrpSpPr>
        <p:cNvPr id="1" name=""/>
        <p:cNvGrpSpPr/>
        <p:nvPr/>
      </p:nvGrpSpPr>
      <p:grpSpPr>
        <a:xfrm>
          <a:off x="0" y="0"/>
          <a:ext cx="0" cy="0"/>
          <a:chOff x="0" y="0"/>
          <a:chExt cx="0" cy="0"/>
        </a:xfrm>
      </p:grpSpPr>
      <p:sp>
        <p:nvSpPr>
          <p:cNvPr id="32" name="TextBox 31">
            <a:extLst>
              <a:ext uri="{FF2B5EF4-FFF2-40B4-BE49-F238E27FC236}">
                <a16:creationId xmlns:a16="http://schemas.microsoft.com/office/drawing/2014/main" id="{0426EA6E-8DCD-68BB-CC42-016432ED85F5}"/>
              </a:ext>
            </a:extLst>
          </p:cNvPr>
          <p:cNvSpPr txBox="1"/>
          <p:nvPr/>
        </p:nvSpPr>
        <p:spPr>
          <a:xfrm>
            <a:off x="0" y="2367155"/>
            <a:ext cx="12192001" cy="1015663"/>
          </a:xfrm>
          <a:prstGeom prst="rect">
            <a:avLst/>
          </a:prstGeom>
          <a:noFill/>
        </p:spPr>
        <p:txBody>
          <a:bodyPr wrap="square" rtlCol="0">
            <a:spAutoFit/>
          </a:bodyPr>
          <a:lstStyle/>
          <a:p>
            <a:pPr algn="ctr"/>
            <a:r>
              <a:rPr lang="en-US" sz="6000" dirty="0">
                <a:solidFill>
                  <a:schemeClr val="bg1"/>
                </a:solidFill>
              </a:rPr>
              <a:t>Questions?</a:t>
            </a:r>
          </a:p>
        </p:txBody>
      </p:sp>
    </p:spTree>
    <p:extLst>
      <p:ext uri="{BB962C8B-B14F-4D97-AF65-F5344CB8AC3E}">
        <p14:creationId xmlns:p14="http://schemas.microsoft.com/office/powerpoint/2010/main" val="19243050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3"/>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3"/>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86177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5000" b="1" dirty="0">
                <a:solidFill>
                  <a:srgbClr val="002060"/>
                </a:solidFill>
                <a:latin typeface="Calibri" panose="020F0502020204030204"/>
              </a:rPr>
              <a:t>Added Variables</a:t>
            </a:r>
            <a:endParaRPr kumimoji="0" lang="en-US" sz="5000" b="1" i="0" u="none" strike="noStrike" kern="1200" cap="none" spc="0" normalizeH="0" baseline="0" noProof="0" dirty="0">
              <a:ln>
                <a:noFill/>
              </a:ln>
              <a:solidFill>
                <a:srgbClr val="002060"/>
              </a:solidFill>
              <a:effectLst/>
              <a:uLnTx/>
              <a:uFillTx/>
              <a:latin typeface="Calibri" panose="020F0502020204030204"/>
              <a:ea typeface="+mn-ea"/>
              <a:cs typeface="+mn-cs"/>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66452FBB-413E-BDEB-AB1D-F1B7DD15BB39}"/>
              </a:ext>
            </a:extLst>
          </p:cNvPr>
          <p:cNvSpPr txBox="1"/>
          <p:nvPr/>
        </p:nvSpPr>
        <p:spPr>
          <a:xfrm>
            <a:off x="0" y="6627168"/>
            <a:ext cx="5910146"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white">
                    <a:lumMod val="65000"/>
                  </a:prstClr>
                </a:solidFill>
                <a:effectLst/>
                <a:uLnTx/>
                <a:uFillTx/>
                <a:latin typeface="Calibri" panose="020F0502020204030204"/>
                <a:ea typeface="+mn-ea"/>
                <a:cs typeface="+mn-cs"/>
              </a:rPr>
              <a:t>https://www.kaggle.com/datasets/urstrulyvikas/lending-club-loan-data-analysis</a:t>
            </a:r>
          </a:p>
        </p:txBody>
      </p:sp>
      <p:sp>
        <p:nvSpPr>
          <p:cNvPr id="3" name="TextBox 2">
            <a:extLst>
              <a:ext uri="{FF2B5EF4-FFF2-40B4-BE49-F238E27FC236}">
                <a16:creationId xmlns:a16="http://schemas.microsoft.com/office/drawing/2014/main" id="{0DED20CC-E2E0-A93D-05C3-502D3C7DA89F}"/>
              </a:ext>
            </a:extLst>
          </p:cNvPr>
          <p:cNvSpPr txBox="1"/>
          <p:nvPr/>
        </p:nvSpPr>
        <p:spPr>
          <a:xfrm>
            <a:off x="435008" y="2051297"/>
            <a:ext cx="12192000" cy="1323439"/>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2060"/>
                </a:solidFill>
                <a:effectLst/>
                <a:uLnTx/>
                <a:uFillTx/>
                <a:latin typeface="Calibri" panose="020F0502020204030204"/>
                <a:ea typeface="+mn-ea"/>
                <a:cs typeface="+mn-cs"/>
              </a:rPr>
              <a:t>Natural log of revolving balance (</a:t>
            </a:r>
            <a:r>
              <a:rPr kumimoji="0" lang="en-US" sz="2000" b="0" i="0" u="none" strike="noStrike" kern="1200" cap="none" spc="0" normalizeH="0" baseline="0" noProof="0" dirty="0" err="1">
                <a:ln>
                  <a:noFill/>
                </a:ln>
                <a:solidFill>
                  <a:srgbClr val="002060"/>
                </a:solidFill>
                <a:effectLst/>
                <a:uLnTx/>
                <a:uFillTx/>
                <a:latin typeface="Calibri" panose="020F0502020204030204"/>
                <a:ea typeface="+mn-ea"/>
                <a:cs typeface="+mn-cs"/>
              </a:rPr>
              <a:t>log.revol.bal</a:t>
            </a:r>
            <a:r>
              <a:rPr kumimoji="0" lang="en-US" sz="2000" b="0" i="0" u="none" strike="noStrike" kern="1200" cap="none" spc="0" normalizeH="0" baseline="0" noProof="0" dirty="0">
                <a:ln>
                  <a:noFill/>
                </a:ln>
                <a:solidFill>
                  <a:srgbClr val="002060"/>
                </a:solidFill>
                <a:effectLst/>
                <a:uLnTx/>
                <a:uFillTx/>
                <a:latin typeface="Calibri" panose="020F0502020204030204"/>
                <a:ea typeface="+mn-ea"/>
                <a:cs typeface="+mn-cs"/>
              </a:rPr>
              <a:t>)</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dirty="0">
                <a:solidFill>
                  <a:srgbClr val="002060"/>
                </a:solidFill>
                <a:latin typeface="Calibri" panose="020F0502020204030204"/>
              </a:rPr>
              <a:t>Logical based on if </a:t>
            </a:r>
            <a:r>
              <a:rPr lang="en-US" sz="2000" dirty="0" err="1">
                <a:solidFill>
                  <a:srgbClr val="002060"/>
                </a:solidFill>
                <a:latin typeface="Calibri" panose="020F0502020204030204"/>
              </a:rPr>
              <a:t>revol.bal</a:t>
            </a:r>
            <a:r>
              <a:rPr lang="en-US" sz="2000" dirty="0">
                <a:solidFill>
                  <a:srgbClr val="002060"/>
                </a:solidFill>
                <a:latin typeface="Calibri" panose="020F0502020204030204"/>
              </a:rPr>
              <a:t> is greater than 0 (</a:t>
            </a:r>
            <a:r>
              <a:rPr lang="en-US" sz="2000" dirty="0" err="1">
                <a:solidFill>
                  <a:srgbClr val="002060"/>
                </a:solidFill>
                <a:latin typeface="Calibri" panose="020F0502020204030204"/>
              </a:rPr>
              <a:t>has.revol.bal</a:t>
            </a:r>
            <a:r>
              <a:rPr lang="en-US" sz="2000" dirty="0">
                <a:solidFill>
                  <a:srgbClr val="002060"/>
                </a:solidFill>
                <a:latin typeface="Calibri" panose="020F0502020204030204"/>
              </a:rPr>
              <a:t>)</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2060"/>
                </a:solidFill>
                <a:effectLst/>
                <a:uLnTx/>
                <a:uFillTx/>
                <a:latin typeface="Calibri" panose="020F0502020204030204"/>
                <a:ea typeface="+mn-ea"/>
                <a:cs typeface="+mn-cs"/>
              </a:rPr>
              <a:t>Logical based on if delinq.2yrs is greater than 0 (has.delinq.2yrs)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dirty="0">
                <a:solidFill>
                  <a:srgbClr val="002060"/>
                </a:solidFill>
                <a:latin typeface="Calibri" panose="020F0502020204030204"/>
              </a:rPr>
              <a:t>Logical based on if </a:t>
            </a:r>
            <a:r>
              <a:rPr lang="en-US" sz="2000" dirty="0" err="1">
                <a:solidFill>
                  <a:srgbClr val="002060"/>
                </a:solidFill>
                <a:latin typeface="Calibri" panose="020F0502020204030204"/>
              </a:rPr>
              <a:t>pub.rec</a:t>
            </a:r>
            <a:r>
              <a:rPr lang="en-US" sz="2000" dirty="0">
                <a:solidFill>
                  <a:srgbClr val="002060"/>
                </a:solidFill>
                <a:latin typeface="Calibri" panose="020F0502020204030204"/>
              </a:rPr>
              <a:t> is greater than 0 (</a:t>
            </a:r>
            <a:r>
              <a:rPr lang="en-US" sz="2000" dirty="0" err="1">
                <a:solidFill>
                  <a:srgbClr val="002060"/>
                </a:solidFill>
                <a:latin typeface="Calibri" panose="020F0502020204030204"/>
              </a:rPr>
              <a:t>has.pub.rec</a:t>
            </a:r>
            <a:r>
              <a:rPr lang="en-US" sz="2000" dirty="0">
                <a:solidFill>
                  <a:srgbClr val="002060"/>
                </a:solidFill>
                <a:latin typeface="Calibri" panose="020F0502020204030204"/>
              </a:rPr>
              <a:t>)</a:t>
            </a:r>
            <a:endParaRPr kumimoji="0" lang="en-US" sz="2000" b="0" i="0" u="none" strike="noStrike" kern="1200" cap="none" spc="0" normalizeH="0" baseline="0" noProof="0" dirty="0">
              <a:ln>
                <a:noFill/>
              </a:ln>
              <a:solidFill>
                <a:srgbClr val="002060"/>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90E612DB-D1B0-B419-761F-5700B054BFBB}"/>
              </a:ext>
            </a:extLst>
          </p:cNvPr>
          <p:cNvPicPr>
            <a:picLocks noChangeAspect="1"/>
          </p:cNvPicPr>
          <p:nvPr/>
        </p:nvPicPr>
        <p:blipFill>
          <a:blip r:embed="rId4">
            <a:alphaModFix amt="5000"/>
            <a:extLst>
              <a:ext uri="{BEBA8EAE-BF5A-486C-A8C5-ECC9F3942E4B}">
                <a14:imgProps xmlns:a14="http://schemas.microsoft.com/office/drawing/2010/main">
                  <a14:imgLayer r:embed="rId5">
                    <a14:imgEffect>
                      <a14:saturation sat="0"/>
                    </a14:imgEffect>
                  </a14:imgLayer>
                </a14:imgProps>
              </a:ext>
            </a:extLst>
          </a:blip>
          <a:stretch>
            <a:fillRect/>
          </a:stretch>
        </p:blipFill>
        <p:spPr>
          <a:xfrm>
            <a:off x="11346306" y="543903"/>
            <a:ext cx="845693" cy="772083"/>
          </a:xfrm>
          <a:prstGeom prst="rect">
            <a:avLst/>
          </a:prstGeom>
        </p:spPr>
      </p:pic>
    </p:spTree>
    <p:extLst>
      <p:ext uri="{BB962C8B-B14F-4D97-AF65-F5344CB8AC3E}">
        <p14:creationId xmlns:p14="http://schemas.microsoft.com/office/powerpoint/2010/main" val="37977749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861774"/>
          </a:xfrm>
          <a:prstGeom prst="rect">
            <a:avLst/>
          </a:prstGeom>
          <a:noFill/>
        </p:spPr>
        <p:txBody>
          <a:bodyPr wrap="square" rtlCol="0">
            <a:spAutoFit/>
          </a:bodyPr>
          <a:lstStyle/>
          <a:p>
            <a:pPr algn="ctr"/>
            <a:r>
              <a:rPr lang="en-US" sz="5000" b="1" dirty="0">
                <a:solidFill>
                  <a:srgbClr val="002060"/>
                </a:solidFill>
              </a:rPr>
              <a:t>EDA Review</a:t>
            </a: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4" name="Picture 3" descr="Chart, histogram&#10;&#10;Description automatically generated">
            <a:extLst>
              <a:ext uri="{FF2B5EF4-FFF2-40B4-BE49-F238E27FC236}">
                <a16:creationId xmlns:a16="http://schemas.microsoft.com/office/drawing/2014/main" id="{73CDEF51-C86E-A53A-584B-462E7F8050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938386"/>
            <a:ext cx="6291072" cy="3931920"/>
          </a:xfrm>
          <a:prstGeom prst="rect">
            <a:avLst/>
          </a:prstGeom>
        </p:spPr>
      </p:pic>
      <p:pic>
        <p:nvPicPr>
          <p:cNvPr id="11" name="Picture 10" descr="Chart&#10;&#10;Description automatically generated">
            <a:extLst>
              <a:ext uri="{FF2B5EF4-FFF2-40B4-BE49-F238E27FC236}">
                <a16:creationId xmlns:a16="http://schemas.microsoft.com/office/drawing/2014/main" id="{4F87C4B4-1828-0C98-CD86-BD59865B512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77813" y="1938386"/>
            <a:ext cx="5504688" cy="3931920"/>
          </a:xfrm>
          <a:prstGeom prst="rect">
            <a:avLst/>
          </a:prstGeom>
        </p:spPr>
      </p:pic>
      <p:pic>
        <p:nvPicPr>
          <p:cNvPr id="2" name="Picture 1">
            <a:extLst>
              <a:ext uri="{FF2B5EF4-FFF2-40B4-BE49-F238E27FC236}">
                <a16:creationId xmlns:a16="http://schemas.microsoft.com/office/drawing/2014/main" id="{4F0ECA33-F4E5-56FE-FA78-CDD59D29DB10}"/>
              </a:ext>
            </a:extLst>
          </p:cNvPr>
          <p:cNvPicPr>
            <a:picLocks noChangeAspect="1"/>
          </p:cNvPicPr>
          <p:nvPr/>
        </p:nvPicPr>
        <p:blipFill>
          <a:blip r:embed="rId5">
            <a:alphaModFix amt="5000"/>
            <a:extLst>
              <a:ext uri="{BEBA8EAE-BF5A-486C-A8C5-ECC9F3942E4B}">
                <a14:imgProps xmlns:a14="http://schemas.microsoft.com/office/drawing/2010/main">
                  <a14:imgLayer r:embed="rId6">
                    <a14:imgEffect>
                      <a14:saturation sat="0"/>
                    </a14:imgEffect>
                  </a14:imgLayer>
                </a14:imgProps>
              </a:ext>
            </a:extLst>
          </a:blip>
          <a:stretch>
            <a:fillRect/>
          </a:stretch>
        </p:blipFill>
        <p:spPr>
          <a:xfrm>
            <a:off x="11346306" y="543903"/>
            <a:ext cx="845693" cy="772083"/>
          </a:xfrm>
          <a:prstGeom prst="rect">
            <a:avLst/>
          </a:prstGeom>
        </p:spPr>
      </p:pic>
    </p:spTree>
    <p:extLst>
      <p:ext uri="{BB962C8B-B14F-4D97-AF65-F5344CB8AC3E}">
        <p14:creationId xmlns:p14="http://schemas.microsoft.com/office/powerpoint/2010/main" val="35292793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861774"/>
          </a:xfrm>
          <a:prstGeom prst="rect">
            <a:avLst/>
          </a:prstGeom>
          <a:noFill/>
        </p:spPr>
        <p:txBody>
          <a:bodyPr wrap="square" rtlCol="0">
            <a:spAutoFit/>
          </a:bodyPr>
          <a:lstStyle/>
          <a:p>
            <a:pPr algn="ctr"/>
            <a:r>
              <a:rPr lang="en-US" sz="5000" b="1" dirty="0">
                <a:solidFill>
                  <a:srgbClr val="002060"/>
                </a:solidFill>
              </a:rPr>
              <a:t>EDA – Correlation Plot</a:t>
            </a: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4" name="Picture 3" descr="Chart, scatter chart&#10;&#10;Description automatically generated">
            <a:extLst>
              <a:ext uri="{FF2B5EF4-FFF2-40B4-BE49-F238E27FC236}">
                <a16:creationId xmlns:a16="http://schemas.microsoft.com/office/drawing/2014/main" id="{1D4185D1-B8F4-4134-6604-97A3A15B2B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84385" y="1432042"/>
            <a:ext cx="5640201" cy="5640201"/>
          </a:xfrm>
          <a:prstGeom prst="rect">
            <a:avLst/>
          </a:prstGeom>
        </p:spPr>
      </p:pic>
      <p:pic>
        <p:nvPicPr>
          <p:cNvPr id="2" name="Picture 1">
            <a:extLst>
              <a:ext uri="{FF2B5EF4-FFF2-40B4-BE49-F238E27FC236}">
                <a16:creationId xmlns:a16="http://schemas.microsoft.com/office/drawing/2014/main" id="{94026F78-E3E8-756B-332A-96B0118A80CA}"/>
              </a:ext>
            </a:extLst>
          </p:cNvPr>
          <p:cNvPicPr>
            <a:picLocks noChangeAspect="1"/>
          </p:cNvPicPr>
          <p:nvPr/>
        </p:nvPicPr>
        <p:blipFill>
          <a:blip r:embed="rId4">
            <a:alphaModFix amt="5000"/>
            <a:extLst>
              <a:ext uri="{BEBA8EAE-BF5A-486C-A8C5-ECC9F3942E4B}">
                <a14:imgProps xmlns:a14="http://schemas.microsoft.com/office/drawing/2010/main">
                  <a14:imgLayer r:embed="rId5">
                    <a14:imgEffect>
                      <a14:saturation sat="0"/>
                    </a14:imgEffect>
                  </a14:imgLayer>
                </a14:imgProps>
              </a:ext>
            </a:extLst>
          </a:blip>
          <a:stretch>
            <a:fillRect/>
          </a:stretch>
        </p:blipFill>
        <p:spPr>
          <a:xfrm>
            <a:off x="11346306" y="543903"/>
            <a:ext cx="845693" cy="772083"/>
          </a:xfrm>
          <a:prstGeom prst="rect">
            <a:avLst/>
          </a:prstGeom>
        </p:spPr>
      </p:pic>
    </p:spTree>
    <p:extLst>
      <p:ext uri="{BB962C8B-B14F-4D97-AF65-F5344CB8AC3E}">
        <p14:creationId xmlns:p14="http://schemas.microsoft.com/office/powerpoint/2010/main" val="42829196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0" y="470259"/>
            <a:ext cx="12192000" cy="861774"/>
          </a:xfrm>
          <a:prstGeom prst="rect">
            <a:avLst/>
          </a:prstGeom>
          <a:noFill/>
        </p:spPr>
        <p:txBody>
          <a:bodyPr wrap="square" rtlCol="0">
            <a:spAutoFit/>
          </a:bodyPr>
          <a:lstStyle/>
          <a:p>
            <a:pPr algn="ctr"/>
            <a:r>
              <a:rPr lang="en-US" sz="5000" b="1" dirty="0">
                <a:solidFill>
                  <a:srgbClr val="002060"/>
                </a:solidFill>
              </a:rPr>
              <a:t>SMART Question &amp; Models Chosen</a:t>
            </a: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F7550000-0BDD-38D4-61D0-AFD748C494FF}"/>
              </a:ext>
            </a:extLst>
          </p:cNvPr>
          <p:cNvPicPr>
            <a:picLocks noChangeAspect="1"/>
          </p:cNvPicPr>
          <p:nvPr/>
        </p:nvPicPr>
        <p:blipFill>
          <a:blip r:embed="rId3">
            <a:alphaModFix amt="5000"/>
            <a:extLst>
              <a:ext uri="{BEBA8EAE-BF5A-486C-A8C5-ECC9F3942E4B}">
                <a14:imgProps xmlns:a14="http://schemas.microsoft.com/office/drawing/2010/main">
                  <a14:imgLayer r:embed="rId4">
                    <a14:imgEffect>
                      <a14:saturation sat="0"/>
                    </a14:imgEffect>
                  </a14:imgLayer>
                </a14:imgProps>
              </a:ext>
            </a:extLst>
          </a:blip>
          <a:stretch>
            <a:fillRect/>
          </a:stretch>
        </p:blipFill>
        <p:spPr>
          <a:xfrm>
            <a:off x="11346306" y="543903"/>
            <a:ext cx="845693" cy="772083"/>
          </a:xfrm>
          <a:prstGeom prst="rect">
            <a:avLst/>
          </a:prstGeom>
        </p:spPr>
      </p:pic>
      <p:sp>
        <p:nvSpPr>
          <p:cNvPr id="8" name="TextBox 7">
            <a:extLst>
              <a:ext uri="{FF2B5EF4-FFF2-40B4-BE49-F238E27FC236}">
                <a16:creationId xmlns:a16="http://schemas.microsoft.com/office/drawing/2014/main" id="{E361474D-EF5F-9481-2D3A-9FDB6BF5813B}"/>
              </a:ext>
            </a:extLst>
          </p:cNvPr>
          <p:cNvSpPr txBox="1"/>
          <p:nvPr/>
        </p:nvSpPr>
        <p:spPr>
          <a:xfrm>
            <a:off x="3040011" y="1793037"/>
            <a:ext cx="6094562" cy="3139321"/>
          </a:xfrm>
          <a:prstGeom prst="rect">
            <a:avLst/>
          </a:prstGeom>
          <a:noFill/>
        </p:spPr>
        <p:txBody>
          <a:bodyPr wrap="square">
            <a:spAutoFit/>
          </a:bodyPr>
          <a:lstStyle/>
          <a:p>
            <a:pPr marR="0" lvl="0" algn="ctr" defTabSz="914400" rtl="0" eaLnBrk="1" fontAlgn="auto" latinLnBrk="0" hangingPunct="1">
              <a:lnSpc>
                <a:spcPct val="100000"/>
              </a:lnSpc>
              <a:spcBef>
                <a:spcPts val="0"/>
              </a:spcBef>
              <a:spcAft>
                <a:spcPts val="0"/>
              </a:spcAft>
              <a:buClrTx/>
              <a:buSzTx/>
              <a:tabLst/>
              <a:defRPr/>
            </a:pPr>
            <a:r>
              <a:rPr lang="en-US" u="sng" dirty="0">
                <a:solidFill>
                  <a:srgbClr val="002060"/>
                </a:solidFill>
                <a:latin typeface="Calibri" panose="020F0502020204030204"/>
              </a:rPr>
              <a:t>SMART Questions</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800" b="0" i="0" u="none" strike="noStrike" kern="1200" cap="none" spc="0" normalizeH="0" baseline="0" noProof="0" dirty="0">
                <a:ln>
                  <a:noFill/>
                </a:ln>
                <a:solidFill>
                  <a:srgbClr val="002060"/>
                </a:solidFill>
                <a:effectLst/>
                <a:uLnTx/>
                <a:uFillTx/>
                <a:latin typeface="Calibri" panose="020F0502020204030204"/>
                <a:ea typeface="+mn-ea"/>
                <a:cs typeface="+mn-cs"/>
              </a:rPr>
              <a:t>What variable or variables, if any, have an impact on if the person meets the credit underwriting criteria?</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1800" b="0" i="0" u="none" strike="noStrike" kern="1200" cap="none" spc="0" normalizeH="0" baseline="0" noProof="0" dirty="0">
              <a:ln>
                <a:noFill/>
              </a:ln>
              <a:solidFill>
                <a:srgbClr val="002060"/>
              </a:solidFill>
              <a:effectLst/>
              <a:uLnTx/>
              <a:uFillTx/>
              <a:latin typeface="Calibri" panose="020F0502020204030204"/>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800" b="0" i="0" u="none" strike="noStrike" kern="1200" cap="none" spc="0" normalizeH="0" baseline="0" noProof="0" dirty="0">
                <a:ln>
                  <a:noFill/>
                </a:ln>
                <a:solidFill>
                  <a:srgbClr val="002060"/>
                </a:solidFill>
                <a:effectLst/>
                <a:uLnTx/>
                <a:uFillTx/>
                <a:latin typeface="Calibri" panose="020F0502020204030204"/>
                <a:ea typeface="+mn-ea"/>
                <a:cs typeface="+mn-cs"/>
              </a:rPr>
              <a:t>What variable or variables, if any, have an impact on if the person fully repays the loan?</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1800" b="0" i="0" u="none" strike="noStrike" kern="1200" cap="none" spc="0" normalizeH="0" baseline="0" noProof="0" dirty="0">
              <a:ln>
                <a:noFill/>
              </a:ln>
              <a:solidFill>
                <a:srgbClr val="002060"/>
              </a:solidFill>
              <a:effectLst/>
              <a:uLnTx/>
              <a:uFillTx/>
              <a:latin typeface="Calibri" panose="020F0502020204030204"/>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800" b="0" i="0" u="none" strike="noStrike" kern="1200" cap="none" spc="0" normalizeH="0" baseline="0" noProof="0" dirty="0">
                <a:ln>
                  <a:noFill/>
                </a:ln>
                <a:solidFill>
                  <a:srgbClr val="002060"/>
                </a:solidFill>
                <a:effectLst/>
                <a:uLnTx/>
                <a:uFillTx/>
                <a:latin typeface="Calibri" panose="020F0502020204030204"/>
                <a:ea typeface="+mn-ea"/>
                <a:cs typeface="+mn-cs"/>
              </a:rPr>
              <a:t>Do borrowers who meet the credit underwriting criteria have a lower chance of not fully repaying the loan? If so, how big is the difference?</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srgbClr val="002060"/>
              </a:solidFill>
              <a:effectLst/>
              <a:uLnTx/>
              <a:uFillTx/>
              <a:latin typeface="Calibri" panose="020F0502020204030204"/>
              <a:ea typeface="+mn-ea"/>
              <a:cs typeface="+mn-cs"/>
            </a:endParaRPr>
          </a:p>
        </p:txBody>
      </p:sp>
      <p:sp>
        <p:nvSpPr>
          <p:cNvPr id="11" name="TextBox 10">
            <a:extLst>
              <a:ext uri="{FF2B5EF4-FFF2-40B4-BE49-F238E27FC236}">
                <a16:creationId xmlns:a16="http://schemas.microsoft.com/office/drawing/2014/main" id="{4BAC0612-3434-B873-6E67-65603B18FCB4}"/>
              </a:ext>
            </a:extLst>
          </p:cNvPr>
          <p:cNvSpPr txBox="1"/>
          <p:nvPr/>
        </p:nvSpPr>
        <p:spPr>
          <a:xfrm>
            <a:off x="4390180" y="4816910"/>
            <a:ext cx="3411640" cy="1938992"/>
          </a:xfrm>
          <a:prstGeom prst="rect">
            <a:avLst/>
          </a:prstGeom>
          <a:noFill/>
        </p:spPr>
        <p:txBody>
          <a:bodyPr wrap="none" rtlCol="0">
            <a:spAutoFit/>
          </a:bodyPr>
          <a:lstStyle/>
          <a:p>
            <a:pPr marR="0" lvl="0" algn="ctr" defTabSz="914400" rtl="0" eaLnBrk="1" fontAlgn="auto" latinLnBrk="0" hangingPunct="1">
              <a:lnSpc>
                <a:spcPct val="100000"/>
              </a:lnSpc>
              <a:spcBef>
                <a:spcPts val="0"/>
              </a:spcBef>
              <a:spcAft>
                <a:spcPts val="0"/>
              </a:spcAft>
              <a:buClrTx/>
              <a:buSzTx/>
              <a:tabLst/>
              <a:defRPr/>
            </a:pPr>
            <a:r>
              <a:rPr kumimoji="0" lang="en-US" sz="2000" b="0" i="0" u="sng" strike="noStrike" kern="1200" cap="none" spc="0" normalizeH="0" baseline="0" noProof="0" dirty="0">
                <a:ln>
                  <a:noFill/>
                </a:ln>
                <a:solidFill>
                  <a:srgbClr val="002060"/>
                </a:solidFill>
                <a:effectLst/>
                <a:uLnTx/>
                <a:uFillTx/>
                <a:latin typeface="Calibri" panose="020F0502020204030204"/>
                <a:ea typeface="+mn-ea"/>
                <a:cs typeface="+mn-cs"/>
              </a:rPr>
              <a:t>Models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dirty="0">
                <a:solidFill>
                  <a:srgbClr val="002060"/>
                </a:solidFill>
                <a:latin typeface="Calibri" panose="020F0502020204030204"/>
              </a:rPr>
              <a:t>5</a:t>
            </a:r>
            <a:r>
              <a:rPr kumimoji="0" lang="en-US" sz="2000" b="0" i="0" u="none" strike="noStrike" kern="1200" cap="none" spc="0" normalizeH="0" baseline="0" noProof="0" dirty="0">
                <a:ln>
                  <a:noFill/>
                </a:ln>
                <a:solidFill>
                  <a:srgbClr val="002060"/>
                </a:solidFill>
                <a:effectLst/>
                <a:uLnTx/>
                <a:uFillTx/>
                <a:latin typeface="Calibri" panose="020F0502020204030204"/>
                <a:ea typeface="+mn-ea"/>
                <a:cs typeface="+mn-cs"/>
              </a:rPr>
              <a:t> Simple Linear Regressions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dirty="0">
                <a:solidFill>
                  <a:srgbClr val="002060"/>
                </a:solidFill>
                <a:latin typeface="Calibri" panose="020F0502020204030204"/>
              </a:rPr>
              <a:t>3 Multiple Regressions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2060"/>
                </a:solidFill>
                <a:effectLst/>
                <a:uLnTx/>
                <a:uFillTx/>
                <a:latin typeface="Calibri" panose="020F0502020204030204"/>
                <a:ea typeface="+mn-ea"/>
                <a:cs typeface="+mn-cs"/>
              </a:rPr>
              <a:t>2 Logistic Regressions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2060"/>
                </a:solidFill>
                <a:effectLst/>
                <a:uLnTx/>
                <a:uFillTx/>
                <a:latin typeface="Calibri" panose="020F0502020204030204"/>
                <a:ea typeface="+mn-ea"/>
                <a:cs typeface="+mn-cs"/>
              </a:rPr>
              <a:t>2 Classification Trees</a:t>
            </a:r>
          </a:p>
          <a:p>
            <a:endParaRPr lang="en-US" sz="2000" dirty="0"/>
          </a:p>
        </p:txBody>
      </p:sp>
    </p:spTree>
    <p:extLst>
      <p:ext uri="{BB962C8B-B14F-4D97-AF65-F5344CB8AC3E}">
        <p14:creationId xmlns:p14="http://schemas.microsoft.com/office/powerpoint/2010/main" val="37440512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3"/>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3"/>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861774"/>
          </a:xfrm>
          <a:prstGeom prst="rect">
            <a:avLst/>
          </a:prstGeom>
          <a:noFill/>
        </p:spPr>
        <p:txBody>
          <a:bodyPr wrap="square" rtlCol="0">
            <a:spAutoFit/>
          </a:bodyPr>
          <a:lstStyle/>
          <a:p>
            <a:pPr algn="ctr"/>
            <a:r>
              <a:rPr lang="en-US" sz="5000" b="1" dirty="0">
                <a:solidFill>
                  <a:srgbClr val="002060"/>
                </a:solidFill>
              </a:rPr>
              <a:t>Simple Linear Regression – 1 of 5</a:t>
            </a: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DB512CF3-DE71-1E74-672C-26BA3DA07D94}"/>
              </a:ext>
            </a:extLst>
          </p:cNvPr>
          <p:cNvPicPr>
            <a:picLocks noChangeAspect="1"/>
          </p:cNvPicPr>
          <p:nvPr/>
        </p:nvPicPr>
        <p:blipFill>
          <a:blip r:embed="rId4">
            <a:alphaModFix amt="5000"/>
            <a:extLst>
              <a:ext uri="{BEBA8EAE-BF5A-486C-A8C5-ECC9F3942E4B}">
                <a14:imgProps xmlns:a14="http://schemas.microsoft.com/office/drawing/2010/main">
                  <a14:imgLayer r:embed="rId5">
                    <a14:imgEffect>
                      <a14:saturation sat="0"/>
                    </a14:imgEffect>
                  </a14:imgLayer>
                </a14:imgProps>
              </a:ext>
            </a:extLst>
          </a:blip>
          <a:stretch>
            <a:fillRect/>
          </a:stretch>
        </p:blipFill>
        <p:spPr>
          <a:xfrm>
            <a:off x="11346306" y="543903"/>
            <a:ext cx="845693" cy="772083"/>
          </a:xfrm>
          <a:prstGeom prst="rect">
            <a:avLst/>
          </a:prstGeom>
        </p:spPr>
      </p:pic>
      <p:pic>
        <p:nvPicPr>
          <p:cNvPr id="8" name="Picture 7" descr="Chart, histogram&#10;&#10;Description automatically generated">
            <a:extLst>
              <a:ext uri="{FF2B5EF4-FFF2-40B4-BE49-F238E27FC236}">
                <a16:creationId xmlns:a16="http://schemas.microsoft.com/office/drawing/2014/main" id="{7258FE4A-B97B-1F5D-C93E-140FB8117FF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95576" y="1815708"/>
            <a:ext cx="6400847" cy="4572033"/>
          </a:xfrm>
          <a:prstGeom prst="rect">
            <a:avLst/>
          </a:prstGeom>
        </p:spPr>
      </p:pic>
      <p:sp>
        <p:nvSpPr>
          <p:cNvPr id="11" name="TextBox 10">
            <a:extLst>
              <a:ext uri="{FF2B5EF4-FFF2-40B4-BE49-F238E27FC236}">
                <a16:creationId xmlns:a16="http://schemas.microsoft.com/office/drawing/2014/main" id="{805D0DBD-7928-6534-EC1D-DEC7C3E13D91}"/>
              </a:ext>
            </a:extLst>
          </p:cNvPr>
          <p:cNvSpPr txBox="1"/>
          <p:nvPr/>
        </p:nvSpPr>
        <p:spPr>
          <a:xfrm>
            <a:off x="9949987" y="3455393"/>
            <a:ext cx="1217044" cy="646331"/>
          </a:xfrm>
          <a:prstGeom prst="rect">
            <a:avLst/>
          </a:prstGeom>
          <a:noFill/>
        </p:spPr>
        <p:txBody>
          <a:bodyPr wrap="square">
            <a:spAutoFit/>
          </a:bodyPr>
          <a:lstStyle/>
          <a:p>
            <a:pPr marR="0" lvl="0" defTabSz="914400" rtl="0" eaLnBrk="1" fontAlgn="auto" latinLnBrk="0" hangingPunct="1">
              <a:lnSpc>
                <a:spcPct val="100000"/>
              </a:lnSpc>
              <a:spcBef>
                <a:spcPts val="0"/>
              </a:spcBef>
              <a:spcAft>
                <a:spcPts val="0"/>
              </a:spcAft>
              <a:buClrTx/>
              <a:buSzTx/>
              <a:tabLst/>
              <a:defRPr/>
            </a:pPr>
            <a:r>
              <a:rPr kumimoji="0" lang="en-US" sz="1800" b="0" i="0" u="none" strike="noStrike" kern="1200" cap="none" spc="0" normalizeH="0" baseline="0" noProof="0" dirty="0">
                <a:ln>
                  <a:noFill/>
                </a:ln>
                <a:solidFill>
                  <a:srgbClr val="002060"/>
                </a:solidFill>
                <a:effectLst/>
                <a:uLnTx/>
                <a:uFillTx/>
                <a:latin typeface="Calibri" panose="020F0502020204030204"/>
                <a:ea typeface="+mn-ea"/>
                <a:cs typeface="+mn-cs"/>
              </a:rPr>
              <a:t>R</a:t>
            </a:r>
            <a:r>
              <a:rPr kumimoji="0" lang="en-US" sz="1800" b="0" i="0" u="none" strike="noStrike" kern="1200" cap="none" spc="0" normalizeH="0" baseline="30000" noProof="0" dirty="0">
                <a:ln>
                  <a:noFill/>
                </a:ln>
                <a:solidFill>
                  <a:srgbClr val="002060"/>
                </a:solidFill>
                <a:effectLst/>
                <a:uLnTx/>
                <a:uFillTx/>
                <a:latin typeface="Calibri" panose="020F0502020204030204"/>
                <a:ea typeface="+mn-ea"/>
                <a:cs typeface="+mn-cs"/>
              </a:rPr>
              <a:t>2</a:t>
            </a:r>
            <a:r>
              <a:rPr kumimoji="0" lang="en-US" sz="1800" b="0" i="0" u="none" strike="noStrike" kern="1200" cap="none" spc="0" normalizeH="0" baseline="0" noProof="0" dirty="0">
                <a:ln>
                  <a:noFill/>
                </a:ln>
                <a:solidFill>
                  <a:srgbClr val="002060"/>
                </a:solidFill>
                <a:effectLst/>
                <a:uLnTx/>
                <a:uFillTx/>
                <a:latin typeface="Calibri" panose="020F0502020204030204"/>
                <a:ea typeface="+mn-ea"/>
                <a:cs typeface="+mn-cs"/>
              </a:rPr>
              <a:t> = 0.51</a:t>
            </a:r>
          </a:p>
          <a:p>
            <a:pPr marR="0" lvl="0" algn="l" defTabSz="914400" rtl="0" eaLnBrk="1" fontAlgn="auto" latinLnBrk="0" hangingPunct="1">
              <a:lnSpc>
                <a:spcPct val="100000"/>
              </a:lnSpc>
              <a:spcBef>
                <a:spcPts val="0"/>
              </a:spcBef>
              <a:spcAft>
                <a:spcPts val="0"/>
              </a:spcAft>
              <a:buClrTx/>
              <a:buSzTx/>
              <a:tabLst/>
              <a:defRPr/>
            </a:pPr>
            <a:r>
              <a:rPr kumimoji="0" lang="en-US" sz="1800" b="0" i="0" u="none" strike="noStrike" kern="1200" cap="none" spc="0" normalizeH="0" baseline="0" noProof="0" dirty="0" err="1">
                <a:ln>
                  <a:noFill/>
                </a:ln>
                <a:solidFill>
                  <a:srgbClr val="002060"/>
                </a:solidFill>
                <a:effectLst/>
                <a:uLnTx/>
                <a:uFillTx/>
                <a:latin typeface="Calibri" panose="020F0502020204030204"/>
                <a:ea typeface="+mn-ea"/>
                <a:cs typeface="+mn-cs"/>
              </a:rPr>
              <a:t>Pr</a:t>
            </a:r>
            <a:r>
              <a:rPr kumimoji="0" lang="en-US" sz="1800" b="0" i="0" u="none" strike="noStrike" kern="1200" cap="none" spc="0" normalizeH="0" baseline="0" noProof="0" dirty="0">
                <a:ln>
                  <a:noFill/>
                </a:ln>
                <a:solidFill>
                  <a:srgbClr val="002060"/>
                </a:solidFill>
                <a:effectLst/>
                <a:uLnTx/>
                <a:uFillTx/>
                <a:latin typeface="Calibri" panose="020F0502020204030204"/>
                <a:ea typeface="+mn-ea"/>
                <a:cs typeface="+mn-cs"/>
              </a:rPr>
              <a:t>  &lt; 2e-16</a:t>
            </a:r>
          </a:p>
        </p:txBody>
      </p:sp>
    </p:spTree>
    <p:extLst>
      <p:ext uri="{BB962C8B-B14F-4D97-AF65-F5344CB8AC3E}">
        <p14:creationId xmlns:p14="http://schemas.microsoft.com/office/powerpoint/2010/main" val="34400396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1631216"/>
          </a:xfrm>
          <a:prstGeom prst="rect">
            <a:avLst/>
          </a:prstGeom>
          <a:noFill/>
        </p:spPr>
        <p:txBody>
          <a:bodyPr wrap="square" rtlCol="0">
            <a:spAutoFit/>
          </a:bodyPr>
          <a:lstStyle/>
          <a:p>
            <a:pPr algn="ctr"/>
            <a:r>
              <a:rPr lang="en-US" sz="5000" b="1" dirty="0">
                <a:solidFill>
                  <a:srgbClr val="002060"/>
                </a:solidFill>
              </a:rPr>
              <a:t>Simple Linear Regression – 2 of 5</a:t>
            </a:r>
          </a:p>
          <a:p>
            <a:pPr algn="ctr"/>
            <a:endParaRPr lang="en-US" sz="5000" b="1" dirty="0">
              <a:solidFill>
                <a:srgbClr val="002060"/>
              </a:solidFill>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4097EB18-EA0B-CFAF-F91B-BAD8E68624EC}"/>
              </a:ext>
            </a:extLst>
          </p:cNvPr>
          <p:cNvPicPr>
            <a:picLocks noChangeAspect="1"/>
          </p:cNvPicPr>
          <p:nvPr/>
        </p:nvPicPr>
        <p:blipFill>
          <a:blip r:embed="rId3">
            <a:alphaModFix amt="5000"/>
            <a:extLst>
              <a:ext uri="{BEBA8EAE-BF5A-486C-A8C5-ECC9F3942E4B}">
                <a14:imgProps xmlns:a14="http://schemas.microsoft.com/office/drawing/2010/main">
                  <a14:imgLayer r:embed="rId4">
                    <a14:imgEffect>
                      <a14:saturation sat="0"/>
                    </a14:imgEffect>
                  </a14:imgLayer>
                </a14:imgProps>
              </a:ext>
            </a:extLst>
          </a:blip>
          <a:stretch>
            <a:fillRect/>
          </a:stretch>
        </p:blipFill>
        <p:spPr>
          <a:xfrm>
            <a:off x="11346306" y="543903"/>
            <a:ext cx="845693" cy="772083"/>
          </a:xfrm>
          <a:prstGeom prst="rect">
            <a:avLst/>
          </a:prstGeom>
        </p:spPr>
      </p:pic>
      <p:pic>
        <p:nvPicPr>
          <p:cNvPr id="8" name="Picture 7" descr="Chart, scatter chart&#10;&#10;Description automatically generated">
            <a:extLst>
              <a:ext uri="{FF2B5EF4-FFF2-40B4-BE49-F238E27FC236}">
                <a16:creationId xmlns:a16="http://schemas.microsoft.com/office/drawing/2014/main" id="{B80C855C-0AE8-65A1-8B3E-8375B7E4914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95576" y="1815708"/>
            <a:ext cx="6400847" cy="4572033"/>
          </a:xfrm>
          <a:prstGeom prst="rect">
            <a:avLst/>
          </a:prstGeom>
        </p:spPr>
      </p:pic>
      <p:sp>
        <p:nvSpPr>
          <p:cNvPr id="10" name="TextBox 9">
            <a:extLst>
              <a:ext uri="{FF2B5EF4-FFF2-40B4-BE49-F238E27FC236}">
                <a16:creationId xmlns:a16="http://schemas.microsoft.com/office/drawing/2014/main" id="{F614A2E9-88C9-CFBE-AC38-3FEF362D3D89}"/>
              </a:ext>
            </a:extLst>
          </p:cNvPr>
          <p:cNvSpPr txBox="1"/>
          <p:nvPr/>
        </p:nvSpPr>
        <p:spPr>
          <a:xfrm>
            <a:off x="9949987" y="3455393"/>
            <a:ext cx="1217044" cy="646331"/>
          </a:xfrm>
          <a:prstGeom prst="rect">
            <a:avLst/>
          </a:prstGeom>
          <a:noFill/>
        </p:spPr>
        <p:txBody>
          <a:bodyPr wrap="square">
            <a:spAutoFit/>
          </a:bodyPr>
          <a:lstStyle/>
          <a:p>
            <a:pPr marR="0" lvl="0" defTabSz="914400" rtl="0" eaLnBrk="1" fontAlgn="auto" latinLnBrk="0" hangingPunct="1">
              <a:lnSpc>
                <a:spcPct val="100000"/>
              </a:lnSpc>
              <a:spcBef>
                <a:spcPts val="0"/>
              </a:spcBef>
              <a:spcAft>
                <a:spcPts val="0"/>
              </a:spcAft>
              <a:buClrTx/>
              <a:buSzTx/>
              <a:tabLst/>
              <a:defRPr/>
            </a:pPr>
            <a:r>
              <a:rPr kumimoji="0" lang="en-US" sz="1800" b="0" i="0" u="none" strike="noStrike" kern="1200" cap="none" spc="0" normalizeH="0" baseline="0" noProof="0" dirty="0">
                <a:ln>
                  <a:noFill/>
                </a:ln>
                <a:solidFill>
                  <a:srgbClr val="002060"/>
                </a:solidFill>
                <a:effectLst/>
                <a:uLnTx/>
                <a:uFillTx/>
                <a:latin typeface="Calibri" panose="020F0502020204030204"/>
                <a:ea typeface="+mn-ea"/>
                <a:cs typeface="+mn-cs"/>
              </a:rPr>
              <a:t>R</a:t>
            </a:r>
            <a:r>
              <a:rPr kumimoji="0" lang="en-US" sz="1800" b="0" i="0" u="none" strike="noStrike" kern="1200" cap="none" spc="0" normalizeH="0" baseline="30000" noProof="0" dirty="0">
                <a:ln>
                  <a:noFill/>
                </a:ln>
                <a:solidFill>
                  <a:srgbClr val="002060"/>
                </a:solidFill>
                <a:effectLst/>
                <a:uLnTx/>
                <a:uFillTx/>
                <a:latin typeface="Calibri" panose="020F0502020204030204"/>
                <a:ea typeface="+mn-ea"/>
                <a:cs typeface="+mn-cs"/>
              </a:rPr>
              <a:t>2</a:t>
            </a:r>
            <a:r>
              <a:rPr kumimoji="0" lang="en-US" sz="1800" b="0" i="0" u="none" strike="noStrike" kern="1200" cap="none" spc="0" normalizeH="0" baseline="0" noProof="0" dirty="0">
                <a:ln>
                  <a:noFill/>
                </a:ln>
                <a:solidFill>
                  <a:srgbClr val="002060"/>
                </a:solidFill>
                <a:effectLst/>
                <a:uLnTx/>
                <a:uFillTx/>
                <a:latin typeface="Calibri" panose="020F0502020204030204"/>
                <a:ea typeface="+mn-ea"/>
                <a:cs typeface="+mn-cs"/>
              </a:rPr>
              <a:t> = 0.22</a:t>
            </a:r>
          </a:p>
          <a:p>
            <a:pPr marR="0" lvl="0" algn="l" defTabSz="914400" rtl="0" eaLnBrk="1" fontAlgn="auto" latinLnBrk="0" hangingPunct="1">
              <a:lnSpc>
                <a:spcPct val="100000"/>
              </a:lnSpc>
              <a:spcBef>
                <a:spcPts val="0"/>
              </a:spcBef>
              <a:spcAft>
                <a:spcPts val="0"/>
              </a:spcAft>
              <a:buClrTx/>
              <a:buSzTx/>
              <a:tabLst/>
              <a:defRPr/>
            </a:pPr>
            <a:r>
              <a:rPr kumimoji="0" lang="en-US" sz="1800" b="0" i="0" u="none" strike="noStrike" kern="1200" cap="none" spc="0" normalizeH="0" baseline="0" noProof="0" dirty="0" err="1">
                <a:ln>
                  <a:noFill/>
                </a:ln>
                <a:solidFill>
                  <a:srgbClr val="002060"/>
                </a:solidFill>
                <a:effectLst/>
                <a:uLnTx/>
                <a:uFillTx/>
                <a:latin typeface="Calibri" panose="020F0502020204030204"/>
                <a:ea typeface="+mn-ea"/>
                <a:cs typeface="+mn-cs"/>
              </a:rPr>
              <a:t>Pr</a:t>
            </a:r>
            <a:r>
              <a:rPr kumimoji="0" lang="en-US" sz="1800" b="0" i="0" u="none" strike="noStrike" kern="1200" cap="none" spc="0" normalizeH="0" baseline="0" noProof="0" dirty="0">
                <a:ln>
                  <a:noFill/>
                </a:ln>
                <a:solidFill>
                  <a:srgbClr val="002060"/>
                </a:solidFill>
                <a:effectLst/>
                <a:uLnTx/>
                <a:uFillTx/>
                <a:latin typeface="Calibri" panose="020F0502020204030204"/>
                <a:ea typeface="+mn-ea"/>
                <a:cs typeface="+mn-cs"/>
              </a:rPr>
              <a:t>  &lt; 2e-16</a:t>
            </a:r>
          </a:p>
        </p:txBody>
      </p:sp>
    </p:spTree>
    <p:extLst>
      <p:ext uri="{BB962C8B-B14F-4D97-AF65-F5344CB8AC3E}">
        <p14:creationId xmlns:p14="http://schemas.microsoft.com/office/powerpoint/2010/main" val="23154709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1488</TotalTime>
  <Words>2123</Words>
  <Application>Microsoft Office PowerPoint</Application>
  <PresentationFormat>Widescreen</PresentationFormat>
  <Paragraphs>212</Paragraphs>
  <Slides>31</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Calibri</vt:lpstr>
      <vt:lpstr>Calibri Light</vt:lpstr>
      <vt:lpstr>Inter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Jonathan Schild</dc:creator>
  <cp:lastModifiedBy>Bharat p</cp:lastModifiedBy>
  <cp:revision>34</cp:revision>
  <dcterms:created xsi:type="dcterms:W3CDTF">2022-11-06T18:10:42Z</dcterms:created>
  <dcterms:modified xsi:type="dcterms:W3CDTF">2022-12-12T20:40:50Z</dcterms:modified>
</cp:coreProperties>
</file>