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6" r:id="rId3"/>
    <p:sldId id="282" r:id="rId4"/>
    <p:sldId id="283" r:id="rId5"/>
    <p:sldId id="284" r:id="rId6"/>
    <p:sldId id="285" r:id="rId7"/>
    <p:sldId id="286" r:id="rId8"/>
    <p:sldId id="264" r:id="rId9"/>
    <p:sldId id="266" r:id="rId10"/>
    <p:sldId id="267" r:id="rId11"/>
    <p:sldId id="268" r:id="rId12"/>
    <p:sldId id="269" r:id="rId13"/>
    <p:sldId id="270" r:id="rId14"/>
    <p:sldId id="271" r:id="rId15"/>
    <p:sldId id="272" r:id="rId16"/>
    <p:sldId id="273" r:id="rId17"/>
    <p:sldId id="274" r:id="rId18"/>
    <p:sldId id="275" r:id="rId19"/>
    <p:sldId id="281" r:id="rId20"/>
    <p:sldId id="280" r:id="rId21"/>
    <p:sldId id="279" r:id="rId22"/>
    <p:sldId id="278" r:id="rId23"/>
    <p:sldId id="277"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82830" autoAdjust="0"/>
  </p:normalViewPr>
  <p:slideViewPr>
    <p:cSldViewPr snapToGrid="0">
      <p:cViewPr varScale="1">
        <p:scale>
          <a:sx n="105" d="100"/>
          <a:sy n="105" d="100"/>
        </p:scale>
        <p:origin x="6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file:///C:\Users\schil\Desktop\Lending-Club-Loan-Analysis.html#fn2"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file:///C:\Users\schil\Desktop\Lending-Club-Loan-Analysis.html#fn3"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11</a:t>
            </a:fld>
            <a:endParaRPr lang="en-US"/>
          </a:p>
        </p:txBody>
      </p:sp>
    </p:spTree>
    <p:extLst>
      <p:ext uri="{BB962C8B-B14F-4D97-AF65-F5344CB8AC3E}">
        <p14:creationId xmlns:p14="http://schemas.microsoft.com/office/powerpoint/2010/main" val="3612862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also convert some of the variables to a more appropriate type. the </a:t>
            </a:r>
            <a:r>
              <a:rPr lang="en-US" dirty="0" err="1"/>
              <a:t>credit.policy</a:t>
            </a:r>
            <a:r>
              <a:rPr lang="en-US" dirty="0"/>
              <a:t> and </a:t>
            </a:r>
            <a:r>
              <a:rPr lang="en-US" dirty="0" err="1"/>
              <a:t>not.fully.paid</a:t>
            </a:r>
            <a:r>
              <a:rPr lang="en-US" dirty="0"/>
              <a:t> variables are </a:t>
            </a:r>
            <a:r>
              <a:rPr lang="en-US" dirty="0" err="1"/>
              <a:t>logicals</a:t>
            </a:r>
            <a:r>
              <a:rPr lang="en-US" dirty="0"/>
              <a:t>, and the purpose variable we will use as a factor.</a:t>
            </a:r>
          </a:p>
          <a:p>
            <a:endParaRPr lang="en-US" dirty="0"/>
          </a:p>
          <a:p>
            <a:r>
              <a:rPr lang="en-US" dirty="0"/>
              <a:t>Now we can further explore the data to see how the numeric variables differ based on the on the </a:t>
            </a:r>
            <a:r>
              <a:rPr lang="en-US" dirty="0" err="1"/>
              <a:t>credit.policy</a:t>
            </a:r>
            <a:r>
              <a:rPr lang="en-US" dirty="0"/>
              <a:t>, </a:t>
            </a:r>
            <a:r>
              <a:rPr lang="en-US" dirty="0" err="1"/>
              <a:t>not.fully.paid</a:t>
            </a:r>
            <a:r>
              <a:rPr lang="en-US" dirty="0"/>
              <a:t>, and purpose variables. Let’s make some boxplots to visualize this.</a:t>
            </a:r>
          </a:p>
        </p:txBody>
      </p:sp>
      <p:sp>
        <p:nvSpPr>
          <p:cNvPr id="4" name="Slide Number Placeholder 3"/>
          <p:cNvSpPr>
            <a:spLocks noGrp="1"/>
          </p:cNvSpPr>
          <p:nvPr>
            <p:ph type="sldNum" sz="quarter" idx="5"/>
          </p:nvPr>
        </p:nvSpPr>
        <p:spPr/>
        <p:txBody>
          <a:bodyPr/>
          <a:lstStyle/>
          <a:p>
            <a:fld id="{6B053770-FD16-42CB-98BB-967786CBD56A}" type="slidenum">
              <a:rPr lang="en-US" smtClean="0"/>
              <a:t>12</a:t>
            </a:fld>
            <a:endParaRPr lang="en-US"/>
          </a:p>
        </p:txBody>
      </p:sp>
    </p:spTree>
    <p:extLst>
      <p:ext uri="{BB962C8B-B14F-4D97-AF65-F5344CB8AC3E}">
        <p14:creationId xmlns:p14="http://schemas.microsoft.com/office/powerpoint/2010/main" val="226930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exploratory data analysis will adhere to the 9-step</a:t>
            </a:r>
            <a:r>
              <a:rPr lang="en-US" baseline="30000" dirty="0">
                <a:hlinkClick r:id="rId3"/>
              </a:rPr>
              <a:t>2</a:t>
            </a:r>
            <a:r>
              <a:rPr lang="en-US" dirty="0"/>
              <a:t> checklist presented in Chapter 4 of </a:t>
            </a:r>
            <a:r>
              <a:rPr lang="en-US" i="1" dirty="0"/>
              <a:t>The Art of Data Science</a:t>
            </a:r>
            <a:r>
              <a:rPr lang="en-US" dirty="0"/>
              <a:t>.</a:t>
            </a:r>
            <a:r>
              <a:rPr lang="en-US" baseline="30000" dirty="0">
                <a:hlinkClick r:id="rId4"/>
              </a:rPr>
              <a:t>3</a:t>
            </a:r>
            <a:r>
              <a:rPr lang="en-US" dirty="0"/>
              <a:t> These are the elements of our checklist.</a:t>
            </a:r>
          </a:p>
          <a:p>
            <a:endParaRPr lang="en-US" dirty="0"/>
          </a:p>
          <a:p>
            <a:r>
              <a:rPr lang="en-US" dirty="0"/>
              <a:t>QUESTION: Our analysis explored things such as income-to-debt ratios, credit score, interest rates, and delinquencies among direct P2P borrowers in an attempt to understand the risks and opportunities associated with P2P. Specifically, we intend to examine the impact that these variables have on who received loans and who defaulted on their loans between 2007 and 2015.</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828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reading in our dataset and taking a look at the structure, we can see that it contains 9578 rows of data with 14 columns. We can also see that most of our variables are of the numeric data type. </a:t>
            </a:r>
          </a:p>
          <a:p>
            <a:endParaRPr lang="en-US" dirty="0"/>
          </a:p>
          <a:p>
            <a:r>
              <a:rPr lang="en-US" dirty="0"/>
              <a:t>One thing we noted at this point while checking for blanks, or NAs, and wrongly formatted data, was the ‘like-logical’ nature of the last few variables but we’ll come back to that in a second.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58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took a quick glance at the top and bottom of our </a:t>
            </a:r>
            <a:r>
              <a:rPr lang="en-US" dirty="0" err="1"/>
              <a:t>dataframe</a:t>
            </a:r>
            <a:r>
              <a:rPr lang="en-US" dirty="0"/>
              <a:t>, which indicates the data is structured in an acceptable way and that our variables match up with the appropriate data types and values for each column.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2319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got the basic descriptive statistics of the variables to improve our understanding of the data and help give us an idea of what we could expect further down ling. This also confirmed for us that those few variables that were possibly </a:t>
            </a:r>
            <a:r>
              <a:rPr lang="en-US" dirty="0" err="1"/>
              <a:t>logicals</a:t>
            </a:r>
            <a:r>
              <a:rPr lang="en-US" dirty="0"/>
              <a:t> are not and our analysis won’t be disrupted by any TRUE or FALSE values.</a:t>
            </a:r>
          </a:p>
          <a:p>
            <a:endParaRPr lang="en-US" dirty="0"/>
          </a:p>
          <a:p>
            <a:r>
              <a:rPr lang="en-US" dirty="0"/>
              <a:t>We gauged the reliability of our data by comparing some of our variables against what we would expect to see. For example,  interest rates for the data are between 6% and 21.64% and credit scores range from 612 to 827. Although interest rates might seem to reach excessively high rates or credit scores too meager, the P2P market tended to consist of more risky loans. This aligned with our expectation and reinforced our confidence in the dataset.</a:t>
            </a:r>
          </a:p>
          <a:p>
            <a:endParaRPr lang="en-US" dirty="0"/>
          </a:p>
          <a:p>
            <a:r>
              <a:rPr lang="en-US" dirty="0"/>
              <a:t>The range of the utilization, or the percent of credit being used, is between 0% and 119%. Someone utilizing more than 100% of the credit available to them initially seemed erroneous; however, this can occur from technical error, creditors and collectors reporting at different date/times, borrowers opening and closing credit lines, or possibly when borrowers appear as authorized users of others’ credit lines. Regardless, only 27 loans within our dataset appear to exceed the standard maximum of 100% so we do not expect this to have a significant effect on our analysis.</a:t>
            </a:r>
          </a:p>
          <a:p>
            <a:endParaRPr lang="en-US" dirty="0"/>
          </a:p>
          <a:p>
            <a:r>
              <a:rPr lang="en-US" dirty="0"/>
              <a:t>According to the Kaggle site where we got this dataset from, there are 9,578 rows and 14 columns, which matches what we have. The site also shows that there is no missing data. Let’s verify that by adding the total number of missing cells in the dataset, which is 0.</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2786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these variables look somewhat normal, and it would make sense to create a QQ-Plot for them later.</a:t>
            </a:r>
          </a:p>
        </p:txBody>
      </p:sp>
      <p:sp>
        <p:nvSpPr>
          <p:cNvPr id="4" name="Slide Number Placeholder 3"/>
          <p:cNvSpPr>
            <a:spLocks noGrp="1"/>
          </p:cNvSpPr>
          <p:nvPr>
            <p:ph type="sldNum" sz="quarter" idx="5"/>
          </p:nvPr>
        </p:nvSpPr>
        <p:spPr/>
        <p:txBody>
          <a:bodyPr/>
          <a:lstStyle/>
          <a:p>
            <a:fld id="{6B053770-FD16-42CB-98BB-967786CBD56A}" type="slidenum">
              <a:rPr lang="en-US" smtClean="0"/>
              <a:t>8</a:t>
            </a:fld>
            <a:endParaRPr lang="en-US"/>
          </a:p>
        </p:txBody>
      </p:sp>
    </p:spTree>
    <p:extLst>
      <p:ext uri="{BB962C8B-B14F-4D97-AF65-F5344CB8AC3E}">
        <p14:creationId xmlns:p14="http://schemas.microsoft.com/office/powerpoint/2010/main" val="894586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some of these variables have issues with outliers.</a:t>
            </a:r>
          </a:p>
        </p:txBody>
      </p:sp>
      <p:sp>
        <p:nvSpPr>
          <p:cNvPr id="4" name="Slide Number Placeholder 3"/>
          <p:cNvSpPr>
            <a:spLocks noGrp="1"/>
          </p:cNvSpPr>
          <p:nvPr>
            <p:ph type="sldNum" sz="quarter" idx="5"/>
          </p:nvPr>
        </p:nvSpPr>
        <p:spPr/>
        <p:txBody>
          <a:bodyPr/>
          <a:lstStyle/>
          <a:p>
            <a:fld id="{6B053770-FD16-42CB-98BB-967786CBD56A}" type="slidenum">
              <a:rPr lang="en-US" smtClean="0"/>
              <a:t>9</a:t>
            </a:fld>
            <a:endParaRPr lang="en-US"/>
          </a:p>
        </p:txBody>
      </p:sp>
    </p:spTree>
    <p:extLst>
      <p:ext uri="{BB962C8B-B14F-4D97-AF65-F5344CB8AC3E}">
        <p14:creationId xmlns:p14="http://schemas.microsoft.com/office/powerpoint/2010/main" val="1577256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the purpose variable would be a good candidate to perform ANOVA tests on.</a:t>
            </a:r>
          </a:p>
        </p:txBody>
      </p:sp>
      <p:sp>
        <p:nvSpPr>
          <p:cNvPr id="4" name="Slide Number Placeholder 3"/>
          <p:cNvSpPr>
            <a:spLocks noGrp="1"/>
          </p:cNvSpPr>
          <p:nvPr>
            <p:ph type="sldNum" sz="quarter" idx="5"/>
          </p:nvPr>
        </p:nvSpPr>
        <p:spPr/>
        <p:txBody>
          <a:bodyPr/>
          <a:lstStyle/>
          <a:p>
            <a:fld id="{6B053770-FD16-42CB-98BB-967786CBD56A}" type="slidenum">
              <a:rPr lang="en-US" smtClean="0"/>
              <a:t>10</a:t>
            </a:fld>
            <a:endParaRPr lang="en-US"/>
          </a:p>
        </p:txBody>
      </p:sp>
    </p:spTree>
    <p:extLst>
      <p:ext uri="{BB962C8B-B14F-4D97-AF65-F5344CB8AC3E}">
        <p14:creationId xmlns:p14="http://schemas.microsoft.com/office/powerpoint/2010/main" val="850764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DEAD5CB-C0DD-EA8A-AA69-4FEB0D934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495" y="7593667"/>
            <a:ext cx="4276725" cy="117157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0BFCE3E7-9476-BE22-793D-989D55B9DBEA}"/>
              </a:ext>
            </a:extLst>
          </p:cNvPr>
          <p:cNvSpPr txBox="1"/>
          <p:nvPr/>
        </p:nvSpPr>
        <p:spPr>
          <a:xfrm>
            <a:off x="0" y="5671744"/>
            <a:ext cx="12191999" cy="1200329"/>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a:t>
            </a:r>
            <a:r>
              <a:rPr lang="en-US" dirty="0" err="1">
                <a:solidFill>
                  <a:schemeClr val="bg1"/>
                </a:solidFill>
              </a:rPr>
              <a:t>Gulko</a:t>
            </a:r>
            <a:r>
              <a:rPr lang="en-US" dirty="0">
                <a:solidFill>
                  <a:schemeClr val="bg1"/>
                </a:solidFill>
              </a:rPr>
              <a:t>"</a:t>
            </a: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Bar Charts</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CA90E5ED-1E1C-4BDB-02F6-1A84C24EB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8172" y="1371600"/>
            <a:ext cx="8778240" cy="5486400"/>
          </a:xfrm>
          <a:prstGeom prst="rect">
            <a:avLst/>
          </a:prstGeom>
        </p:spPr>
      </p:pic>
    </p:spTree>
    <p:extLst>
      <p:ext uri="{BB962C8B-B14F-4D97-AF65-F5344CB8AC3E}">
        <p14:creationId xmlns:p14="http://schemas.microsoft.com/office/powerpoint/2010/main" val="204326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The Easy Way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1208494114"/>
              </p:ext>
            </p:extLst>
          </p:nvPr>
        </p:nvGraphicFramePr>
        <p:xfrm>
          <a:off x="2023292" y="287274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0</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1</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Tree>
    <p:extLst>
      <p:ext uri="{BB962C8B-B14F-4D97-AF65-F5344CB8AC3E}">
        <p14:creationId xmlns:p14="http://schemas.microsoft.com/office/powerpoint/2010/main" val="27263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Additional Boxplots – 1 of 3</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hematic, box and whisker chart&#10;&#10;Description automatically generated">
            <a:extLst>
              <a:ext uri="{FF2B5EF4-FFF2-40B4-BE49-F238E27FC236}">
                <a16:creationId xmlns:a16="http://schemas.microsoft.com/office/drawing/2014/main" id="{9A186C77-589A-FE2E-1DED-684D09FB7C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371600"/>
            <a:ext cx="10972799" cy="5486400"/>
          </a:xfrm>
          <a:prstGeom prst="rect">
            <a:avLst/>
          </a:prstGeom>
        </p:spPr>
      </p:pic>
    </p:spTree>
    <p:extLst>
      <p:ext uri="{BB962C8B-B14F-4D97-AF65-F5344CB8AC3E}">
        <p14:creationId xmlns:p14="http://schemas.microsoft.com/office/powerpoint/2010/main" val="2093328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EDA – Additional Boxplots – 2 of 3</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box and whisker chart&#10;&#10;Description automatically generated">
            <a:extLst>
              <a:ext uri="{FF2B5EF4-FFF2-40B4-BE49-F238E27FC236}">
                <a16:creationId xmlns:a16="http://schemas.microsoft.com/office/drawing/2014/main" id="{78EFA1A9-CB10-D480-06B0-A52468326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71600"/>
            <a:ext cx="10972799" cy="5486400"/>
          </a:xfrm>
          <a:prstGeom prst="rect">
            <a:avLst/>
          </a:prstGeom>
        </p:spPr>
      </p:pic>
    </p:spTree>
    <p:extLst>
      <p:ext uri="{BB962C8B-B14F-4D97-AF65-F5344CB8AC3E}">
        <p14:creationId xmlns:p14="http://schemas.microsoft.com/office/powerpoint/2010/main" val="395040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EDA – Additional Boxplots – 3 of 3</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4F65E6DD-E4D4-D623-0993-CF263EE10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 y="1463040"/>
            <a:ext cx="12138659" cy="5394960"/>
          </a:xfrm>
          <a:prstGeom prst="rect">
            <a:avLst/>
          </a:prstGeom>
        </p:spPr>
      </p:pic>
    </p:spTree>
    <p:extLst>
      <p:ext uri="{BB962C8B-B14F-4D97-AF65-F5344CB8AC3E}">
        <p14:creationId xmlns:p14="http://schemas.microsoft.com/office/powerpoint/2010/main" val="519177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Correlation Matrix</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C6E00983-99EE-B176-E749-4C4E4F4FA29A}"/>
              </a:ext>
            </a:extLst>
          </p:cNvPr>
          <p:cNvPicPr>
            <a:picLocks noChangeAspect="1"/>
          </p:cNvPicPr>
          <p:nvPr/>
        </p:nvPicPr>
        <p:blipFill rotWithShape="1">
          <a:blip r:embed="rId3">
            <a:extLst>
              <a:ext uri="{28A0092B-C50C-407E-A947-70E740481C1C}">
                <a14:useLocalDpi xmlns:a14="http://schemas.microsoft.com/office/drawing/2010/main" val="0"/>
              </a:ext>
            </a:extLst>
          </a:blip>
          <a:srcRect t="4386" r="1798" b="5489"/>
          <a:stretch/>
        </p:blipFill>
        <p:spPr>
          <a:xfrm>
            <a:off x="3098232" y="1371600"/>
            <a:ext cx="5978119" cy="5486400"/>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Scatter Plots – 1 of 4</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0A0D98A2-1CB5-BBD8-B706-27E15AC1D6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811" y="1371600"/>
            <a:ext cx="7680961" cy="5486400"/>
          </a:xfrm>
          <a:prstGeom prst="rect">
            <a:avLst/>
          </a:prstGeom>
        </p:spPr>
      </p:pic>
    </p:spTree>
    <p:extLst>
      <p:ext uri="{BB962C8B-B14F-4D97-AF65-F5344CB8AC3E}">
        <p14:creationId xmlns:p14="http://schemas.microsoft.com/office/powerpoint/2010/main" val="3440039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Scatter Plots – 2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2B610CC7-5A9F-1088-D327-F48002BFB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519" y="1371600"/>
            <a:ext cx="7680961" cy="5486400"/>
          </a:xfrm>
          <a:prstGeom prst="rect">
            <a:avLst/>
          </a:prstGeom>
        </p:spPr>
      </p:pic>
    </p:spTree>
    <p:extLst>
      <p:ext uri="{BB962C8B-B14F-4D97-AF65-F5344CB8AC3E}">
        <p14:creationId xmlns:p14="http://schemas.microsoft.com/office/powerpoint/2010/main" val="2315470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Scatter Plots – 3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7" descr="Chart, scatter chart&#10;&#10;Description automatically generated">
            <a:extLst>
              <a:ext uri="{FF2B5EF4-FFF2-40B4-BE49-F238E27FC236}">
                <a16:creationId xmlns:a16="http://schemas.microsoft.com/office/drawing/2014/main" id="{E481E6C7-2F7B-6761-EC7E-00E453B1E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811" y="1371600"/>
            <a:ext cx="7680961" cy="5486400"/>
          </a:xfrm>
          <a:prstGeom prst="rect">
            <a:avLst/>
          </a:prstGeom>
        </p:spPr>
      </p:pic>
    </p:spTree>
    <p:extLst>
      <p:ext uri="{BB962C8B-B14F-4D97-AF65-F5344CB8AC3E}">
        <p14:creationId xmlns:p14="http://schemas.microsoft.com/office/powerpoint/2010/main" val="313521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Scatter Plots – 4 of 4</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70188D01-A2E2-4A9E-D02B-C5CE8708E5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519" y="1371600"/>
            <a:ext cx="7680961" cy="5486400"/>
          </a:xfrm>
          <a:prstGeom prst="rect">
            <a:avLst/>
          </a:prstGeom>
        </p:spPr>
      </p:pic>
    </p:spTree>
    <p:extLst>
      <p:ext uri="{BB962C8B-B14F-4D97-AF65-F5344CB8AC3E}">
        <p14:creationId xmlns:p14="http://schemas.microsoft.com/office/powerpoint/2010/main" val="108705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Statistical Tests</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137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Statistical Tests</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056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Statistical Tests</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50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Conclusions and Next Steps</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279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015663"/>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EDA Process</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22E54F9-C8A6-4996-9B52-40B31A14F6BA}"/>
              </a:ext>
            </a:extLst>
          </p:cNvPr>
          <p:cNvSpPr txBox="1"/>
          <p:nvPr/>
        </p:nvSpPr>
        <p:spPr>
          <a:xfrm>
            <a:off x="457096" y="2184918"/>
            <a:ext cx="6096000" cy="378565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002060"/>
                </a:solidFill>
                <a:effectLst/>
                <a:uLnTx/>
                <a:uFillTx/>
                <a:latin typeface="Calibri" panose="020F0502020204030204"/>
                <a:ea typeface="+mn-ea"/>
                <a:cs typeface="+mn-cs"/>
              </a:rPr>
              <a:t>EDA Steps </a:t>
            </a: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Formulate our question</a:t>
            </a: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Read in our data</a:t>
            </a: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Check the packaging</a:t>
            </a: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Look at the top and the bottom of your data</a:t>
            </a: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Check your “</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n”s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Validate with at least one external data source</a:t>
            </a: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Make a plot</a:t>
            </a: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Try the easy solution first</a:t>
            </a: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Follow up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002060"/>
                </a:solidFill>
                <a:effectLst/>
                <a:uLnTx/>
                <a:uFillTx/>
                <a:latin typeface="Calibri" panose="020F0502020204030204"/>
                <a:ea typeface="+mn-ea"/>
                <a:cs typeface="+mn-cs"/>
              </a:rPr>
              <a:t>SMART Question</a:t>
            </a:r>
          </a:p>
        </p:txBody>
      </p:sp>
      <p:sp>
        <p:nvSpPr>
          <p:cNvPr id="4" name="TextBox 3">
            <a:extLst>
              <a:ext uri="{FF2B5EF4-FFF2-40B4-BE49-F238E27FC236}">
                <a16:creationId xmlns:a16="http://schemas.microsoft.com/office/drawing/2014/main" id="{1A42932A-B305-8359-50B0-B28DD7B655FE}"/>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Source: Chapter 4, </a:t>
            </a:r>
            <a:r>
              <a:rPr kumimoji="0" lang="en-US" sz="900" b="0" i="1"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The Art of Data Science</a:t>
            </a:r>
            <a:endPar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610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EDA </a:t>
            </a:r>
            <a:r>
              <a:rPr lang="en-US" sz="5000" b="1" dirty="0">
                <a:solidFill>
                  <a:srgbClr val="002060"/>
                </a:solidFill>
              </a:rPr>
              <a:t>–</a:t>
            </a: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 Structure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Source: https://www.moneysmylife.com/lendingclub-review/</a:t>
            </a:r>
          </a:p>
        </p:txBody>
      </p:sp>
      <p:pic>
        <p:nvPicPr>
          <p:cNvPr id="4" name="Picture 3">
            <a:extLst>
              <a:ext uri="{FF2B5EF4-FFF2-40B4-BE49-F238E27FC236}">
                <a16:creationId xmlns:a16="http://schemas.microsoft.com/office/drawing/2014/main" id="{2CB8E493-BEA7-851B-E260-4448B06CFB20}"/>
              </a:ext>
            </a:extLst>
          </p:cNvPr>
          <p:cNvPicPr>
            <a:picLocks noChangeAspect="1"/>
          </p:cNvPicPr>
          <p:nvPr/>
        </p:nvPicPr>
        <p:blipFill>
          <a:blip r:embed="rId4"/>
          <a:stretch>
            <a:fillRect/>
          </a:stretch>
        </p:blipFill>
        <p:spPr>
          <a:xfrm>
            <a:off x="938469" y="2193807"/>
            <a:ext cx="9533827" cy="3548012"/>
          </a:xfrm>
          <a:prstGeom prst="rect">
            <a:avLst/>
          </a:prstGeom>
        </p:spPr>
      </p:pic>
    </p:spTree>
    <p:extLst>
      <p:ext uri="{BB962C8B-B14F-4D97-AF65-F5344CB8AC3E}">
        <p14:creationId xmlns:p14="http://schemas.microsoft.com/office/powerpoint/2010/main" val="326851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EDA </a:t>
            </a:r>
            <a:r>
              <a:rPr lang="en-US" sz="5000" b="1" dirty="0">
                <a:solidFill>
                  <a:srgbClr val="002060"/>
                </a:solidFill>
              </a:rPr>
              <a:t>–</a:t>
            </a: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 Top &amp; Bottom of Dataset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4AB5CD9-8351-8B84-4B77-3A4637CA7981}"/>
              </a:ext>
            </a:extLst>
          </p:cNvPr>
          <p:cNvPicPr>
            <a:picLocks noChangeAspect="1"/>
          </p:cNvPicPr>
          <p:nvPr/>
        </p:nvPicPr>
        <p:blipFill rotWithShape="1">
          <a:blip r:embed="rId4"/>
          <a:srcRect b="52899"/>
          <a:stretch/>
        </p:blipFill>
        <p:spPr>
          <a:xfrm>
            <a:off x="190788" y="1702694"/>
            <a:ext cx="9550891" cy="2144592"/>
          </a:xfrm>
          <a:prstGeom prst="rect">
            <a:avLst/>
          </a:prstGeom>
        </p:spPr>
      </p:pic>
      <p:pic>
        <p:nvPicPr>
          <p:cNvPr id="4" name="Picture 3">
            <a:extLst>
              <a:ext uri="{FF2B5EF4-FFF2-40B4-BE49-F238E27FC236}">
                <a16:creationId xmlns:a16="http://schemas.microsoft.com/office/drawing/2014/main" id="{3423FD5F-734B-C170-6375-51B40BE697DC}"/>
              </a:ext>
            </a:extLst>
          </p:cNvPr>
          <p:cNvPicPr>
            <a:picLocks noChangeAspect="1"/>
          </p:cNvPicPr>
          <p:nvPr/>
        </p:nvPicPr>
        <p:blipFill rotWithShape="1">
          <a:blip r:embed="rId4"/>
          <a:srcRect t="56283"/>
          <a:stretch/>
        </p:blipFill>
        <p:spPr>
          <a:xfrm>
            <a:off x="2527095" y="4308758"/>
            <a:ext cx="9550891" cy="1990533"/>
          </a:xfrm>
          <a:prstGeom prst="rect">
            <a:avLst/>
          </a:prstGeom>
        </p:spPr>
      </p:pic>
    </p:spTree>
    <p:extLst>
      <p:ext uri="{BB962C8B-B14F-4D97-AF65-F5344CB8AC3E}">
        <p14:creationId xmlns:p14="http://schemas.microsoft.com/office/powerpoint/2010/main" val="311807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EDA </a:t>
            </a:r>
            <a:r>
              <a:rPr lang="en-US" sz="5000" b="1" dirty="0">
                <a:solidFill>
                  <a:srgbClr val="002060"/>
                </a:solidFill>
              </a:rPr>
              <a:t>–</a:t>
            </a: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 Summary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6D4857B-17A5-D661-0FE1-AD9B574CEEAF}"/>
              </a:ext>
            </a:extLst>
          </p:cNvPr>
          <p:cNvPicPr>
            <a:picLocks noChangeAspect="1"/>
          </p:cNvPicPr>
          <p:nvPr/>
        </p:nvPicPr>
        <p:blipFill>
          <a:blip r:embed="rId4"/>
          <a:stretch>
            <a:fillRect/>
          </a:stretch>
        </p:blipFill>
        <p:spPr>
          <a:xfrm>
            <a:off x="318328" y="2389655"/>
            <a:ext cx="11418262" cy="3045944"/>
          </a:xfrm>
          <a:prstGeom prst="rect">
            <a:avLst/>
          </a:prstGeom>
        </p:spPr>
      </p:pic>
    </p:spTree>
    <p:extLst>
      <p:ext uri="{BB962C8B-B14F-4D97-AF65-F5344CB8AC3E}">
        <p14:creationId xmlns:p14="http://schemas.microsoft.com/office/powerpoint/2010/main" val="334958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Histograms</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histogram&#10;&#10;Description automatically generated">
            <a:extLst>
              <a:ext uri="{FF2B5EF4-FFF2-40B4-BE49-F238E27FC236}">
                <a16:creationId xmlns:a16="http://schemas.microsoft.com/office/drawing/2014/main" id="{78B104AE-B103-D09C-246F-A9FD597BF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6879" y="1371600"/>
            <a:ext cx="8778241" cy="5486400"/>
          </a:xfrm>
          <a:prstGeom prst="rect">
            <a:avLst/>
          </a:prstGeom>
        </p:spPr>
      </p:pic>
    </p:spTree>
    <p:extLst>
      <p:ext uri="{BB962C8B-B14F-4D97-AF65-F5344CB8AC3E}">
        <p14:creationId xmlns:p14="http://schemas.microsoft.com/office/powerpoint/2010/main" val="405829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Boxplots</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box and whisker chart&#10;&#10;Description automatically generated">
            <a:extLst>
              <a:ext uri="{FF2B5EF4-FFF2-40B4-BE49-F238E27FC236}">
                <a16:creationId xmlns:a16="http://schemas.microsoft.com/office/drawing/2014/main" id="{7055BC0A-5842-1183-3A84-8D974767F0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092" y="1371600"/>
            <a:ext cx="10058399" cy="5486400"/>
          </a:xfrm>
          <a:prstGeom prst="rect">
            <a:avLst/>
          </a:prstGeom>
        </p:spPr>
      </p:pic>
    </p:spTree>
    <p:extLst>
      <p:ext uri="{BB962C8B-B14F-4D97-AF65-F5344CB8AC3E}">
        <p14:creationId xmlns:p14="http://schemas.microsoft.com/office/powerpoint/2010/main" val="4234777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1190</Words>
  <Application>Microsoft Office PowerPoint</Application>
  <PresentationFormat>Widescreen</PresentationFormat>
  <Paragraphs>96</Paragraphs>
  <Slides>24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Brian</cp:lastModifiedBy>
  <cp:revision>9</cp:revision>
  <dcterms:created xsi:type="dcterms:W3CDTF">2022-11-06T18:10:42Z</dcterms:created>
  <dcterms:modified xsi:type="dcterms:W3CDTF">2022-11-07T02:47:33Z</dcterms:modified>
</cp:coreProperties>
</file>