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6" r:id="rId3"/>
    <p:sldId id="282" r:id="rId4"/>
    <p:sldId id="295" r:id="rId5"/>
    <p:sldId id="277" r:id="rId6"/>
    <p:sldId id="272" r:id="rId7"/>
    <p:sldId id="310" r:id="rId8"/>
    <p:sldId id="273" r:id="rId9"/>
    <p:sldId id="274" r:id="rId10"/>
    <p:sldId id="275" r:id="rId11"/>
    <p:sldId id="281" r:id="rId12"/>
    <p:sldId id="318" r:id="rId13"/>
    <p:sldId id="300" r:id="rId14"/>
    <p:sldId id="312" r:id="rId15"/>
    <p:sldId id="299" r:id="rId16"/>
    <p:sldId id="303" r:id="rId17"/>
    <p:sldId id="304" r:id="rId18"/>
    <p:sldId id="305" r:id="rId19"/>
    <p:sldId id="306" r:id="rId20"/>
    <p:sldId id="307" r:id="rId21"/>
    <p:sldId id="308" r:id="rId22"/>
    <p:sldId id="309" r:id="rId23"/>
    <p:sldId id="319" r:id="rId24"/>
    <p:sldId id="320" r:id="rId25"/>
    <p:sldId id="268"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B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4860" autoAdjust="0"/>
  </p:normalViewPr>
  <p:slideViewPr>
    <p:cSldViewPr snapToGrid="0">
      <p:cViewPr>
        <p:scale>
          <a:sx n="59" d="100"/>
          <a:sy n="59" d="100"/>
        </p:scale>
        <p:origin x="1440"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CDE1B-485C-4B2F-BE21-3D867E8608CA}"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53770-FD16-42CB-98BB-967786CBD56A}" type="slidenum">
              <a:rPr lang="en-US" smtClean="0"/>
              <a:t>‹#›</a:t>
            </a:fld>
            <a:endParaRPr lang="en-US"/>
          </a:p>
        </p:txBody>
      </p:sp>
    </p:spTree>
    <p:extLst>
      <p:ext uri="{BB962C8B-B14F-4D97-AF65-F5344CB8AC3E}">
        <p14:creationId xmlns:p14="http://schemas.microsoft.com/office/powerpoint/2010/main" val="26400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file:///C:\Users\schil\Desktop\Lending-Club-Loan-Analysis.html#fn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Peer-to-peer (P2P) was a phenomenon less than ten years ago, exploding in popularity by offering a break from traditional banking. Individuals flocked to the alternative credit markets as alternative sources of funding and for new opportunities to finance their small business ventures.</a:t>
            </a:r>
          </a:p>
          <a:p>
            <a:r>
              <a:rPr lang="en-US" dirty="0"/>
              <a:t>Although direct P2P lending has undergone changes over recent years, it remains a viable option for borrowers and investors. We are seeking to understand the factors that might have </a:t>
            </a:r>
            <a:r>
              <a:rPr lang="en-US" dirty="0" err="1"/>
              <a:t>signalled</a:t>
            </a:r>
            <a:r>
              <a:rPr lang="en-US" dirty="0"/>
              <a:t> risky loans or borrowing practices and could be consumed or applied by prospective borrowers, lenders, and/or investors considering participating in direct P2P.</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a:t>
            </a:fld>
            <a:endParaRPr lang="en-US"/>
          </a:p>
        </p:txBody>
      </p:sp>
    </p:spTree>
    <p:extLst>
      <p:ext uri="{BB962C8B-B14F-4D97-AF65-F5344CB8AC3E}">
        <p14:creationId xmlns:p14="http://schemas.microsoft.com/office/powerpoint/2010/main" val="2951169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we can see that about 13.2% of borrowers who met the credit underwriting criteria did not fully pay, while for the borrowers who did not meet the credit underwriting criteria about 27.8% did not fully pay.</a:t>
            </a:r>
          </a:p>
          <a:p>
            <a:endParaRPr lang="en-US" dirty="0"/>
          </a:p>
          <a:p>
            <a:r>
              <a:rPr lang="en-US" dirty="0"/>
              <a:t>This indicates borrowers who did not meet the credit underwriting criteria were almost twice as likely to be default on their loans than those who did meet the criteria. For comparison, default rates on loans from commercial banks for the same period as our dataset averaged 4.48%, with a maximum default rate of 7.49% default rate towards the end of 2009, according to the St. Louis Federal Reserve Bank.</a:t>
            </a:r>
          </a:p>
        </p:txBody>
      </p:sp>
      <p:sp>
        <p:nvSpPr>
          <p:cNvPr id="4" name="Slide Number Placeholder 3"/>
          <p:cNvSpPr>
            <a:spLocks noGrp="1"/>
          </p:cNvSpPr>
          <p:nvPr>
            <p:ph type="sldNum" sz="quarter" idx="5"/>
          </p:nvPr>
        </p:nvSpPr>
        <p:spPr/>
        <p:txBody>
          <a:bodyPr/>
          <a:lstStyle/>
          <a:p>
            <a:fld id="{6B053770-FD16-42CB-98BB-967786CBD56A}" type="slidenum">
              <a:rPr lang="en-US" smtClean="0"/>
              <a:t>25</a:t>
            </a:fld>
            <a:endParaRPr lang="en-US"/>
          </a:p>
        </p:txBody>
      </p:sp>
    </p:spTree>
    <p:extLst>
      <p:ext uri="{BB962C8B-B14F-4D97-AF65-F5344CB8AC3E}">
        <p14:creationId xmlns:p14="http://schemas.microsoft.com/office/powerpoint/2010/main" val="3612862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contains over 9,500 observations of loan data from </a:t>
            </a:r>
            <a:r>
              <a:rPr lang="en-US" dirty="0" err="1"/>
              <a:t>LendingClub</a:t>
            </a:r>
            <a:r>
              <a:rPr lang="en-US" dirty="0"/>
              <a:t>, the largest online platform for direct P2P lending.</a:t>
            </a:r>
            <a:r>
              <a:rPr lang="en-US" baseline="30000" dirty="0">
                <a:hlinkClick r:id="rId3"/>
              </a:rPr>
              <a:t>1</a:t>
            </a:r>
            <a:r>
              <a:rPr lang="en-US" dirty="0"/>
              <a:t> We believe that the timeframe of 2007 to 2015 provides the most relevant data for prospective individual investors today, particularly because it is unlikely to include a significant number of large institutional lenders.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0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75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8</a:t>
            </a:fld>
            <a:endParaRPr lang="en-US"/>
          </a:p>
        </p:txBody>
      </p:sp>
    </p:spTree>
    <p:extLst>
      <p:ext uri="{BB962C8B-B14F-4D97-AF65-F5344CB8AC3E}">
        <p14:creationId xmlns:p14="http://schemas.microsoft.com/office/powerpoint/2010/main" val="124760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11</a:t>
            </a:fld>
            <a:endParaRPr lang="en-US"/>
          </a:p>
        </p:txBody>
      </p:sp>
    </p:spTree>
    <p:extLst>
      <p:ext uri="{BB962C8B-B14F-4D97-AF65-F5344CB8AC3E}">
        <p14:creationId xmlns:p14="http://schemas.microsoft.com/office/powerpoint/2010/main" val="400201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12</a:t>
            </a:fld>
            <a:endParaRPr lang="en-US"/>
          </a:p>
        </p:txBody>
      </p:sp>
    </p:spTree>
    <p:extLst>
      <p:ext uri="{BB962C8B-B14F-4D97-AF65-F5344CB8AC3E}">
        <p14:creationId xmlns:p14="http://schemas.microsoft.com/office/powerpoint/2010/main" val="1939058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22</a:t>
            </a:fld>
            <a:endParaRPr lang="en-US"/>
          </a:p>
        </p:txBody>
      </p:sp>
    </p:spTree>
    <p:extLst>
      <p:ext uri="{BB962C8B-B14F-4D97-AF65-F5344CB8AC3E}">
        <p14:creationId xmlns:p14="http://schemas.microsoft.com/office/powerpoint/2010/main" val="2245145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u="sng" dirty="0"/>
              <a:t>Intro:</a:t>
            </a:r>
          </a:p>
          <a:p>
            <a:pPr marL="171450" indent="-171450">
              <a:buFont typeface="Arial" panose="020B0604020202020204" pitchFamily="34" charset="0"/>
              <a:buChar char="•"/>
            </a:pPr>
            <a:r>
              <a:rPr lang="en-US" sz="800" dirty="0"/>
              <a:t>So we wanted to do a classification tree for two of</a:t>
            </a:r>
            <a:r>
              <a:rPr lang="en-US" sz="800" baseline="0" dirty="0"/>
              <a:t> our factor variables to get an understanding of the some of the rules and thresholds underlying our dataset, and test whether this method would prove beneficial for future application</a:t>
            </a:r>
          </a:p>
          <a:p>
            <a:pPr marL="171450" indent="-171450">
              <a:buFont typeface="Arial" panose="020B0604020202020204" pitchFamily="34" charset="0"/>
              <a:buChar char="•"/>
            </a:pPr>
            <a:r>
              <a:rPr lang="en-US" sz="800" baseline="0" dirty="0"/>
              <a:t>Both variables (credit policy and not fully paid) are binary in nature.</a:t>
            </a:r>
            <a:endParaRPr lang="en-US" sz="800" dirty="0"/>
          </a:p>
          <a:p>
            <a:endParaRPr lang="en-US" sz="800" dirty="0"/>
          </a:p>
          <a:p>
            <a:r>
              <a:rPr lang="en-US" sz="800" u="sng" dirty="0"/>
              <a:t>Explain tree:</a:t>
            </a:r>
          </a:p>
          <a:p>
            <a:pPr marL="171450" indent="-171450">
              <a:buFont typeface="Arial" panose="020B0604020202020204" pitchFamily="34" charset="0"/>
              <a:buChar char="•"/>
            </a:pPr>
            <a:r>
              <a:rPr lang="en-US" sz="800" dirty="0"/>
              <a:t>So we did credit policy first. You can see that our tree first split the data by number of inquires in the last 6 months, with the threshold here being greater than or equal to 4. Looking</a:t>
            </a:r>
            <a:r>
              <a:rPr lang="en-US" sz="800" baseline="0" dirty="0"/>
              <a:t> left, and u</a:t>
            </a:r>
            <a:r>
              <a:rPr lang="en-US" sz="800" dirty="0"/>
              <a:t>nsurprisingly, loans with four or more inquiries, require a high FICO score to meet the credit policy, with those lower than 740 all</a:t>
            </a:r>
            <a:r>
              <a:rPr lang="en-US" sz="800" baseline="0" dirty="0"/>
              <a:t> failing to meet the credit policy. </a:t>
            </a:r>
            <a:endParaRPr lang="en-US" sz="800" dirty="0"/>
          </a:p>
          <a:p>
            <a:pPr marL="0" indent="0">
              <a:buFont typeface="Arial" panose="020B0604020202020204" pitchFamily="34" charset="0"/>
              <a:buNone/>
            </a:pPr>
            <a:endParaRPr lang="en-US" sz="800" dirty="0"/>
          </a:p>
          <a:p>
            <a:pPr marL="171450" indent="-171450">
              <a:buFont typeface="Arial" panose="020B0604020202020204" pitchFamily="34" charset="0"/>
              <a:buChar char="•"/>
            </a:pPr>
            <a:r>
              <a:rPr lang="en-US" sz="800" dirty="0"/>
              <a:t>Moving to the right side of the tree</a:t>
            </a:r>
            <a:r>
              <a:rPr lang="en-US" sz="800" baseline="0" dirty="0"/>
              <a:t> </a:t>
            </a:r>
            <a:r>
              <a:rPr lang="en-US" sz="800" dirty="0"/>
              <a:t>we can see the difference in the FICO score requirements.</a:t>
            </a:r>
            <a:r>
              <a:rPr lang="en-US" sz="800" baseline="0" dirty="0"/>
              <a:t> Here, for borrowers with less than 4 inquiries, </a:t>
            </a:r>
            <a:r>
              <a:rPr lang="en-US" sz="800" dirty="0"/>
              <a:t>a FICO score of only 660</a:t>
            </a:r>
            <a:r>
              <a:rPr lang="en-US" sz="800" baseline="0" dirty="0"/>
              <a:t> appears to be a general threshold that separates loans that might meet the policy from those who do not. This was an interesting point because these two FICO thresholds tells us that if a loan applicant has a FICO score lower than 660, then they will probably fail to meet the credit policy, regardless of the number of inquiries they had in the past 6 months.</a:t>
            </a:r>
          </a:p>
          <a:p>
            <a:pPr marL="171450" indent="-171450">
              <a:buFont typeface="Arial" panose="020B0604020202020204" pitchFamily="34" charset="0"/>
              <a:buChar char="•"/>
            </a:pPr>
            <a:endParaRPr lang="en-US" sz="800"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aseline="0" dirty="0"/>
              <a:t>Moving further to the bottom right of the tree, we can see that debt-to-income ratios begin to come into play. Loan applicants with less than 4 inquiries and a FICO score better than 660, a debt-to-income ratio of 25 distinguishes between those who generally did not meet the credit policy and those who still might. This was less meaningful to us because those who have 25 times more debt than their income level would not be expected to meet a rational credit policy.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aseline="0" dirty="0"/>
              <a:t>So overall, was that loan applicants should have fewer than 4 inquiries from other creditors within the past 6 months, have a reasonable FICO score higher than 660, and should not have an exorbitant amount of debt if they want to anticipate meeting the credit policy.</a:t>
            </a:r>
          </a:p>
          <a:p>
            <a:endParaRPr lang="en-US" sz="800" dirty="0"/>
          </a:p>
          <a:p>
            <a:r>
              <a:rPr lang="en-US" sz="800" u="sng" dirty="0"/>
              <a:t>Confusion Matrix:</a:t>
            </a:r>
          </a:p>
          <a:p>
            <a:pPr marL="171450" indent="-171450">
              <a:buFont typeface="Arial" panose="020B0604020202020204" pitchFamily="34" charset="0"/>
              <a:buChar char="•"/>
            </a:pPr>
            <a:r>
              <a:rPr lang="en-US" sz="800" dirty="0"/>
              <a:t>We than wanted to check some of the statistics associated with our tree to gauge its reliability and predictability.</a:t>
            </a:r>
            <a:r>
              <a:rPr lang="en-US" sz="800" baseline="0" dirty="0"/>
              <a:t> </a:t>
            </a:r>
            <a:r>
              <a:rPr lang="en-US" sz="800" dirty="0"/>
              <a:t>We found most of</a:t>
            </a:r>
            <a:r>
              <a:rPr lang="en-US" sz="800" baseline="0" dirty="0"/>
              <a:t> them, if not all of them, to be promising.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aseline="0" dirty="0"/>
              <a:t>The </a:t>
            </a:r>
            <a:r>
              <a:rPr lang="en-US" sz="800" dirty="0"/>
              <a:t>sensitivity and specificity values indicate the test can fairly reliably detect loans that meet and fail to meet the credit policy. We can also tell that we have a favorable, high arching, ROC curve after</a:t>
            </a:r>
            <a:r>
              <a:rPr lang="en-US" sz="800" baseline="0" dirty="0"/>
              <a:t> looking at the these values along with </a:t>
            </a:r>
            <a:r>
              <a:rPr lang="en-US" sz="800" baseline="0" dirty="0" err="1"/>
              <a:t>with</a:t>
            </a:r>
            <a:r>
              <a:rPr lang="en-US" sz="800" baseline="0" dirty="0"/>
              <a:t> the AUC. </a:t>
            </a:r>
            <a:endParaRPr lang="en-US" sz="8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The high precision indicates the tree is very good identifying true positives, in that 99.6%</a:t>
            </a:r>
            <a:r>
              <a:rPr lang="en-US" sz="800" baseline="0" dirty="0"/>
              <a:t> of its predicted fails were right.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The high kappa value of .859 suggests there is a high degree of agreement between the predictions and the actual values.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At the end here, we just sort of contextualize some of the stats we just discussed. You can see our tree predicted 1483 loans</a:t>
            </a:r>
            <a:r>
              <a:rPr lang="en-US" sz="800" baseline="0" dirty="0"/>
              <a:t> to fail to meet the credit policy while 1868 actually did. And it predicted 7704 loans to meet the credit policy while 7710 actually did.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aseline="0" dirty="0"/>
              <a:t>IF ASKED: these predicted amounts exclude false positives and false negatives.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a:p>
            <a:pPr marL="171450" indent="-171450">
              <a:buFont typeface="Arial" panose="020B0604020202020204" pitchFamily="34" charset="0"/>
              <a:buChar char="•"/>
            </a:pPr>
            <a:r>
              <a:rPr lang="en-US" sz="800" dirty="0"/>
              <a:t>The true negatives are those who met the credit policy</a:t>
            </a:r>
          </a:p>
          <a:p>
            <a:pPr marL="171450" indent="-171450">
              <a:buFont typeface="Arial" panose="020B0604020202020204" pitchFamily="34" charset="0"/>
              <a:buChar char="•"/>
            </a:pPr>
            <a:r>
              <a:rPr lang="en-US" sz="800" dirty="0"/>
              <a:t>The true positives are those who failed to meet the credit policy</a:t>
            </a:r>
          </a:p>
          <a:p>
            <a:endParaRPr lang="en-US" sz="800" dirty="0"/>
          </a:p>
          <a:p>
            <a:r>
              <a:rPr lang="en-US" sz="800" u="sng" dirty="0"/>
              <a:t>ADMIN:</a:t>
            </a:r>
          </a:p>
          <a:p>
            <a:pPr algn="l">
              <a:buFont typeface="Arial" panose="020B0604020202020204" pitchFamily="34" charset="0"/>
              <a:buChar char="•"/>
            </a:pPr>
            <a:r>
              <a:rPr lang="en-US" sz="800" b="1" i="0" dirty="0">
                <a:solidFill>
                  <a:srgbClr val="202122"/>
                </a:solidFill>
                <a:effectLst/>
                <a:latin typeface="Arial" panose="020B0604020202020204" pitchFamily="34" charset="0"/>
              </a:rPr>
              <a:t>Sensitivity</a:t>
            </a:r>
            <a:r>
              <a:rPr lang="en-US" sz="800" b="0" i="0" dirty="0">
                <a:solidFill>
                  <a:srgbClr val="202122"/>
                </a:solidFill>
                <a:effectLst/>
                <a:latin typeface="Arial" panose="020B0604020202020204" pitchFamily="34" charset="0"/>
              </a:rPr>
              <a:t> (true positive rate; y-axis) refers to the probability of a positive test, conditioned on truly being positive.</a:t>
            </a:r>
          </a:p>
          <a:p>
            <a:pPr algn="l">
              <a:buFont typeface="Arial" panose="020B0604020202020204" pitchFamily="34" charset="0"/>
              <a:buChar char="•"/>
            </a:pPr>
            <a:r>
              <a:rPr lang="en-US" sz="800" b="1" i="0" dirty="0">
                <a:solidFill>
                  <a:srgbClr val="202122"/>
                </a:solidFill>
                <a:effectLst/>
                <a:latin typeface="Arial" panose="020B0604020202020204" pitchFamily="34" charset="0"/>
              </a:rPr>
              <a:t>Specificity</a:t>
            </a:r>
            <a:r>
              <a:rPr lang="en-US" sz="800" b="0" i="0" dirty="0">
                <a:solidFill>
                  <a:srgbClr val="202122"/>
                </a:solidFill>
                <a:effectLst/>
                <a:latin typeface="Arial" panose="020B0604020202020204" pitchFamily="34" charset="0"/>
              </a:rPr>
              <a:t> (true negative rate; x-axis) refers to the probability of a negative test, conditioned on truly being negative.</a:t>
            </a:r>
            <a:endParaRPr lang="en-US" sz="800" b="0" i="0" dirty="0">
              <a:solidFill>
                <a:schemeClr val="tx1"/>
              </a:solidFill>
              <a:effectLst/>
              <a:latin typeface="+mn-lt"/>
            </a:endParaRPr>
          </a:p>
          <a:p>
            <a:pPr algn="l">
              <a:buFont typeface="Arial" panose="020B0604020202020204" pitchFamily="34" charset="0"/>
              <a:buChar char="•"/>
            </a:pPr>
            <a:r>
              <a:rPr lang="en-US" sz="800" b="1" i="0" dirty="0">
                <a:solidFill>
                  <a:srgbClr val="202122"/>
                </a:solidFill>
                <a:effectLst/>
                <a:latin typeface="Arial" panose="020B0604020202020204" pitchFamily="34" charset="0"/>
              </a:rPr>
              <a:t>Kappa</a:t>
            </a:r>
            <a:r>
              <a:rPr lang="en-US" sz="800" b="0" i="0" dirty="0">
                <a:solidFill>
                  <a:srgbClr val="202122"/>
                </a:solidFill>
                <a:effectLst/>
                <a:latin typeface="Arial" panose="020B0604020202020204" pitchFamily="34" charset="0"/>
              </a:rPr>
              <a:t> </a:t>
            </a:r>
            <a:r>
              <a:rPr lang="en-US" sz="800" dirty="0"/>
              <a:t>coefficient measures the agreement between classification and truth values. A kappa value of 1 represents perfect agreement, while a value of 0 represents no agreement.</a:t>
            </a:r>
          </a:p>
          <a:p>
            <a:endParaRPr lang="en-US" sz="800" b="1" dirty="0"/>
          </a:p>
          <a:p>
            <a:pPr algn="l">
              <a:buFont typeface="Arial" panose="020B0604020202020204" pitchFamily="34" charset="0"/>
              <a:buChar char="•"/>
            </a:pPr>
            <a:r>
              <a:rPr lang="en-US" sz="800" b="1" i="0" dirty="0" err="1">
                <a:effectLst/>
                <a:latin typeface="Inter"/>
              </a:rPr>
              <a:t>credit.policy</a:t>
            </a:r>
            <a:r>
              <a:rPr lang="en-US" sz="800" b="1" i="0" dirty="0">
                <a:effectLst/>
                <a:latin typeface="Inter"/>
              </a:rPr>
              <a:t>: </a:t>
            </a:r>
            <a:r>
              <a:rPr lang="en-US" sz="800" b="0" i="0" dirty="0">
                <a:effectLst/>
                <a:latin typeface="Inter"/>
              </a:rPr>
              <a:t>1 if the customer meets the credit underwriting criteria of LendingClub.com, and 0 otherwise.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i="0" dirty="0">
                <a:effectLst/>
                <a:latin typeface="Inter"/>
              </a:rPr>
              <a:t>inq.last.6mths:</a:t>
            </a:r>
            <a:r>
              <a:rPr lang="en-US" sz="800" b="0" i="0" dirty="0">
                <a:effectLst/>
                <a:latin typeface="Inter"/>
              </a:rPr>
              <a:t> The borrower's number of inquiries by creditors in the last 6 months.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i="0" dirty="0">
                <a:effectLst/>
                <a:latin typeface="Inter"/>
              </a:rPr>
              <a:t>fico: </a:t>
            </a:r>
            <a:r>
              <a:rPr lang="en-US" sz="800" b="0" i="0" dirty="0">
                <a:effectLst/>
                <a:latin typeface="Inter"/>
              </a:rPr>
              <a:t>The FICO credit score of the borrower.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i="0" dirty="0" err="1">
                <a:effectLst/>
                <a:latin typeface="Inter"/>
              </a:rPr>
              <a:t>dti</a:t>
            </a:r>
            <a:r>
              <a:rPr lang="en-US" sz="800" b="1" i="0" dirty="0">
                <a:effectLst/>
                <a:latin typeface="Inter"/>
              </a:rPr>
              <a:t>: </a:t>
            </a:r>
            <a:r>
              <a:rPr lang="en-US" sz="800" b="0" i="0" dirty="0">
                <a:effectLst/>
                <a:latin typeface="Inter"/>
              </a:rPr>
              <a:t>The debt-to-income ratio of the borrower (amount of debt divided by annual income).</a:t>
            </a:r>
          </a:p>
          <a:p>
            <a:endParaRPr lang="en-US" sz="800" dirty="0"/>
          </a:p>
          <a:p>
            <a:pPr algn="l">
              <a:buFont typeface="Arial" panose="020B0604020202020204" pitchFamily="34" charset="0"/>
              <a:buChar char="•"/>
            </a:pPr>
            <a:r>
              <a:rPr lang="en-US" sz="800" b="0" i="0" dirty="0" err="1">
                <a:effectLst/>
                <a:latin typeface="Inter"/>
              </a:rPr>
              <a:t>credit.policy</a:t>
            </a:r>
            <a:r>
              <a:rPr lang="en-US" sz="800" b="0" i="0" dirty="0">
                <a:effectLst/>
                <a:latin typeface="Inter"/>
              </a:rPr>
              <a:t>: 1 if the customer meets the credit underwriting criteria of LendingClub.com, and 0 otherwise.</a:t>
            </a:r>
          </a:p>
          <a:p>
            <a:pPr algn="l">
              <a:buFont typeface="Arial" panose="020B0604020202020204" pitchFamily="34" charset="0"/>
              <a:buChar char="•"/>
            </a:pPr>
            <a:r>
              <a:rPr lang="en-US" sz="800" b="0" i="0" dirty="0">
                <a:effectLst/>
                <a:latin typeface="Inter"/>
              </a:rPr>
              <a:t>purpose: The purpose of the loan (takes values "</a:t>
            </a:r>
            <a:r>
              <a:rPr lang="en-US" sz="800" b="0" i="0" dirty="0" err="1">
                <a:effectLst/>
                <a:latin typeface="Inter"/>
              </a:rPr>
              <a:t>credit_card</a:t>
            </a:r>
            <a:r>
              <a:rPr lang="en-US" sz="800" b="0" i="0" dirty="0">
                <a:effectLst/>
                <a:latin typeface="Inter"/>
              </a:rPr>
              <a:t>", "</a:t>
            </a:r>
            <a:r>
              <a:rPr lang="en-US" sz="800" b="0" i="0" dirty="0" err="1">
                <a:effectLst/>
                <a:latin typeface="Inter"/>
              </a:rPr>
              <a:t>debt_consolidation</a:t>
            </a:r>
            <a:r>
              <a:rPr lang="en-US" sz="800" b="0" i="0" dirty="0">
                <a:effectLst/>
                <a:latin typeface="Inter"/>
              </a:rPr>
              <a:t>", "educational", "</a:t>
            </a:r>
            <a:r>
              <a:rPr lang="en-US" sz="800" b="0" i="0" dirty="0" err="1">
                <a:effectLst/>
                <a:latin typeface="Inter"/>
              </a:rPr>
              <a:t>major_purchase</a:t>
            </a:r>
            <a:r>
              <a:rPr lang="en-US" sz="800" b="0" i="0" dirty="0">
                <a:effectLst/>
                <a:latin typeface="Inter"/>
              </a:rPr>
              <a:t>", "</a:t>
            </a:r>
            <a:r>
              <a:rPr lang="en-US" sz="800" b="0" i="0" dirty="0" err="1">
                <a:effectLst/>
                <a:latin typeface="Inter"/>
              </a:rPr>
              <a:t>small_business</a:t>
            </a:r>
            <a:r>
              <a:rPr lang="en-US" sz="800" b="0" i="0" dirty="0">
                <a:effectLst/>
                <a:latin typeface="Inter"/>
              </a:rPr>
              <a:t>", and "</a:t>
            </a:r>
            <a:r>
              <a:rPr lang="en-US" sz="800" b="0" i="0" dirty="0" err="1">
                <a:effectLst/>
                <a:latin typeface="Inter"/>
              </a:rPr>
              <a:t>all_other</a:t>
            </a:r>
            <a:r>
              <a:rPr lang="en-US" sz="800" b="0" i="0" dirty="0">
                <a:effectLst/>
                <a:latin typeface="Inter"/>
              </a:rPr>
              <a:t>").</a:t>
            </a:r>
          </a:p>
          <a:p>
            <a:pPr algn="l">
              <a:buFont typeface="Arial" panose="020B0604020202020204" pitchFamily="34" charset="0"/>
              <a:buChar char="•"/>
            </a:pPr>
            <a:r>
              <a:rPr lang="en-US" sz="800" b="0" i="0" dirty="0" err="1">
                <a:effectLst/>
                <a:latin typeface="Inter"/>
              </a:rPr>
              <a:t>int.rate</a:t>
            </a:r>
            <a:r>
              <a:rPr lang="en-US" sz="800" b="0" i="0" dirty="0">
                <a:effectLst/>
                <a:latin typeface="Inter"/>
              </a:rPr>
              <a:t>: The interest rate of the loan, as a proportion (a rate of 11% would be stored as 0.11). Borrowers judged by LendingClub.com to be more risky are assigned higher interest rates.</a:t>
            </a:r>
          </a:p>
          <a:p>
            <a:pPr algn="l">
              <a:buFont typeface="Arial" panose="020B0604020202020204" pitchFamily="34" charset="0"/>
              <a:buChar char="•"/>
            </a:pPr>
            <a:r>
              <a:rPr lang="en-US" sz="800" b="0" i="0" dirty="0">
                <a:effectLst/>
                <a:latin typeface="Inter"/>
              </a:rPr>
              <a:t>installment: The monthly installments owed by the borrower if the loan is funded.</a:t>
            </a:r>
          </a:p>
          <a:p>
            <a:pPr algn="l">
              <a:buFont typeface="Arial" panose="020B0604020202020204" pitchFamily="34" charset="0"/>
              <a:buChar char="•"/>
            </a:pPr>
            <a:r>
              <a:rPr lang="en-US" sz="800" b="0" i="0" dirty="0">
                <a:effectLst/>
                <a:latin typeface="Inter"/>
              </a:rPr>
              <a:t>log.annual.inc: The natural log of the self-reported annual income of the borrower.</a:t>
            </a:r>
          </a:p>
          <a:p>
            <a:pPr algn="l">
              <a:buFont typeface="Arial" panose="020B0604020202020204" pitchFamily="34" charset="0"/>
              <a:buChar char="•"/>
            </a:pPr>
            <a:r>
              <a:rPr lang="en-US" sz="800" b="0" i="0" dirty="0" err="1">
                <a:effectLst/>
                <a:latin typeface="Inter"/>
              </a:rPr>
              <a:t>dti</a:t>
            </a:r>
            <a:r>
              <a:rPr lang="en-US" sz="800" b="0" i="0" dirty="0">
                <a:effectLst/>
                <a:latin typeface="Inter"/>
              </a:rPr>
              <a:t>: The debt-to-income ratio of the borrower (amount of debt divided by annual income).</a:t>
            </a:r>
          </a:p>
          <a:p>
            <a:pPr algn="l">
              <a:buFont typeface="Arial" panose="020B0604020202020204" pitchFamily="34" charset="0"/>
              <a:buChar char="•"/>
            </a:pPr>
            <a:r>
              <a:rPr lang="en-US" sz="800" b="0" i="0" dirty="0">
                <a:effectLst/>
                <a:latin typeface="Inter"/>
              </a:rPr>
              <a:t>fico: The FICO credit score of the borrower.</a:t>
            </a:r>
          </a:p>
          <a:p>
            <a:pPr algn="l">
              <a:buFont typeface="Arial" panose="020B0604020202020204" pitchFamily="34" charset="0"/>
              <a:buChar char="•"/>
            </a:pPr>
            <a:r>
              <a:rPr lang="en-US" sz="800" b="0" i="0" dirty="0" err="1">
                <a:effectLst/>
                <a:latin typeface="Inter"/>
              </a:rPr>
              <a:t>days.with.cr.line</a:t>
            </a:r>
            <a:r>
              <a:rPr lang="en-US" sz="800" b="0" i="0" dirty="0">
                <a:effectLst/>
                <a:latin typeface="Inter"/>
              </a:rPr>
              <a:t>: The number of days the borrower has had a credit line.</a:t>
            </a:r>
          </a:p>
          <a:p>
            <a:pPr algn="l">
              <a:buFont typeface="Arial" panose="020B0604020202020204" pitchFamily="34" charset="0"/>
              <a:buChar char="•"/>
            </a:pPr>
            <a:r>
              <a:rPr lang="en-US" sz="800" b="0" i="0" dirty="0" err="1">
                <a:effectLst/>
                <a:latin typeface="Inter"/>
              </a:rPr>
              <a:t>revol.bal</a:t>
            </a:r>
            <a:r>
              <a:rPr lang="en-US" sz="800" b="0" i="0" dirty="0">
                <a:effectLst/>
                <a:latin typeface="Inter"/>
              </a:rPr>
              <a:t>: The borrower's revolving balance (amount unpaid at the end of the credit card billing cycle).</a:t>
            </a:r>
          </a:p>
          <a:p>
            <a:pPr algn="l">
              <a:buFont typeface="Arial" panose="020B0604020202020204" pitchFamily="34" charset="0"/>
              <a:buChar char="•"/>
            </a:pPr>
            <a:r>
              <a:rPr lang="en-US" sz="800" b="0" i="0" dirty="0" err="1">
                <a:effectLst/>
                <a:latin typeface="Inter"/>
              </a:rPr>
              <a:t>revol.util</a:t>
            </a:r>
            <a:r>
              <a:rPr lang="en-US" sz="800" b="0" i="0" dirty="0">
                <a:effectLst/>
                <a:latin typeface="Inter"/>
              </a:rPr>
              <a:t>: The borrower's revolving line utilization rate (the amount of the credit line used relative to total credit available).</a:t>
            </a:r>
          </a:p>
          <a:p>
            <a:pPr algn="l">
              <a:buFont typeface="Arial" panose="020B0604020202020204" pitchFamily="34" charset="0"/>
              <a:buChar char="•"/>
            </a:pPr>
            <a:r>
              <a:rPr lang="en-US" sz="800" b="0" i="0" dirty="0">
                <a:effectLst/>
                <a:latin typeface="Inter"/>
              </a:rPr>
              <a:t>inq.last.6mths: The borrower's number of inquiries by creditors in the last 6 months.</a:t>
            </a:r>
          </a:p>
          <a:p>
            <a:pPr algn="l">
              <a:buFont typeface="Arial" panose="020B0604020202020204" pitchFamily="34" charset="0"/>
              <a:buChar char="•"/>
            </a:pPr>
            <a:r>
              <a:rPr lang="en-US" sz="800" b="0" i="0" dirty="0">
                <a:effectLst/>
                <a:latin typeface="Inter"/>
              </a:rPr>
              <a:t>delinq.2yrs: The number of times the borrower had been 30+ days past due on a payment in the past 2 years.</a:t>
            </a:r>
          </a:p>
          <a:p>
            <a:pPr algn="l">
              <a:buFont typeface="Arial" panose="020B0604020202020204" pitchFamily="34" charset="0"/>
              <a:buChar char="•"/>
            </a:pPr>
            <a:r>
              <a:rPr lang="en-US" sz="800" b="0" i="0" dirty="0" err="1">
                <a:effectLst/>
                <a:latin typeface="Inter"/>
              </a:rPr>
              <a:t>pub.rec</a:t>
            </a:r>
            <a:r>
              <a:rPr lang="en-US" sz="800" b="0" i="0" dirty="0">
                <a:effectLst/>
                <a:latin typeface="Inter"/>
              </a:rPr>
              <a:t>: The borrower's number of derogatory public records (bankruptcy filings, tax liens, or judgments).</a:t>
            </a:r>
          </a:p>
        </p:txBody>
      </p:sp>
      <p:sp>
        <p:nvSpPr>
          <p:cNvPr id="4" name="Slide Number Placeholder 3"/>
          <p:cNvSpPr>
            <a:spLocks noGrp="1"/>
          </p:cNvSpPr>
          <p:nvPr>
            <p:ph type="sldNum" sz="quarter" idx="5"/>
          </p:nvPr>
        </p:nvSpPr>
        <p:spPr/>
        <p:txBody>
          <a:bodyPr/>
          <a:lstStyle/>
          <a:p>
            <a:fld id="{6B053770-FD16-42CB-98BB-967786CBD56A}" type="slidenum">
              <a:rPr lang="en-US" smtClean="0"/>
              <a:t>23</a:t>
            </a:fld>
            <a:endParaRPr lang="en-US"/>
          </a:p>
        </p:txBody>
      </p:sp>
    </p:spTree>
    <p:extLst>
      <p:ext uri="{BB962C8B-B14F-4D97-AF65-F5344CB8AC3E}">
        <p14:creationId xmlns:p14="http://schemas.microsoft.com/office/powerpoint/2010/main" val="2295492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Intro:</a:t>
            </a:r>
          </a:p>
          <a:p>
            <a:pPr marL="171450" indent="-171450">
              <a:buFont typeface="Arial" panose="020B0604020202020204" pitchFamily="34" charset="0"/>
              <a:buChar char="•"/>
            </a:pPr>
            <a:r>
              <a:rPr lang="en-US" dirty="0"/>
              <a:t>So then we wanted to a similar tree for our not fully paid variable.</a:t>
            </a:r>
            <a:r>
              <a:rPr lang="en-US" baseline="0" dirty="0"/>
              <a:t> </a:t>
            </a:r>
          </a:p>
          <a:p>
            <a:pPr marL="171450" indent="-171450">
              <a:buFont typeface="Arial" panose="020B0604020202020204" pitchFamily="34" charset="0"/>
              <a:buChar char="•"/>
            </a:pPr>
            <a:r>
              <a:rPr lang="en-US" dirty="0"/>
              <a:t>Initially,</a:t>
            </a:r>
            <a:r>
              <a:rPr lang="en-US" baseline="0" dirty="0"/>
              <a:t> the </a:t>
            </a:r>
            <a:r>
              <a:rPr lang="en-US" dirty="0"/>
              <a:t>classification tree revealed in no chosen variables and only the single root node, a kappa value of 0, and a ROC curve that fit directly on the random classifier line. We interpreted this as a strong indicator that a classification tree would not be useful for the not</a:t>
            </a:r>
            <a:r>
              <a:rPr lang="en-US" baseline="0" dirty="0"/>
              <a:t> </a:t>
            </a:r>
            <a:r>
              <a:rPr lang="en-US" dirty="0"/>
              <a:t>fully</a:t>
            </a:r>
            <a:r>
              <a:rPr lang="en-US" baseline="0" dirty="0"/>
              <a:t> </a:t>
            </a:r>
            <a:r>
              <a:rPr lang="en-US" dirty="0"/>
              <a:t>paid variable.</a:t>
            </a:r>
          </a:p>
          <a:p>
            <a:pPr marL="171450" indent="-171450">
              <a:buFont typeface="Arial" panose="020B0604020202020204" pitchFamily="34" charset="0"/>
              <a:buChar char="•"/>
            </a:pPr>
            <a:r>
              <a:rPr lang="en-US" dirty="0"/>
              <a:t>To confirm or corroborate</a:t>
            </a:r>
            <a:r>
              <a:rPr lang="en-US" baseline="0" dirty="0"/>
              <a:t> that indicator, </a:t>
            </a:r>
            <a:r>
              <a:rPr lang="en-US" dirty="0"/>
              <a:t>we overrode the default complexity parameter in the </a:t>
            </a:r>
            <a:r>
              <a:rPr lang="en-US" dirty="0" err="1"/>
              <a:t>rPart</a:t>
            </a:r>
            <a:r>
              <a:rPr lang="en-US" dirty="0"/>
              <a:t> function and lowered it from .01 to .001. By reducing that value in the R code, we reduce the minimum improvement amount that is required at each node for a split to occur during the tree’s configuration. In other word,</a:t>
            </a:r>
            <a:r>
              <a:rPr lang="en-US" baseline="0" dirty="0"/>
              <a:t> we </a:t>
            </a:r>
            <a:r>
              <a:rPr lang="en-US" dirty="0"/>
              <a:t>essentially lowered the restriction on how and when the tree is constructed. As you can probably</a:t>
            </a:r>
            <a:r>
              <a:rPr lang="en-US" baseline="0" dirty="0"/>
              <a:t> imagine, this could yield a less meaningful tree.</a:t>
            </a:r>
            <a:endParaRPr lang="en-US" dirty="0"/>
          </a:p>
          <a:p>
            <a:endParaRPr lang="en-US" dirty="0"/>
          </a:p>
          <a:p>
            <a:r>
              <a:rPr lang="en-US" u="sng" dirty="0"/>
              <a:t>Explain tree:</a:t>
            </a:r>
          </a:p>
          <a:p>
            <a:pPr marL="171450" indent="-171450">
              <a:buFont typeface="Arial" panose="020B0604020202020204" pitchFamily="34" charset="0"/>
              <a:buChar char="•"/>
            </a:pPr>
            <a:r>
              <a:rPr lang="en-US" dirty="0"/>
              <a:t>By</a:t>
            </a:r>
            <a:r>
              <a:rPr lang="en-US" baseline="0" dirty="0"/>
              <a:t> reducing the complexity parameter to .001, we were able to force the classification tree to split more; in this case by the ‘</a:t>
            </a:r>
            <a:r>
              <a:rPr lang="en-US" dirty="0" err="1"/>
              <a:t>credit.policy</a:t>
            </a:r>
            <a:r>
              <a:rPr lang="en-US" dirty="0"/>
              <a:t>`, `inq.last.6mths`, `</a:t>
            </a:r>
            <a:r>
              <a:rPr lang="en-US" dirty="0" err="1"/>
              <a:t>int.rate</a:t>
            </a:r>
            <a:r>
              <a:rPr lang="en-US" dirty="0"/>
              <a:t>`, and `purpose`. Looking at it though, and in line with our</a:t>
            </a:r>
            <a:r>
              <a:rPr lang="en-US" baseline="0" dirty="0"/>
              <a:t> expectations, </a:t>
            </a:r>
            <a:r>
              <a:rPr lang="en-US" dirty="0"/>
              <a:t>we can see that it is not very informative. </a:t>
            </a:r>
            <a:r>
              <a:rPr lang="en-US" baseline="0" dirty="0"/>
              <a:t> </a:t>
            </a:r>
          </a:p>
          <a:p>
            <a:pPr marL="171450" indent="-171450">
              <a:buFont typeface="Arial" panose="020B0604020202020204" pitchFamily="34" charset="0"/>
              <a:buChar char="•"/>
            </a:pPr>
            <a:r>
              <a:rPr lang="en-US" dirty="0"/>
              <a:t>The majority of loans that met the </a:t>
            </a:r>
            <a:r>
              <a:rPr lang="en-US" dirty="0" err="1"/>
              <a:t>credit.policy</a:t>
            </a:r>
            <a:r>
              <a:rPr lang="en-US" dirty="0"/>
              <a:t>, paid the loan, which we would generally expect. </a:t>
            </a:r>
          </a:p>
          <a:p>
            <a:pPr marL="171450" indent="-171450">
              <a:buFont typeface="Arial" panose="020B0604020202020204" pitchFamily="34" charset="0"/>
              <a:buChar char="•"/>
            </a:pPr>
            <a:r>
              <a:rPr lang="en-US" dirty="0"/>
              <a:t>We can also see that that those loans that did not meet the credit policy, had higher a number of inquiries in the last 6 months, and higher interest rates, would probably more susceptible of going Unpaid; this is also what we would generally expect to see. </a:t>
            </a:r>
          </a:p>
          <a:p>
            <a:pPr marL="171450" indent="-171450">
              <a:buFont typeface="Arial" panose="020B0604020202020204" pitchFamily="34" charset="0"/>
              <a:buChar char="•"/>
            </a:pPr>
            <a:r>
              <a:rPr lang="en-US" dirty="0"/>
              <a:t>IF ASKED: we do not consider the distinction between loan purpose to be meaningful because of the number of Unpaid values among other leaf nodes and their proportion to the Paid values.</a:t>
            </a:r>
          </a:p>
          <a:p>
            <a:endParaRPr lang="en-US" dirty="0"/>
          </a:p>
          <a:p>
            <a:r>
              <a:rPr lang="en-US" u="sng" dirty="0"/>
              <a:t>Confusion Matrix:</a:t>
            </a:r>
          </a:p>
          <a:p>
            <a:pPr marL="171450" indent="-171450">
              <a:buFont typeface="Arial" panose="020B0604020202020204" pitchFamily="34" charset="0"/>
              <a:buChar char="•"/>
            </a:pPr>
            <a:r>
              <a:rPr lang="en-US" u="none" dirty="0"/>
              <a:t>So</a:t>
            </a:r>
            <a:r>
              <a:rPr lang="en-US" u="none" baseline="0" dirty="0"/>
              <a:t> we generally have less faith in this tree already, but we wanted to check out the confusion matrix stats as well to </a:t>
            </a:r>
            <a:r>
              <a:rPr lang="en-US" u="none" baseline="0" dirty="0" err="1"/>
              <a:t>guage</a:t>
            </a:r>
            <a:r>
              <a:rPr lang="en-US" u="none" baseline="0" dirty="0"/>
              <a:t> its reliability and predictability. </a:t>
            </a:r>
          </a:p>
          <a:p>
            <a:pPr marL="171450" indent="-171450">
              <a:buFont typeface="Arial" panose="020B0604020202020204" pitchFamily="34" charset="0"/>
              <a:buChar char="•"/>
            </a:pPr>
            <a:endParaRPr lang="en-US" u="none" baseline="0" dirty="0"/>
          </a:p>
          <a:p>
            <a:pPr marL="171450" indent="-171450">
              <a:buFont typeface="Arial" panose="020B0604020202020204" pitchFamily="34" charset="0"/>
              <a:buChar char="•"/>
            </a:pPr>
            <a:r>
              <a:rPr lang="en-US" u="none" baseline="0" dirty="0"/>
              <a:t>We immediately see the extremely low specificity value, which indicates the tree was terrible at detecting those that went unpaid. That with the low AUC indicates a less than promising ROC curve. </a:t>
            </a:r>
          </a:p>
          <a:p>
            <a:pPr marL="171450" indent="-171450">
              <a:buFont typeface="Arial" panose="020B0604020202020204" pitchFamily="34" charset="0"/>
              <a:buChar char="•"/>
            </a:pPr>
            <a:endParaRPr lang="en-US" u="none"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Lastly, the extremely low Kappa statistic of .019, suggests there is nearly no agreement between the predictive model and the actual data.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a:t>
            </a:r>
            <a:r>
              <a:rPr lang="en-US" baseline="0" dirty="0"/>
              <a:t> in summary, we determined that the classification tree for credit policy was reliable and that we could apply it going forward, while the tree for not full paid proved to be unreliable and not useful for future application.</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ADMIN:</a:t>
            </a:r>
            <a:endParaRPr lang="en-US" dirty="0"/>
          </a:p>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y-axis)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x-axis) refers to the probability of a negative test, conditioned on truly being negative.</a:t>
            </a:r>
          </a:p>
          <a:p>
            <a:pPr algn="l">
              <a:buFont typeface="Arial" panose="020B0604020202020204" pitchFamily="34" charset="0"/>
              <a:buChar char="•"/>
            </a:pPr>
            <a:r>
              <a:rPr lang="en-US" b="1" i="0" dirty="0">
                <a:solidFill>
                  <a:srgbClr val="202122"/>
                </a:solidFill>
                <a:effectLst/>
                <a:latin typeface="Arial" panose="020B0604020202020204" pitchFamily="34" charset="0"/>
              </a:rPr>
              <a:t>Kappa</a:t>
            </a:r>
            <a:r>
              <a:rPr lang="en-US" b="0" i="0" dirty="0">
                <a:solidFill>
                  <a:srgbClr val="202122"/>
                </a:solidFill>
                <a:effectLst/>
                <a:latin typeface="Arial" panose="020B0604020202020204" pitchFamily="34" charset="0"/>
              </a:rPr>
              <a:t> </a:t>
            </a:r>
            <a:r>
              <a:rPr lang="en-US" dirty="0"/>
              <a:t>coefficient measures the agreement between classification and truth values. A kappa value of 1 represents perfect agreement, while a value of 0 represents no agreement.</a:t>
            </a:r>
          </a:p>
          <a:p>
            <a:endParaRPr lang="en-US" dirty="0"/>
          </a:p>
          <a:p>
            <a:pPr algn="l">
              <a:buFont typeface="Arial" panose="020B0604020202020204" pitchFamily="34" charset="0"/>
              <a:buChar char="•"/>
            </a:pPr>
            <a:r>
              <a:rPr lang="en-US" b="1" i="0" dirty="0" err="1">
                <a:effectLst/>
                <a:latin typeface="Inter"/>
              </a:rPr>
              <a:t>credit.policy</a:t>
            </a:r>
            <a:r>
              <a:rPr lang="en-US" b="1" i="0" dirty="0">
                <a:effectLst/>
                <a:latin typeface="Inter"/>
              </a:rPr>
              <a:t>: </a:t>
            </a:r>
            <a:r>
              <a:rPr lang="en-US" b="0" i="0" dirty="0">
                <a:effectLst/>
                <a:latin typeface="Inter"/>
              </a:rPr>
              <a:t>1 if the customer meets the credit underwriting criteria of LendingClub.com, and 0 otherwise.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Inter"/>
              </a:rPr>
              <a:t>inq.last.6mths: </a:t>
            </a:r>
            <a:r>
              <a:rPr lang="en-US" b="0" i="0" dirty="0">
                <a:effectLst/>
                <a:latin typeface="Inter"/>
              </a:rPr>
              <a:t>The borrower's number of inquiries by creditors in the last 6 months.</a:t>
            </a:r>
          </a:p>
          <a:p>
            <a:pPr algn="l">
              <a:buFont typeface="Arial" panose="020B0604020202020204" pitchFamily="34" charset="0"/>
              <a:buChar char="•"/>
            </a:pPr>
            <a:r>
              <a:rPr lang="en-US" b="1" i="0" dirty="0">
                <a:effectLst/>
                <a:latin typeface="Inter"/>
              </a:rPr>
              <a:t>purpose: </a:t>
            </a:r>
            <a:r>
              <a:rPr lang="en-US" b="0" i="0" dirty="0">
                <a:effectLst/>
                <a:latin typeface="Inter"/>
              </a:rPr>
              <a:t>The purpose of the loan (takes values "</a:t>
            </a:r>
            <a:r>
              <a:rPr lang="en-US" b="0" i="0" dirty="0" err="1">
                <a:effectLst/>
                <a:latin typeface="Inter"/>
              </a:rPr>
              <a:t>credit_card</a:t>
            </a:r>
            <a:r>
              <a:rPr lang="en-US" b="0" i="0" dirty="0">
                <a:effectLst/>
                <a:latin typeface="Inter"/>
              </a:rPr>
              <a:t>", "</a:t>
            </a:r>
            <a:r>
              <a:rPr lang="en-US" b="0" i="0" dirty="0" err="1">
                <a:effectLst/>
                <a:latin typeface="Inter"/>
              </a:rPr>
              <a:t>debt_consolidation</a:t>
            </a:r>
            <a:r>
              <a:rPr lang="en-US" b="0" i="0" dirty="0">
                <a:effectLst/>
                <a:latin typeface="Inter"/>
              </a:rPr>
              <a:t>", "educational", "</a:t>
            </a:r>
            <a:r>
              <a:rPr lang="en-US" b="0" i="0" dirty="0" err="1">
                <a:effectLst/>
                <a:latin typeface="Inter"/>
              </a:rPr>
              <a:t>major_purchase</a:t>
            </a:r>
            <a:r>
              <a:rPr lang="en-US" b="0" i="0" dirty="0">
                <a:effectLst/>
                <a:latin typeface="Inter"/>
              </a:rPr>
              <a:t>", "</a:t>
            </a:r>
            <a:r>
              <a:rPr lang="en-US" b="0" i="0" dirty="0" err="1">
                <a:effectLst/>
                <a:latin typeface="Inter"/>
              </a:rPr>
              <a:t>small_business</a:t>
            </a:r>
            <a:r>
              <a:rPr lang="en-US" b="0" i="0" dirty="0">
                <a:effectLst/>
                <a:latin typeface="Inter"/>
              </a:rPr>
              <a:t>", and "</a:t>
            </a:r>
            <a:r>
              <a:rPr lang="en-US" b="0" i="0" dirty="0" err="1">
                <a:effectLst/>
                <a:latin typeface="Inter"/>
              </a:rPr>
              <a:t>all_other</a:t>
            </a:r>
            <a:r>
              <a:rPr lang="en-US" b="0" i="0" dirty="0">
                <a:effectLst/>
                <a:latin typeface="Inter"/>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err="1">
                <a:effectLst/>
                <a:latin typeface="Inter"/>
              </a:rPr>
              <a:t>int.rate</a:t>
            </a:r>
            <a:r>
              <a:rPr lang="en-US" b="1" i="0" dirty="0">
                <a:effectLst/>
                <a:latin typeface="Inter"/>
              </a:rPr>
              <a:t>: </a:t>
            </a:r>
            <a:r>
              <a:rPr lang="en-US" b="0" i="0" dirty="0">
                <a:effectLst/>
                <a:latin typeface="Inter"/>
              </a:rPr>
              <a:t>The interest rate of the loan, as a proportion (a rate of 11% would be stored as 0.11). Borrowers judged by LendingClub.com to be more risky are assigned higher interest rates.</a:t>
            </a:r>
          </a:p>
          <a:p>
            <a:pPr algn="l">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24</a:t>
            </a:fld>
            <a:endParaRPr lang="en-US"/>
          </a:p>
        </p:txBody>
      </p:sp>
    </p:spTree>
    <p:extLst>
      <p:ext uri="{BB962C8B-B14F-4D97-AF65-F5344CB8AC3E}">
        <p14:creationId xmlns:p14="http://schemas.microsoft.com/office/powerpoint/2010/main" val="2468590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218-E2C2-4CD1-ED94-D942CF0B4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A2444-AE88-9E79-05E7-F1063682A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363DD2-4348-E62C-E007-8538A5B82DF6}"/>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5" name="Footer Placeholder 4">
            <a:extLst>
              <a:ext uri="{FF2B5EF4-FFF2-40B4-BE49-F238E27FC236}">
                <a16:creationId xmlns:a16="http://schemas.microsoft.com/office/drawing/2014/main" id="{EB5A4984-38FE-0C22-B773-719BEB8EB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F28BF-5FB7-D44C-99C8-B66449810BFB}"/>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19682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424-787C-55B1-4928-A4323D48E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6F630-CEF6-3B9E-A142-431A34818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60A2-78B1-CACB-2D1E-B6DC891AF5B9}"/>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5" name="Footer Placeholder 4">
            <a:extLst>
              <a:ext uri="{FF2B5EF4-FFF2-40B4-BE49-F238E27FC236}">
                <a16:creationId xmlns:a16="http://schemas.microsoft.com/office/drawing/2014/main" id="{6BD0621C-9356-EAAD-3E2C-19ECA5738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AD10-AD07-143D-0E9E-39EA02D2C76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2825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1E7BB-9212-EE3B-6600-7319B4A6F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DD276-D3FD-6489-7BC7-6B02AD872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A19DD-1C12-12F8-3682-31A7E9D301C2}"/>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5" name="Footer Placeholder 4">
            <a:extLst>
              <a:ext uri="{FF2B5EF4-FFF2-40B4-BE49-F238E27FC236}">
                <a16:creationId xmlns:a16="http://schemas.microsoft.com/office/drawing/2014/main" id="{6BD075C5-3E4A-B1B2-C496-846F1B7E5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9D41-F5B6-F01F-33DA-E038EA5B02E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36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366-D0C0-17AF-683C-114E8A199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41250-40A4-BDA4-C60E-38AD0912B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8F58-68AD-7649-D9C9-3F494726E41D}"/>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5" name="Footer Placeholder 4">
            <a:extLst>
              <a:ext uri="{FF2B5EF4-FFF2-40B4-BE49-F238E27FC236}">
                <a16:creationId xmlns:a16="http://schemas.microsoft.com/office/drawing/2014/main" id="{22F3C4F1-0681-4CB0-5DF8-60C4958C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9F9A-0EAB-B673-2124-663EE314BE4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1121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1775-63A1-C9E6-7AC3-E033A595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6F2D3-A20F-0D8A-9CCA-092DB89CA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02730-9DC0-B0F6-193F-808C9825DD92}"/>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5" name="Footer Placeholder 4">
            <a:extLst>
              <a:ext uri="{FF2B5EF4-FFF2-40B4-BE49-F238E27FC236}">
                <a16:creationId xmlns:a16="http://schemas.microsoft.com/office/drawing/2014/main" id="{FA1C1994-F1FB-DD03-7CE8-91F8B85E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202C5-0C83-AB61-5E6D-32C19A6DF31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285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CAC7-7CC0-8EE1-ACB9-C9FC5E9C8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98F5D-9070-03BE-272A-F260AB093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8F4D8-4E81-12C3-947A-9650D49C1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077D0-B965-D58F-C4F6-23A66B75FF54}"/>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6" name="Footer Placeholder 5">
            <a:extLst>
              <a:ext uri="{FF2B5EF4-FFF2-40B4-BE49-F238E27FC236}">
                <a16:creationId xmlns:a16="http://schemas.microsoft.com/office/drawing/2014/main" id="{247AE782-994A-6E6D-735A-36A2B0D01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3CC24-4E7D-A60B-92C3-8FD0325F96F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33834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6C-E701-5589-6523-28A3BA721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59DF8-190C-B249-2F27-8BE9FAE7B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103D8-6852-4600-CB83-949A9122A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9DE4B-76C1-78D0-7B10-4BD76B134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ADB8-4880-3EFC-1A00-CC0E5934F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6DFCD-B6A7-F8D8-153F-B5F383626E39}"/>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8" name="Footer Placeholder 7">
            <a:extLst>
              <a:ext uri="{FF2B5EF4-FFF2-40B4-BE49-F238E27FC236}">
                <a16:creationId xmlns:a16="http://schemas.microsoft.com/office/drawing/2014/main" id="{7030D287-D5C6-5249-AD52-5B450AACF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9CBF3-0923-7093-C59C-B26D3F8541C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8473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2224-C3CF-BCB9-763B-5D3C23A25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73314-447D-7925-7A85-78A9325EABA7}"/>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4" name="Footer Placeholder 3">
            <a:extLst>
              <a:ext uri="{FF2B5EF4-FFF2-40B4-BE49-F238E27FC236}">
                <a16:creationId xmlns:a16="http://schemas.microsoft.com/office/drawing/2014/main" id="{19AAB020-715A-95CA-24CF-A21A4CA07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D4239-CDC0-0958-CFF9-F3AA0C43058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99613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99F12-7CB0-C13F-9BE0-13869097101A}"/>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3" name="Footer Placeholder 2">
            <a:extLst>
              <a:ext uri="{FF2B5EF4-FFF2-40B4-BE49-F238E27FC236}">
                <a16:creationId xmlns:a16="http://schemas.microsoft.com/office/drawing/2014/main" id="{92701831-9B5D-92A7-BD3E-9AA9025A0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7B2FD-E30D-2D6C-DAB7-81B58FE7477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3786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BD5E-C57A-5CAF-B8E4-33D8547F6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E8255-4685-6E16-868A-0C52D6FD8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A2F9E-3F4D-C329-0682-E0BB29DD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40BBA-F577-DAA3-CDF4-CE009EA63D86}"/>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6" name="Footer Placeholder 5">
            <a:extLst>
              <a:ext uri="{FF2B5EF4-FFF2-40B4-BE49-F238E27FC236}">
                <a16:creationId xmlns:a16="http://schemas.microsoft.com/office/drawing/2014/main" id="{4FAFF31E-178E-ED7C-41FC-86BF2B8B5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D07F1-5837-2510-B035-D33A6CAB512D}"/>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500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5DC2-3AFF-95CB-EBD7-23B6AB089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2BC4D-1157-9A79-98B5-8D35B930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6473C-6803-8BE4-5909-E8BCCC9A2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E181-D284-8E0E-1AB2-BA2BBDB72B76}"/>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6" name="Footer Placeholder 5">
            <a:extLst>
              <a:ext uri="{FF2B5EF4-FFF2-40B4-BE49-F238E27FC236}">
                <a16:creationId xmlns:a16="http://schemas.microsoft.com/office/drawing/2014/main" id="{3B0C38FA-623D-0CE0-2559-3A0FC7156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E8A90-3D1B-36E7-C26B-09004A76E865}"/>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0204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8A383-7A45-1DA7-8F48-A4557B148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7BB4-1D73-7B64-F30B-1A7F4D47A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DDAF2-0C30-DD9B-30B0-47F6B5693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AC03-283E-463E-BE2A-0031DB3AD91B}" type="datetimeFigureOut">
              <a:rPr lang="en-US" smtClean="0"/>
              <a:t>12/12/2022</a:t>
            </a:fld>
            <a:endParaRPr lang="en-US"/>
          </a:p>
        </p:txBody>
      </p:sp>
      <p:sp>
        <p:nvSpPr>
          <p:cNvPr id="5" name="Footer Placeholder 4">
            <a:extLst>
              <a:ext uri="{FF2B5EF4-FFF2-40B4-BE49-F238E27FC236}">
                <a16:creationId xmlns:a16="http://schemas.microsoft.com/office/drawing/2014/main" id="{87F68EFC-41C9-3AC1-3395-6C9221593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67130-4FBF-B3EC-2E0A-F9D44A09C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A72D-E79B-4A56-9563-BF3FF0F26922}" type="slidenum">
              <a:rPr lang="en-US" smtClean="0"/>
              <a:t>‹#›</a:t>
            </a:fld>
            <a:endParaRPr lang="en-US"/>
          </a:p>
        </p:txBody>
      </p:sp>
    </p:spTree>
    <p:extLst>
      <p:ext uri="{BB962C8B-B14F-4D97-AF65-F5344CB8AC3E}">
        <p14:creationId xmlns:p14="http://schemas.microsoft.com/office/powerpoint/2010/main" val="414977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7.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9.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0.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1.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2.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3.png"/><Relationship Id="rId5" Type="http://schemas.microsoft.com/office/2007/relationships/hdphoto" Target="../media/hdphoto1.wdp"/><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4.png"/><Relationship Id="rId5" Type="http://schemas.microsoft.com/office/2007/relationships/hdphoto" Target="../media/hdphoto1.wdp"/><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BFCE3E7-9476-BE22-793D-989D55B9DBEA}"/>
              </a:ext>
            </a:extLst>
          </p:cNvPr>
          <p:cNvSpPr txBox="1"/>
          <p:nvPr/>
        </p:nvSpPr>
        <p:spPr>
          <a:xfrm>
            <a:off x="1" y="5333077"/>
            <a:ext cx="6014719" cy="1477328"/>
          </a:xfrm>
          <a:prstGeom prst="rect">
            <a:avLst/>
          </a:prstGeom>
          <a:noFill/>
        </p:spPr>
        <p:txBody>
          <a:bodyPr wrap="square" rtlCol="0">
            <a:spAutoFit/>
          </a:bodyPr>
          <a:lstStyle/>
          <a:p>
            <a:r>
              <a:rPr lang="en-US" u="sng" dirty="0">
                <a:solidFill>
                  <a:schemeClr val="bg1"/>
                </a:solidFill>
              </a:rPr>
              <a:t>Team 1</a:t>
            </a:r>
          </a:p>
          <a:p>
            <a:r>
              <a:rPr lang="en-US" dirty="0">
                <a:solidFill>
                  <a:schemeClr val="bg1"/>
                </a:solidFill>
              </a:rPr>
              <a:t>Jonathan Schild</a:t>
            </a:r>
          </a:p>
          <a:p>
            <a:r>
              <a:rPr lang="en-US" dirty="0" err="1">
                <a:solidFill>
                  <a:schemeClr val="bg1"/>
                </a:solidFill>
              </a:rPr>
              <a:t>Medhasweta</a:t>
            </a:r>
            <a:r>
              <a:rPr lang="en-US" dirty="0">
                <a:solidFill>
                  <a:schemeClr val="bg1"/>
                </a:solidFill>
              </a:rPr>
              <a:t> Sen</a:t>
            </a:r>
          </a:p>
          <a:p>
            <a:r>
              <a:rPr lang="en-US" dirty="0">
                <a:solidFill>
                  <a:schemeClr val="bg1"/>
                </a:solidFill>
              </a:rPr>
              <a:t>Brian Gulko</a:t>
            </a:r>
          </a:p>
          <a:p>
            <a:r>
              <a:rPr lang="en-US" dirty="0">
                <a:solidFill>
                  <a:schemeClr val="bg1"/>
                </a:solidFill>
              </a:rPr>
              <a:t>Bharat </a:t>
            </a:r>
            <a:r>
              <a:rPr lang="en-US" dirty="0" err="1">
                <a:solidFill>
                  <a:schemeClr val="bg1"/>
                </a:solidFill>
              </a:rPr>
              <a:t>Premnath</a:t>
            </a:r>
            <a:endParaRPr lang="en-US" dirty="0">
              <a:solidFill>
                <a:schemeClr val="bg1"/>
              </a:solidFill>
            </a:endParaRPr>
          </a:p>
        </p:txBody>
      </p:sp>
      <p:grpSp>
        <p:nvGrpSpPr>
          <p:cNvPr id="33" name="Group 32">
            <a:extLst>
              <a:ext uri="{FF2B5EF4-FFF2-40B4-BE49-F238E27FC236}">
                <a16:creationId xmlns:a16="http://schemas.microsoft.com/office/drawing/2014/main" id="{EB232A39-BBC6-0DEB-6E0F-791358DA7905}"/>
              </a:ext>
            </a:extLst>
          </p:cNvPr>
          <p:cNvGrpSpPr/>
          <p:nvPr/>
        </p:nvGrpSpPr>
        <p:grpSpPr>
          <a:xfrm>
            <a:off x="380139" y="2224280"/>
            <a:ext cx="12192000" cy="1348960"/>
            <a:chOff x="195206" y="1325925"/>
            <a:chExt cx="12192000" cy="1348960"/>
          </a:xfrm>
        </p:grpSpPr>
        <p:sp>
          <p:nvSpPr>
            <p:cNvPr id="7" name="TextBox 6">
              <a:extLst>
                <a:ext uri="{FF2B5EF4-FFF2-40B4-BE49-F238E27FC236}">
                  <a16:creationId xmlns:a16="http://schemas.microsoft.com/office/drawing/2014/main" id="{9EECCCD9-8AD5-9916-BC29-771066C9EE70}"/>
                </a:ext>
              </a:extLst>
            </p:cNvPr>
            <p:cNvSpPr txBox="1"/>
            <p:nvPr/>
          </p:nvSpPr>
          <p:spPr>
            <a:xfrm>
              <a:off x="195206" y="1531370"/>
              <a:ext cx="12192000" cy="861774"/>
            </a:xfrm>
            <a:prstGeom prst="rect">
              <a:avLst/>
            </a:prstGeom>
            <a:noFill/>
          </p:spPr>
          <p:txBody>
            <a:bodyPr wrap="square" rtlCol="0">
              <a:spAutoFit/>
            </a:bodyPr>
            <a:lstStyle/>
            <a:p>
              <a:pPr algn="ctr"/>
              <a:r>
                <a:rPr lang="en-US" sz="5000" b="1" dirty="0">
                  <a:solidFill>
                    <a:schemeClr val="bg1"/>
                  </a:solidFill>
                </a:rPr>
                <a:t>Lend </a:t>
              </a:r>
              <a:r>
                <a:rPr lang="en-US" sz="5000" b="1" dirty="0" err="1">
                  <a:solidFill>
                    <a:schemeClr val="bg1"/>
                  </a:solidFill>
                </a:rPr>
                <a:t>ngClub</a:t>
              </a:r>
              <a:endParaRPr lang="en-US" sz="5000" b="1" dirty="0">
                <a:solidFill>
                  <a:schemeClr val="bg1"/>
                </a:solidFill>
              </a:endParaRPr>
            </a:p>
          </p:txBody>
        </p:sp>
        <p:grpSp>
          <p:nvGrpSpPr>
            <p:cNvPr id="26" name="Group 25">
              <a:extLst>
                <a:ext uri="{FF2B5EF4-FFF2-40B4-BE49-F238E27FC236}">
                  <a16:creationId xmlns:a16="http://schemas.microsoft.com/office/drawing/2014/main" id="{0393A904-2DBE-D9A2-637A-CC734786A3D8}"/>
                </a:ext>
              </a:extLst>
            </p:cNvPr>
            <p:cNvGrpSpPr/>
            <p:nvPr/>
          </p:nvGrpSpPr>
          <p:grpSpPr>
            <a:xfrm>
              <a:off x="3602159" y="1325925"/>
              <a:ext cx="949559" cy="857481"/>
              <a:chOff x="1918148" y="1999331"/>
              <a:chExt cx="949559" cy="857481"/>
            </a:xfrm>
          </p:grpSpPr>
          <p:sp>
            <p:nvSpPr>
              <p:cNvPr id="10" name="Rectangle: Rounded Corners 9">
                <a:extLst>
                  <a:ext uri="{FF2B5EF4-FFF2-40B4-BE49-F238E27FC236}">
                    <a16:creationId xmlns:a16="http://schemas.microsoft.com/office/drawing/2014/main" id="{EA38C9E9-5721-11BF-C5BB-0A9D552BD674}"/>
                  </a:ext>
                </a:extLst>
              </p:cNvPr>
              <p:cNvSpPr/>
              <p:nvPr/>
            </p:nvSpPr>
            <p:spPr>
              <a:xfrm>
                <a:off x="1918148" y="2002507"/>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E29F36F-CBAD-F889-508B-4F53429588E4}"/>
                  </a:ext>
                </a:extLst>
              </p:cNvPr>
              <p:cNvSpPr/>
              <p:nvPr/>
            </p:nvSpPr>
            <p:spPr>
              <a:xfrm>
                <a:off x="1919529" y="222601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7A82405D-2769-D5F4-975F-E235BC1D8070}"/>
                  </a:ext>
                </a:extLst>
              </p:cNvPr>
              <p:cNvSpPr/>
              <p:nvPr/>
            </p:nvSpPr>
            <p:spPr>
              <a:xfrm>
                <a:off x="1919529" y="2451465"/>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CAA16A7-5121-1C68-C7CF-D8766441E851}"/>
                  </a:ext>
                </a:extLst>
              </p:cNvPr>
              <p:cNvSpPr/>
              <p:nvPr/>
            </p:nvSpPr>
            <p:spPr>
              <a:xfrm>
                <a:off x="1919529" y="267692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B89746-1EAC-F18E-5A5D-329E6B63F70D}"/>
                  </a:ext>
                </a:extLst>
              </p:cNvPr>
              <p:cNvSpPr/>
              <p:nvPr/>
            </p:nvSpPr>
            <p:spPr>
              <a:xfrm>
                <a:off x="2171490" y="1999628"/>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9E321FF-4BDF-3032-205B-EF1CA8FDB776}"/>
                  </a:ext>
                </a:extLst>
              </p:cNvPr>
              <p:cNvSpPr/>
              <p:nvPr/>
            </p:nvSpPr>
            <p:spPr>
              <a:xfrm>
                <a:off x="2167791" y="244858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3CA795A-CCCF-D154-A144-FD41CD410250}"/>
                  </a:ext>
                </a:extLst>
              </p:cNvPr>
              <p:cNvSpPr/>
              <p:nvPr/>
            </p:nvSpPr>
            <p:spPr>
              <a:xfrm>
                <a:off x="2167791" y="267404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BFB2163-B553-196F-B089-5291F8ABC6D2}"/>
                  </a:ext>
                </a:extLst>
              </p:cNvPr>
              <p:cNvSpPr/>
              <p:nvPr/>
            </p:nvSpPr>
            <p:spPr>
              <a:xfrm>
                <a:off x="2419895" y="2000533"/>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8163A8B-84CC-F9E5-0F6F-D2FCBFB6A891}"/>
                  </a:ext>
                </a:extLst>
              </p:cNvPr>
              <p:cNvSpPr/>
              <p:nvPr/>
            </p:nvSpPr>
            <p:spPr>
              <a:xfrm>
                <a:off x="2416196" y="222403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10D3428-7641-CC73-E51F-623BD75D5448}"/>
                  </a:ext>
                </a:extLst>
              </p:cNvPr>
              <p:cNvSpPr/>
              <p:nvPr/>
            </p:nvSpPr>
            <p:spPr>
              <a:xfrm>
                <a:off x="2416196" y="244949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14298C3-61C9-733D-225D-23026132ED6A}"/>
                  </a:ext>
                </a:extLst>
              </p:cNvPr>
              <p:cNvSpPr/>
              <p:nvPr/>
            </p:nvSpPr>
            <p:spPr>
              <a:xfrm>
                <a:off x="2416196" y="267494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F747516-E0D5-F55F-BB25-67A7E0B51661}"/>
                  </a:ext>
                </a:extLst>
              </p:cNvPr>
              <p:cNvSpPr/>
              <p:nvPr/>
            </p:nvSpPr>
            <p:spPr>
              <a:xfrm>
                <a:off x="2668300" y="199933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446AE7C-0415-E3AB-66BB-7B884F15DB0D}"/>
                  </a:ext>
                </a:extLst>
              </p:cNvPr>
              <p:cNvSpPr/>
              <p:nvPr/>
            </p:nvSpPr>
            <p:spPr>
              <a:xfrm>
                <a:off x="2664601" y="222283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61DA1C9-4293-7FE0-6ABE-AEAF711237BC}"/>
                  </a:ext>
                </a:extLst>
              </p:cNvPr>
              <p:cNvSpPr/>
              <p:nvPr/>
            </p:nvSpPr>
            <p:spPr>
              <a:xfrm>
                <a:off x="2664601" y="2448289"/>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C262142-DE94-A17D-9A15-179E03445242}"/>
                  </a:ext>
                </a:extLst>
              </p:cNvPr>
              <p:cNvSpPr/>
              <p:nvPr/>
            </p:nvSpPr>
            <p:spPr>
              <a:xfrm>
                <a:off x="2664601" y="267374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8AF3CD7-5F31-8D8A-496B-AF76C4408D30}"/>
                </a:ext>
              </a:extLst>
            </p:cNvPr>
            <p:cNvGrpSpPr/>
            <p:nvPr/>
          </p:nvGrpSpPr>
          <p:grpSpPr>
            <a:xfrm>
              <a:off x="5981643" y="1741727"/>
              <a:ext cx="76197" cy="424200"/>
              <a:chOff x="5821366" y="4620890"/>
              <a:chExt cx="76197" cy="424200"/>
            </a:xfrm>
          </p:grpSpPr>
          <p:sp>
            <p:nvSpPr>
              <p:cNvPr id="27" name="Rectangle: Rounded Corners 26">
                <a:extLst>
                  <a:ext uri="{FF2B5EF4-FFF2-40B4-BE49-F238E27FC236}">
                    <a16:creationId xmlns:a16="http://schemas.microsoft.com/office/drawing/2014/main" id="{02A386E1-A761-7F25-F518-C7439AC19E49}"/>
                  </a:ext>
                </a:extLst>
              </p:cNvPr>
              <p:cNvSpPr/>
              <p:nvPr/>
            </p:nvSpPr>
            <p:spPr>
              <a:xfrm>
                <a:off x="5821366" y="4620890"/>
                <a:ext cx="76197" cy="65086"/>
              </a:xfrm>
              <a:prstGeom prst="roundRect">
                <a:avLst>
                  <a:gd name="adj" fmla="val 366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D97F512-D213-BD6E-2AA0-2A1DF5ECCD73}"/>
                  </a:ext>
                </a:extLst>
              </p:cNvPr>
              <p:cNvSpPr/>
              <p:nvPr/>
            </p:nvSpPr>
            <p:spPr>
              <a:xfrm>
                <a:off x="5825320" y="4749271"/>
                <a:ext cx="69067" cy="295819"/>
              </a:xfrm>
              <a:prstGeom prst="roundRect">
                <a:avLst>
                  <a:gd name="adj" fmla="val 350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TextBox 31">
              <a:extLst>
                <a:ext uri="{FF2B5EF4-FFF2-40B4-BE49-F238E27FC236}">
                  <a16:creationId xmlns:a16="http://schemas.microsoft.com/office/drawing/2014/main" id="{0426EA6E-8DCD-68BB-CC42-016432ED85F5}"/>
                </a:ext>
              </a:extLst>
            </p:cNvPr>
            <p:cNvSpPr txBox="1"/>
            <p:nvPr/>
          </p:nvSpPr>
          <p:spPr>
            <a:xfrm>
              <a:off x="3595030" y="2305553"/>
              <a:ext cx="4336616" cy="369332"/>
            </a:xfrm>
            <a:prstGeom prst="rect">
              <a:avLst/>
            </a:prstGeom>
            <a:noFill/>
          </p:spPr>
          <p:txBody>
            <a:bodyPr wrap="square" rtlCol="0">
              <a:spAutoFit/>
            </a:bodyPr>
            <a:lstStyle/>
            <a:p>
              <a:pPr algn="ctr"/>
              <a:r>
                <a:rPr lang="en-US" dirty="0">
                  <a:solidFill>
                    <a:schemeClr val="bg1"/>
                  </a:solidFill>
                </a:rPr>
                <a:t>A Peer-to-Peer Loan Analysis </a:t>
              </a:r>
            </a:p>
          </p:txBody>
        </p:sp>
      </p:grpSp>
      <p:sp>
        <p:nvSpPr>
          <p:cNvPr id="2" name="TextBox 1">
            <a:extLst>
              <a:ext uri="{FF2B5EF4-FFF2-40B4-BE49-F238E27FC236}">
                <a16:creationId xmlns:a16="http://schemas.microsoft.com/office/drawing/2014/main" id="{3FC87E25-2A11-B042-ADC6-34F8D7E089E1}"/>
              </a:ext>
            </a:extLst>
          </p:cNvPr>
          <p:cNvSpPr txBox="1"/>
          <p:nvPr/>
        </p:nvSpPr>
        <p:spPr>
          <a:xfrm>
            <a:off x="7247468" y="6164074"/>
            <a:ext cx="4944532" cy="646331"/>
          </a:xfrm>
          <a:prstGeom prst="rect">
            <a:avLst/>
          </a:prstGeom>
          <a:noFill/>
        </p:spPr>
        <p:txBody>
          <a:bodyPr wrap="square" rtlCol="0">
            <a:spAutoFit/>
          </a:bodyPr>
          <a:lstStyle/>
          <a:p>
            <a:pPr algn="r"/>
            <a:r>
              <a:rPr lang="en-US" dirty="0">
                <a:solidFill>
                  <a:schemeClr val="bg1"/>
                </a:solidFill>
              </a:rPr>
              <a:t>The George Washington University</a:t>
            </a:r>
          </a:p>
          <a:p>
            <a:pPr algn="r"/>
            <a:r>
              <a:rPr lang="en-US" dirty="0">
                <a:solidFill>
                  <a:schemeClr val="bg1"/>
                </a:solidFill>
              </a:rPr>
              <a:t>December 12, 2022</a:t>
            </a:r>
          </a:p>
        </p:txBody>
      </p:sp>
    </p:spTree>
    <p:extLst>
      <p:ext uri="{BB962C8B-B14F-4D97-AF65-F5344CB8AC3E}">
        <p14:creationId xmlns:p14="http://schemas.microsoft.com/office/powerpoint/2010/main" val="27779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3 of 5</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047AC45-F79E-E5C4-E636-87EE511DE21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scatter chart&#10;&#10;Description automatically generated">
            <a:extLst>
              <a:ext uri="{FF2B5EF4-FFF2-40B4-BE49-F238E27FC236}">
                <a16:creationId xmlns:a16="http://schemas.microsoft.com/office/drawing/2014/main" id="{B8801312-64FD-C7B7-01D9-39552176E5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0" name="TextBox 9">
            <a:extLst>
              <a:ext uri="{FF2B5EF4-FFF2-40B4-BE49-F238E27FC236}">
                <a16:creationId xmlns:a16="http://schemas.microsoft.com/office/drawing/2014/main" id="{DCD204A7-20D6-DBD0-49FB-759F1BA2526A}"/>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0.20</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313521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4 of 5</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7223F74-ECB6-7C61-3EFC-F20EF269B01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histogram&#10;&#10;Description automatically generated">
            <a:extLst>
              <a:ext uri="{FF2B5EF4-FFF2-40B4-BE49-F238E27FC236}">
                <a16:creationId xmlns:a16="http://schemas.microsoft.com/office/drawing/2014/main" id="{9D1E01B4-4415-8FE8-9A51-C4DE7D15C7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
        <p:nvSpPr>
          <p:cNvPr id="10" name="TextBox 9">
            <a:extLst>
              <a:ext uri="{FF2B5EF4-FFF2-40B4-BE49-F238E27FC236}">
                <a16:creationId xmlns:a16="http://schemas.microsoft.com/office/drawing/2014/main" id="{C57EA837-7916-CFD6-EA72-277ECAD3D9D4}"/>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0.29</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108705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5 of 5</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7223F74-ECB6-7C61-3EFC-F20EF269B01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
        <p:nvSpPr>
          <p:cNvPr id="10" name="TextBox 9">
            <a:extLst>
              <a:ext uri="{FF2B5EF4-FFF2-40B4-BE49-F238E27FC236}">
                <a16:creationId xmlns:a16="http://schemas.microsoft.com/office/drawing/2014/main" id="{C57EA837-7916-CFD6-EA72-277ECAD3D9D4}"/>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0.25</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pic>
        <p:nvPicPr>
          <p:cNvPr id="4" name="Picture 3" descr="Chart, scatter chart&#10;&#10;Description automatically generated">
            <a:extLst>
              <a:ext uri="{FF2B5EF4-FFF2-40B4-BE49-F238E27FC236}">
                <a16:creationId xmlns:a16="http://schemas.microsoft.com/office/drawing/2014/main" id="{2122DF24-8F13-E0BA-1CA9-2436F8C2B5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576" y="1488410"/>
            <a:ext cx="6400847" cy="4572033"/>
          </a:xfrm>
          <a:prstGeom prst="rect">
            <a:avLst/>
          </a:prstGeom>
        </p:spPr>
      </p:pic>
    </p:spTree>
    <p:extLst>
      <p:ext uri="{BB962C8B-B14F-4D97-AF65-F5344CB8AC3E}">
        <p14:creationId xmlns:p14="http://schemas.microsoft.com/office/powerpoint/2010/main" val="3663225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6CDB253-CAA7-EBD8-94BF-8A7215DCC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pic>
        <p:nvPicPr>
          <p:cNvPr id="2" name="Picture 1">
            <a:extLst>
              <a:ext uri="{FF2B5EF4-FFF2-40B4-BE49-F238E27FC236}">
                <a16:creationId xmlns:a16="http://schemas.microsoft.com/office/drawing/2014/main" id="{895E08C5-A3B4-07CE-8922-285BBC8780DF}"/>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460743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467A83E-EF5D-4AF9-C9D1-B034802166A7}"/>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3" name="Picture 12" descr="Diagram&#10;&#10;Description automatically generated">
            <a:extLst>
              <a:ext uri="{FF2B5EF4-FFF2-40B4-BE49-F238E27FC236}">
                <a16:creationId xmlns:a16="http://schemas.microsoft.com/office/drawing/2014/main" id="{B219D0B3-F3AD-65E6-69E4-BEFC92D40F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47" y="2037431"/>
            <a:ext cx="6016753" cy="4297680"/>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75D9DD77-972A-4E43-6F11-061E9A3D42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5624" y="2037431"/>
            <a:ext cx="6016753" cy="4297680"/>
          </a:xfrm>
          <a:prstGeom prst="rect">
            <a:avLst/>
          </a:prstGeom>
        </p:spPr>
      </p:pic>
    </p:spTree>
    <p:extLst>
      <p:ext uri="{BB962C8B-B14F-4D97-AF65-F5344CB8AC3E}">
        <p14:creationId xmlns:p14="http://schemas.microsoft.com/office/powerpoint/2010/main" val="79217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8B33217A-198E-C50A-6DDE-8BD6434B9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87866"/>
            <a:ext cx="6400847" cy="4572033"/>
          </a:xfrm>
          <a:prstGeom prst="rect">
            <a:avLst/>
          </a:prstGeom>
        </p:spPr>
      </p:pic>
      <p:pic>
        <p:nvPicPr>
          <p:cNvPr id="2" name="Picture 1">
            <a:extLst>
              <a:ext uri="{FF2B5EF4-FFF2-40B4-BE49-F238E27FC236}">
                <a16:creationId xmlns:a16="http://schemas.microsoft.com/office/drawing/2014/main" id="{4CDFD8A5-1D31-9DE8-890B-C53C7BA6963E}"/>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029267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58A2BB4-5A21-050A-0C3D-4A1E1E98286A}"/>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a:extLst>
              <a:ext uri="{FF2B5EF4-FFF2-40B4-BE49-F238E27FC236}">
                <a16:creationId xmlns:a16="http://schemas.microsoft.com/office/drawing/2014/main" id="{7A7CA844-FF01-0B9A-9600-1964A7EF0F8D}"/>
              </a:ext>
            </a:extLst>
          </p:cNvPr>
          <p:cNvPicPr>
            <a:picLocks noChangeAspect="1"/>
          </p:cNvPicPr>
          <p:nvPr/>
        </p:nvPicPr>
        <p:blipFill>
          <a:blip r:embed="rId5"/>
          <a:stretch>
            <a:fillRect/>
          </a:stretch>
        </p:blipFill>
        <p:spPr>
          <a:xfrm>
            <a:off x="3640943" y="1664319"/>
            <a:ext cx="4892697" cy="4937760"/>
          </a:xfrm>
          <a:prstGeom prst="rect">
            <a:avLst/>
          </a:prstGeom>
        </p:spPr>
      </p:pic>
    </p:spTree>
    <p:extLst>
      <p:ext uri="{BB962C8B-B14F-4D97-AF65-F5344CB8AC3E}">
        <p14:creationId xmlns:p14="http://schemas.microsoft.com/office/powerpoint/2010/main" val="697410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2AD466F-D5C0-9B79-A015-C5B328B5F793}"/>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a:extLst>
              <a:ext uri="{FF2B5EF4-FFF2-40B4-BE49-F238E27FC236}">
                <a16:creationId xmlns:a16="http://schemas.microsoft.com/office/drawing/2014/main" id="{C962BE9C-70B9-52E1-121A-346AE8FADC9C}"/>
              </a:ext>
            </a:extLst>
          </p:cNvPr>
          <p:cNvPicPr>
            <a:picLocks noChangeAspect="1"/>
          </p:cNvPicPr>
          <p:nvPr/>
        </p:nvPicPr>
        <p:blipFill>
          <a:blip r:embed="rId5"/>
          <a:stretch>
            <a:fillRect/>
          </a:stretch>
        </p:blipFill>
        <p:spPr>
          <a:xfrm>
            <a:off x="3694404" y="2598348"/>
            <a:ext cx="4785775" cy="1661304"/>
          </a:xfrm>
          <a:prstGeom prst="rect">
            <a:avLst/>
          </a:prstGeom>
        </p:spPr>
      </p:pic>
    </p:spTree>
    <p:extLst>
      <p:ext uri="{BB962C8B-B14F-4D97-AF65-F5344CB8AC3E}">
        <p14:creationId xmlns:p14="http://schemas.microsoft.com/office/powerpoint/2010/main" val="3046938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FC2B9EF-E9D6-18A8-94A2-E1294A24C8DF}"/>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3B48E8EC-8F08-AE07-D1CD-17BADFA862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Tree>
    <p:extLst>
      <p:ext uri="{BB962C8B-B14F-4D97-AF65-F5344CB8AC3E}">
        <p14:creationId xmlns:p14="http://schemas.microsoft.com/office/powerpoint/2010/main" val="4040338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23A899E-E927-9527-7EFB-CD142FB4921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1" name="Picture 10" descr="Chart&#10;&#10;Description automatically generated">
            <a:extLst>
              <a:ext uri="{FF2B5EF4-FFF2-40B4-BE49-F238E27FC236}">
                <a16:creationId xmlns:a16="http://schemas.microsoft.com/office/drawing/2014/main" id="{3501F370-2DB0-FC78-6B22-3E724F7C8C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Tree>
    <p:extLst>
      <p:ext uri="{BB962C8B-B14F-4D97-AF65-F5344CB8AC3E}">
        <p14:creationId xmlns:p14="http://schemas.microsoft.com/office/powerpoint/2010/main" val="2792606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ADE235-F5DF-EA0A-3DEE-99587A10A4C3}"/>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What is </a:t>
            </a:r>
            <a:r>
              <a:rPr lang="en-US" sz="5000" b="1" dirty="0" err="1">
                <a:solidFill>
                  <a:srgbClr val="002060"/>
                </a:solidFill>
              </a:rPr>
              <a:t>LendingClub</a:t>
            </a:r>
            <a:endParaRPr lang="en-US" sz="5000" b="1" dirty="0">
              <a:solidFill>
                <a:srgbClr val="002060"/>
              </a:solidFill>
            </a:endParaRPr>
          </a:p>
        </p:txBody>
      </p:sp>
      <p:sp>
        <p:nvSpPr>
          <p:cNvPr id="15" name="TextBox 14">
            <a:extLst>
              <a:ext uri="{FF2B5EF4-FFF2-40B4-BE49-F238E27FC236}">
                <a16:creationId xmlns:a16="http://schemas.microsoft.com/office/drawing/2014/main" id="{5FCE2831-D9D3-5E67-5843-615EC7E6B2FD}"/>
              </a:ext>
            </a:extLst>
          </p:cNvPr>
          <p:cNvSpPr txBox="1"/>
          <p:nvPr/>
        </p:nvSpPr>
        <p:spPr>
          <a:xfrm>
            <a:off x="0" y="6627168"/>
            <a:ext cx="5910146" cy="230832"/>
          </a:xfrm>
          <a:prstGeom prst="rect">
            <a:avLst/>
          </a:prstGeom>
          <a:noFill/>
        </p:spPr>
        <p:txBody>
          <a:bodyPr wrap="square" rtlCol="0">
            <a:spAutoFit/>
          </a:bodyPr>
          <a:lstStyle/>
          <a:p>
            <a:r>
              <a:rPr lang="en-US" sz="900" dirty="0">
                <a:solidFill>
                  <a:schemeClr val="bg1">
                    <a:lumMod val="65000"/>
                  </a:schemeClr>
                </a:solidFill>
              </a:rPr>
              <a:t>Source: https://www.moneysmylife.com/lendingclub-review/</a:t>
            </a:r>
          </a:p>
        </p:txBody>
      </p:sp>
      <p:pic>
        <p:nvPicPr>
          <p:cNvPr id="17" name="Picture 16">
            <a:extLst>
              <a:ext uri="{FF2B5EF4-FFF2-40B4-BE49-F238E27FC236}">
                <a16:creationId xmlns:a16="http://schemas.microsoft.com/office/drawing/2014/main" id="{89E6F058-95B8-D239-7DA9-0F87347F6B35}"/>
              </a:ext>
            </a:extLst>
          </p:cNvPr>
          <p:cNvPicPr>
            <a:picLocks noChangeAspect="1"/>
          </p:cNvPicPr>
          <p:nvPr/>
        </p:nvPicPr>
        <p:blipFill>
          <a:blip r:embed="rId4"/>
          <a:stretch>
            <a:fillRect/>
          </a:stretch>
        </p:blipFill>
        <p:spPr>
          <a:xfrm>
            <a:off x="766354" y="2360987"/>
            <a:ext cx="10659292" cy="2940494"/>
          </a:xfrm>
          <a:prstGeom prst="rect">
            <a:avLst/>
          </a:prstGeom>
        </p:spPr>
      </p:pic>
      <p:pic>
        <p:nvPicPr>
          <p:cNvPr id="3" name="Picture 2">
            <a:extLst>
              <a:ext uri="{FF2B5EF4-FFF2-40B4-BE49-F238E27FC236}">
                <a16:creationId xmlns:a16="http://schemas.microsoft.com/office/drawing/2014/main" id="{0AA81C91-156D-926F-1FD5-4DEEC07DDDBC}"/>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65442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47502" y="2010924"/>
            <a:ext cx="5947112" cy="2400657"/>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232449" y="2846137"/>
            <a:ext cx="557721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6CB5E6C-F811-992E-988E-E7960D0903ED}"/>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3" name="Picture 12">
            <a:extLst>
              <a:ext uri="{FF2B5EF4-FFF2-40B4-BE49-F238E27FC236}">
                <a16:creationId xmlns:a16="http://schemas.microsoft.com/office/drawing/2014/main" id="{BFAB6128-BD3A-76D8-29C2-EE8F734852C8}"/>
              </a:ext>
            </a:extLst>
          </p:cNvPr>
          <p:cNvPicPr>
            <a:picLocks noChangeAspect="1"/>
          </p:cNvPicPr>
          <p:nvPr/>
        </p:nvPicPr>
        <p:blipFill>
          <a:blip r:embed="rId5"/>
          <a:stretch>
            <a:fillRect/>
          </a:stretch>
        </p:blipFill>
        <p:spPr>
          <a:xfrm>
            <a:off x="6045558" y="0"/>
            <a:ext cx="3805984" cy="6858000"/>
          </a:xfrm>
          <a:prstGeom prst="rect">
            <a:avLst/>
          </a:prstGeom>
        </p:spPr>
      </p:pic>
    </p:spTree>
    <p:extLst>
      <p:ext uri="{BB962C8B-B14F-4D97-AF65-F5344CB8AC3E}">
        <p14:creationId xmlns:p14="http://schemas.microsoft.com/office/powerpoint/2010/main" val="2538059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14AF11B4-A6BF-84F4-79AF-FCA35587A181}"/>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3" name="Picture 12">
            <a:extLst>
              <a:ext uri="{FF2B5EF4-FFF2-40B4-BE49-F238E27FC236}">
                <a16:creationId xmlns:a16="http://schemas.microsoft.com/office/drawing/2014/main" id="{194F9CB5-B191-A1A6-2241-CFE328643394}"/>
              </a:ext>
            </a:extLst>
          </p:cNvPr>
          <p:cNvPicPr>
            <a:picLocks noChangeAspect="1"/>
          </p:cNvPicPr>
          <p:nvPr/>
        </p:nvPicPr>
        <p:blipFill>
          <a:blip r:embed="rId5"/>
          <a:stretch>
            <a:fillRect/>
          </a:stretch>
        </p:blipFill>
        <p:spPr>
          <a:xfrm>
            <a:off x="3619285" y="2571734"/>
            <a:ext cx="4953429" cy="1950889"/>
          </a:xfrm>
          <a:prstGeom prst="rect">
            <a:avLst/>
          </a:prstGeom>
        </p:spPr>
      </p:pic>
    </p:spTree>
    <p:extLst>
      <p:ext uri="{BB962C8B-B14F-4D97-AF65-F5344CB8AC3E}">
        <p14:creationId xmlns:p14="http://schemas.microsoft.com/office/powerpoint/2010/main" val="538577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E14D38D-7A17-5BEC-058F-4E888FA04465}"/>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13" name="Picture 12" descr="Chart&#10;&#10;Description automatically generated">
            <a:extLst>
              <a:ext uri="{FF2B5EF4-FFF2-40B4-BE49-F238E27FC236}">
                <a16:creationId xmlns:a16="http://schemas.microsoft.com/office/drawing/2014/main" id="{9574932B-4FD0-CE84-326F-4C2B181AFF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576" y="2101475"/>
            <a:ext cx="6400847" cy="4572033"/>
          </a:xfrm>
          <a:prstGeom prst="rect">
            <a:avLst/>
          </a:prstGeom>
        </p:spPr>
      </p:pic>
    </p:spTree>
    <p:extLst>
      <p:ext uri="{BB962C8B-B14F-4D97-AF65-F5344CB8AC3E}">
        <p14:creationId xmlns:p14="http://schemas.microsoft.com/office/powerpoint/2010/main" val="961642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Credit Policy</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50F56C6D-7226-6C71-0754-0D4DD2D2A85D}"/>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11" name="Picture 10" descr="Diagram&#10;&#10;Description automatically generated">
            <a:extLst>
              <a:ext uri="{FF2B5EF4-FFF2-40B4-BE49-F238E27FC236}">
                <a16:creationId xmlns:a16="http://schemas.microsoft.com/office/drawing/2014/main" id="{3A8A5BFC-E756-F035-8211-36454BF00857}"/>
              </a:ext>
            </a:extLst>
          </p:cNvPr>
          <p:cNvPicPr>
            <a:picLocks noChangeAspect="1"/>
          </p:cNvPicPr>
          <p:nvPr/>
        </p:nvPicPr>
        <p:blipFill rotWithShape="1">
          <a:blip r:embed="rId6">
            <a:extLst>
              <a:ext uri="{28A0092B-C50C-407E-A947-70E740481C1C}">
                <a14:useLocalDpi xmlns:a14="http://schemas.microsoft.com/office/drawing/2010/main" val="0"/>
              </a:ext>
            </a:extLst>
          </a:blip>
          <a:srcRect l="4056" r="3680" b="3972"/>
          <a:stretch/>
        </p:blipFill>
        <p:spPr>
          <a:xfrm>
            <a:off x="4868636" y="2065347"/>
            <a:ext cx="7334250" cy="4716453"/>
          </a:xfrm>
          <a:prstGeom prst="rect">
            <a:avLst/>
          </a:prstGeom>
        </p:spPr>
      </p:pic>
      <p:sp>
        <p:nvSpPr>
          <p:cNvPr id="2" name="TextBox 1">
            <a:extLst>
              <a:ext uri="{FF2B5EF4-FFF2-40B4-BE49-F238E27FC236}">
                <a16:creationId xmlns:a16="http://schemas.microsoft.com/office/drawing/2014/main" id="{769B97F2-949C-6AED-5947-79C707840323}"/>
              </a:ext>
            </a:extLst>
          </p:cNvPr>
          <p:cNvSpPr txBox="1"/>
          <p:nvPr/>
        </p:nvSpPr>
        <p:spPr>
          <a:xfrm>
            <a:off x="10688" y="2039054"/>
            <a:ext cx="5437612" cy="4185761"/>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Three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Specificity: 0.999</a:t>
            </a:r>
          </a:p>
          <a:p>
            <a:pPr marL="742950" lvl="1" indent="-285750">
              <a:buFont typeface="Arial" panose="020B0604020202020204" pitchFamily="34" charset="0"/>
              <a:buChar char="•"/>
            </a:pPr>
            <a:r>
              <a:rPr lang="en-US" sz="1900" dirty="0"/>
              <a:t>Recall/Sensitivity: 0.794</a:t>
            </a:r>
          </a:p>
          <a:p>
            <a:pPr marL="742950" lvl="1" indent="-285750">
              <a:buFont typeface="Arial" panose="020B0604020202020204" pitchFamily="34" charset="0"/>
              <a:buChar char="•"/>
            </a:pPr>
            <a:r>
              <a:rPr lang="en-US" sz="1900" dirty="0"/>
              <a:t>Precision: 0.996</a:t>
            </a:r>
          </a:p>
          <a:p>
            <a:pPr marL="742950" lvl="1" indent="-285750">
              <a:buFont typeface="Arial" panose="020B0604020202020204" pitchFamily="34" charset="0"/>
              <a:buChar char="•"/>
            </a:pPr>
            <a:r>
              <a:rPr lang="en-US" sz="1900" dirty="0"/>
              <a:t>AUC: 0.900</a:t>
            </a:r>
          </a:p>
          <a:p>
            <a:pPr marL="742950" lvl="1" indent="-285750">
              <a:buFont typeface="Arial" panose="020B0604020202020204" pitchFamily="34" charset="0"/>
              <a:buChar char="•"/>
            </a:pPr>
            <a:r>
              <a:rPr lang="en-US" sz="1900" dirty="0"/>
              <a:t>Kappa: 0.859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1483 predicted fails vs 1868 actual fails</a:t>
            </a:r>
          </a:p>
          <a:p>
            <a:pPr marL="742950" lvl="1" indent="-285750">
              <a:buFont typeface="Arial" panose="020B0604020202020204" pitchFamily="34" charset="0"/>
              <a:buChar char="•"/>
            </a:pPr>
            <a:r>
              <a:rPr lang="en-US" sz="1900" dirty="0"/>
              <a:t>7704 predicted meets vs 7710 actual meets</a:t>
            </a:r>
          </a:p>
        </p:txBody>
      </p:sp>
    </p:spTree>
    <p:extLst>
      <p:ext uri="{BB962C8B-B14F-4D97-AF65-F5344CB8AC3E}">
        <p14:creationId xmlns:p14="http://schemas.microsoft.com/office/powerpoint/2010/main" val="3842065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Not Fully Paid</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9" descr="Diagram&#10;&#10;Description automatically generated">
            <a:extLst>
              <a:ext uri="{FF2B5EF4-FFF2-40B4-BE49-F238E27FC236}">
                <a16:creationId xmlns:a16="http://schemas.microsoft.com/office/drawing/2014/main" id="{0283BF2E-A5A2-36CC-3357-79E13565A520}"/>
              </a:ext>
            </a:extLst>
          </p:cNvPr>
          <p:cNvPicPr>
            <a:picLocks noChangeAspect="1"/>
          </p:cNvPicPr>
          <p:nvPr/>
        </p:nvPicPr>
        <p:blipFill rotWithShape="1">
          <a:blip r:embed="rId4">
            <a:extLst>
              <a:ext uri="{28A0092B-C50C-407E-A947-70E740481C1C}">
                <a14:useLocalDpi xmlns:a14="http://schemas.microsoft.com/office/drawing/2010/main" val="0"/>
              </a:ext>
            </a:extLst>
          </a:blip>
          <a:srcRect l="1720" t="4701" r="4667" b="4387"/>
          <a:stretch/>
        </p:blipFill>
        <p:spPr>
          <a:xfrm>
            <a:off x="5314950" y="1916012"/>
            <a:ext cx="6877050" cy="4770537"/>
          </a:xfrm>
          <a:prstGeom prst="rect">
            <a:avLst/>
          </a:prstGeom>
        </p:spPr>
      </p:pic>
      <p:pic>
        <p:nvPicPr>
          <p:cNvPr id="11" name="Picture 10">
            <a:extLst>
              <a:ext uri="{FF2B5EF4-FFF2-40B4-BE49-F238E27FC236}">
                <a16:creationId xmlns:a16="http://schemas.microsoft.com/office/drawing/2014/main" id="{08F5CF5F-5984-211C-8358-E124353CD140}"/>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
        <p:nvSpPr>
          <p:cNvPr id="2" name="TextBox 1">
            <a:extLst>
              <a:ext uri="{FF2B5EF4-FFF2-40B4-BE49-F238E27FC236}">
                <a16:creationId xmlns:a16="http://schemas.microsoft.com/office/drawing/2014/main" id="{769B97F2-949C-6AED-5947-79C707840323}"/>
              </a:ext>
            </a:extLst>
          </p:cNvPr>
          <p:cNvSpPr txBox="1"/>
          <p:nvPr/>
        </p:nvSpPr>
        <p:spPr>
          <a:xfrm>
            <a:off x="256605" y="1801975"/>
            <a:ext cx="5429819" cy="4770537"/>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Complexity Parameter forced to .001</a:t>
            </a:r>
          </a:p>
          <a:p>
            <a:pPr marL="742950" lvl="1" indent="-285750">
              <a:buFont typeface="Arial" panose="020B0604020202020204" pitchFamily="34" charset="0"/>
              <a:buChar char="•"/>
            </a:pPr>
            <a:r>
              <a:rPr lang="en-US" sz="1900" dirty="0"/>
              <a:t>Four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Specificity: 0.013</a:t>
            </a:r>
          </a:p>
          <a:p>
            <a:pPr marL="742950" lvl="1" indent="-285750">
              <a:buFont typeface="Arial" panose="020B0604020202020204" pitchFamily="34" charset="0"/>
              <a:buChar char="•"/>
            </a:pPr>
            <a:r>
              <a:rPr lang="en-US" sz="1900" dirty="0"/>
              <a:t>Recall/Sensitivity: 0.999</a:t>
            </a:r>
          </a:p>
          <a:p>
            <a:pPr marL="742950" lvl="1" indent="-285750">
              <a:buFont typeface="Arial" panose="020B0604020202020204" pitchFamily="34" charset="0"/>
              <a:buChar char="•"/>
            </a:pPr>
            <a:r>
              <a:rPr lang="en-US" sz="1900" dirty="0"/>
              <a:t>Precision: 0.842</a:t>
            </a:r>
          </a:p>
          <a:p>
            <a:pPr marL="742950" lvl="1" indent="-285750">
              <a:buFont typeface="Arial" panose="020B0604020202020204" pitchFamily="34" charset="0"/>
              <a:buChar char="•"/>
            </a:pPr>
            <a:r>
              <a:rPr lang="en-US" sz="1900" dirty="0"/>
              <a:t>AUC: 0.59</a:t>
            </a:r>
          </a:p>
          <a:p>
            <a:pPr marL="742950" lvl="1" indent="-285750">
              <a:buFont typeface="Arial" panose="020B0604020202020204" pitchFamily="34" charset="0"/>
              <a:buChar char="•"/>
            </a:pPr>
            <a:r>
              <a:rPr lang="en-US" sz="1900" dirty="0"/>
              <a:t>Kappa: 0.019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8034 predicted </a:t>
            </a:r>
            <a:r>
              <a:rPr lang="en-US" sz="1900" dirty="0" err="1"/>
              <a:t>paids</a:t>
            </a:r>
            <a:r>
              <a:rPr lang="en-US" sz="1900" dirty="0"/>
              <a:t> vs 8045 actual </a:t>
            </a:r>
            <a:r>
              <a:rPr lang="en-US" sz="1900" dirty="0" err="1"/>
              <a:t>paids</a:t>
            </a:r>
            <a:endParaRPr lang="en-US" sz="1900" dirty="0"/>
          </a:p>
          <a:p>
            <a:pPr marL="742950" lvl="1" indent="-285750">
              <a:buFont typeface="Arial" panose="020B0604020202020204" pitchFamily="34" charset="0"/>
              <a:buChar char="•"/>
            </a:pPr>
            <a:r>
              <a:rPr lang="en-US" sz="1900" dirty="0"/>
              <a:t>20 predicted </a:t>
            </a:r>
            <a:r>
              <a:rPr lang="en-US" sz="1900" dirty="0" err="1"/>
              <a:t>unpaids</a:t>
            </a:r>
            <a:r>
              <a:rPr lang="en-US" sz="1900" dirty="0"/>
              <a:t> vs 1533 actual </a:t>
            </a:r>
            <a:r>
              <a:rPr lang="en-US" sz="1900" dirty="0" err="1"/>
              <a:t>unpaids</a:t>
            </a:r>
            <a:endParaRPr lang="en-US" sz="1900" dirty="0"/>
          </a:p>
          <a:p>
            <a:endParaRPr lang="en-US" sz="1900" dirty="0"/>
          </a:p>
        </p:txBody>
      </p:sp>
    </p:spTree>
    <p:extLst>
      <p:ext uri="{BB962C8B-B14F-4D97-AF65-F5344CB8AC3E}">
        <p14:creationId xmlns:p14="http://schemas.microsoft.com/office/powerpoint/2010/main" val="2066563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Model Application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2A88BEBF-9EA7-D572-816C-3FD13CA9EC68}"/>
              </a:ext>
            </a:extLst>
          </p:cNvPr>
          <p:cNvGraphicFramePr>
            <a:graphicFrameLocks noGrp="1"/>
          </p:cNvGraphicFramePr>
          <p:nvPr>
            <p:extLst>
              <p:ext uri="{D42A27DB-BD31-4B8C-83A1-F6EECF244321}">
                <p14:modId xmlns:p14="http://schemas.microsoft.com/office/powerpoint/2010/main" val="3331872699"/>
              </p:ext>
            </p:extLst>
          </p:nvPr>
        </p:nvGraphicFramePr>
        <p:xfrm>
          <a:off x="2031998" y="180307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27.8%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13.2%</a:t>
                      </a:r>
                    </a:p>
                  </a:txBody>
                  <a:tcPr/>
                </a:tc>
                <a:extLst>
                  <a:ext uri="{0D108BD9-81ED-4DB2-BD59-A6C34878D82A}">
                    <a16:rowId xmlns:a16="http://schemas.microsoft.com/office/drawing/2014/main" val="295577914"/>
                  </a:ext>
                </a:extLst>
              </a:tr>
            </a:tbl>
          </a:graphicData>
        </a:graphic>
      </p:graphicFrame>
      <p:sp>
        <p:nvSpPr>
          <p:cNvPr id="3" name="TextBox 2">
            <a:extLst>
              <a:ext uri="{FF2B5EF4-FFF2-40B4-BE49-F238E27FC236}">
                <a16:creationId xmlns:a16="http://schemas.microsoft.com/office/drawing/2014/main" id="{2642EAA2-2169-79BA-8ADF-4568ABDB63ED}"/>
              </a:ext>
            </a:extLst>
          </p:cNvPr>
          <p:cNvSpPr txBox="1"/>
          <p:nvPr/>
        </p:nvSpPr>
        <p:spPr>
          <a:xfrm>
            <a:off x="5098578" y="1432960"/>
            <a:ext cx="1994841" cy="369332"/>
          </a:xfrm>
          <a:prstGeom prst="rect">
            <a:avLst/>
          </a:prstGeom>
          <a:noFill/>
        </p:spPr>
        <p:txBody>
          <a:bodyPr wrap="none" rtlCol="0">
            <a:spAutoFit/>
          </a:bodyPr>
          <a:lstStyle/>
          <a:p>
            <a:r>
              <a:rPr lang="en-US" dirty="0"/>
              <a:t>Actual Credit Policy</a:t>
            </a:r>
          </a:p>
        </p:txBody>
      </p:sp>
      <p:graphicFrame>
        <p:nvGraphicFramePr>
          <p:cNvPr id="8" name="Table 2">
            <a:extLst>
              <a:ext uri="{FF2B5EF4-FFF2-40B4-BE49-F238E27FC236}">
                <a16:creationId xmlns:a16="http://schemas.microsoft.com/office/drawing/2014/main" id="{DE790816-33D6-3807-BF53-4C181F3E6861}"/>
              </a:ext>
            </a:extLst>
          </p:cNvPr>
          <p:cNvGraphicFramePr>
            <a:graphicFrameLocks noGrp="1"/>
          </p:cNvGraphicFramePr>
          <p:nvPr>
            <p:extLst>
              <p:ext uri="{D42A27DB-BD31-4B8C-83A1-F6EECF244321}">
                <p14:modId xmlns:p14="http://schemas.microsoft.com/office/powerpoint/2010/main" val="2719849200"/>
              </p:ext>
            </p:extLst>
          </p:nvPr>
        </p:nvGraphicFramePr>
        <p:xfrm>
          <a:off x="2023292" y="357743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28.8%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13.6%</a:t>
                      </a:r>
                    </a:p>
                  </a:txBody>
                  <a:tcPr/>
                </a:tc>
                <a:extLst>
                  <a:ext uri="{0D108BD9-81ED-4DB2-BD59-A6C34878D82A}">
                    <a16:rowId xmlns:a16="http://schemas.microsoft.com/office/drawing/2014/main" val="295577914"/>
                  </a:ext>
                </a:extLst>
              </a:tr>
            </a:tbl>
          </a:graphicData>
        </a:graphic>
      </p:graphicFrame>
      <p:sp>
        <p:nvSpPr>
          <p:cNvPr id="11" name="TextBox 10">
            <a:extLst>
              <a:ext uri="{FF2B5EF4-FFF2-40B4-BE49-F238E27FC236}">
                <a16:creationId xmlns:a16="http://schemas.microsoft.com/office/drawing/2014/main" id="{BE19959D-4C7D-1074-F748-F861ACBAEBC0}"/>
              </a:ext>
            </a:extLst>
          </p:cNvPr>
          <p:cNvSpPr txBox="1"/>
          <p:nvPr/>
        </p:nvSpPr>
        <p:spPr>
          <a:xfrm>
            <a:off x="4294062" y="3238189"/>
            <a:ext cx="3603872" cy="369332"/>
          </a:xfrm>
          <a:prstGeom prst="rect">
            <a:avLst/>
          </a:prstGeom>
          <a:noFill/>
        </p:spPr>
        <p:txBody>
          <a:bodyPr wrap="none" rtlCol="0">
            <a:spAutoFit/>
          </a:bodyPr>
          <a:lstStyle/>
          <a:p>
            <a:r>
              <a:rPr lang="en-US" dirty="0"/>
              <a:t>Decision Tree Predicted Credit Policy</a:t>
            </a:r>
          </a:p>
        </p:txBody>
      </p:sp>
      <p:graphicFrame>
        <p:nvGraphicFramePr>
          <p:cNvPr id="4" name="Table 2">
            <a:extLst>
              <a:ext uri="{FF2B5EF4-FFF2-40B4-BE49-F238E27FC236}">
                <a16:creationId xmlns:a16="http://schemas.microsoft.com/office/drawing/2014/main" id="{B9DBB600-19C5-AD30-FE95-F7B6B4965C9B}"/>
              </a:ext>
            </a:extLst>
          </p:cNvPr>
          <p:cNvGraphicFramePr>
            <a:graphicFrameLocks noGrp="1"/>
          </p:cNvGraphicFramePr>
          <p:nvPr>
            <p:extLst>
              <p:ext uri="{D42A27DB-BD31-4B8C-83A1-F6EECF244321}">
                <p14:modId xmlns:p14="http://schemas.microsoft.com/office/powerpoint/2010/main" val="3183587004"/>
              </p:ext>
            </p:extLst>
          </p:nvPr>
        </p:nvGraphicFramePr>
        <p:xfrm>
          <a:off x="2031998" y="5529906"/>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29.8%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13.8%</a:t>
                      </a:r>
                    </a:p>
                  </a:txBody>
                  <a:tcPr/>
                </a:tc>
                <a:extLst>
                  <a:ext uri="{0D108BD9-81ED-4DB2-BD59-A6C34878D82A}">
                    <a16:rowId xmlns:a16="http://schemas.microsoft.com/office/drawing/2014/main" val="295577914"/>
                  </a:ext>
                </a:extLst>
              </a:tr>
            </a:tbl>
          </a:graphicData>
        </a:graphic>
      </p:graphicFrame>
      <p:sp>
        <p:nvSpPr>
          <p:cNvPr id="10" name="TextBox 9">
            <a:extLst>
              <a:ext uri="{FF2B5EF4-FFF2-40B4-BE49-F238E27FC236}">
                <a16:creationId xmlns:a16="http://schemas.microsoft.com/office/drawing/2014/main" id="{2906EC1C-5DE1-4CB2-9779-7C0E800CE8A8}"/>
              </a:ext>
            </a:extLst>
          </p:cNvPr>
          <p:cNvSpPr txBox="1"/>
          <p:nvPr/>
        </p:nvSpPr>
        <p:spPr>
          <a:xfrm>
            <a:off x="4107883" y="5156634"/>
            <a:ext cx="4113306" cy="369332"/>
          </a:xfrm>
          <a:prstGeom prst="rect">
            <a:avLst/>
          </a:prstGeom>
          <a:noFill/>
        </p:spPr>
        <p:txBody>
          <a:bodyPr wrap="none" rtlCol="0">
            <a:spAutoFit/>
          </a:bodyPr>
          <a:lstStyle/>
          <a:p>
            <a:r>
              <a:rPr lang="en-US" dirty="0"/>
              <a:t>Logistic Regression Predicted Credit Policy</a:t>
            </a:r>
          </a:p>
        </p:txBody>
      </p:sp>
      <p:pic>
        <p:nvPicPr>
          <p:cNvPr id="12" name="Picture 11">
            <a:extLst>
              <a:ext uri="{FF2B5EF4-FFF2-40B4-BE49-F238E27FC236}">
                <a16:creationId xmlns:a16="http://schemas.microsoft.com/office/drawing/2014/main" id="{68138AA1-8ADF-AB97-780A-883203F211FC}"/>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2630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426EA6E-8DCD-68BB-CC42-016432ED85F5}"/>
              </a:ext>
            </a:extLst>
          </p:cNvPr>
          <p:cNvSpPr txBox="1"/>
          <p:nvPr/>
        </p:nvSpPr>
        <p:spPr>
          <a:xfrm>
            <a:off x="0" y="2367155"/>
            <a:ext cx="12192001" cy="1015663"/>
          </a:xfrm>
          <a:prstGeom prst="rect">
            <a:avLst/>
          </a:prstGeom>
          <a:noFill/>
        </p:spPr>
        <p:txBody>
          <a:bodyPr wrap="square" rtlCol="0">
            <a:spAutoFit/>
          </a:bodyPr>
          <a:lstStyle/>
          <a:p>
            <a:pPr algn="ctr"/>
            <a:r>
              <a:rPr lang="en-US" sz="6000" dirty="0">
                <a:solidFill>
                  <a:schemeClr val="bg1"/>
                </a:solidFill>
              </a:rPr>
              <a:t>Questions?</a:t>
            </a:r>
          </a:p>
        </p:txBody>
      </p:sp>
    </p:spTree>
    <p:extLst>
      <p:ext uri="{BB962C8B-B14F-4D97-AF65-F5344CB8AC3E}">
        <p14:creationId xmlns:p14="http://schemas.microsoft.com/office/powerpoint/2010/main" val="192430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Our Data</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41781" y="1645920"/>
            <a:ext cx="12192000" cy="163121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9,578 observations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14 variables</a:t>
            </a:r>
          </a:p>
          <a:p>
            <a:pPr marL="800100" lvl="1" indent="-342900">
              <a:buFont typeface="Arial" panose="020B0604020202020204" pitchFamily="34" charset="0"/>
              <a:buChar char="•"/>
              <a:defRPr/>
            </a:pPr>
            <a:r>
              <a:rPr lang="en-US" sz="2000" dirty="0">
                <a:solidFill>
                  <a:srgbClr val="002060"/>
                </a:solidFill>
                <a:latin typeface="Calibri" panose="020F0502020204030204"/>
              </a:rPr>
              <a:t>11 numeric</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logical</a:t>
            </a:r>
          </a:p>
          <a:p>
            <a:pPr marL="800100" lvl="1" indent="-342900">
              <a:buFont typeface="Arial" panose="020B0604020202020204" pitchFamily="34" charset="0"/>
              <a:buChar char="•"/>
              <a:defRPr/>
            </a:pPr>
            <a:r>
              <a:rPr lang="en-US" sz="2000" dirty="0">
                <a:solidFill>
                  <a:srgbClr val="002060"/>
                </a:solidFill>
                <a:latin typeface="Calibri" panose="020F0502020204030204"/>
              </a:rPr>
              <a:t>1 factor with 7 levels</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98B041FF-AE67-B65E-7106-ADB71DA97963}"/>
              </a:ext>
            </a:extLst>
          </p:cNvPr>
          <p:cNvGrpSpPr/>
          <p:nvPr/>
        </p:nvGrpSpPr>
        <p:grpSpPr>
          <a:xfrm>
            <a:off x="1548102" y="3429000"/>
            <a:ext cx="9078380" cy="2726368"/>
            <a:chOff x="3614552" y="4232928"/>
            <a:chExt cx="8282655" cy="2446917"/>
          </a:xfrm>
        </p:grpSpPr>
        <p:pic>
          <p:nvPicPr>
            <p:cNvPr id="8" name="Picture 7">
              <a:extLst>
                <a:ext uri="{FF2B5EF4-FFF2-40B4-BE49-F238E27FC236}">
                  <a16:creationId xmlns:a16="http://schemas.microsoft.com/office/drawing/2014/main" id="{FF4A501D-7BB8-2500-FBE1-F3BA31F04E8F}"/>
                </a:ext>
              </a:extLst>
            </p:cNvPr>
            <p:cNvPicPr>
              <a:picLocks noChangeAspect="1"/>
            </p:cNvPicPr>
            <p:nvPr/>
          </p:nvPicPr>
          <p:blipFill rotWithShape="1">
            <a:blip r:embed="rId4"/>
            <a:srcRect b="67818"/>
            <a:stretch/>
          </p:blipFill>
          <p:spPr>
            <a:xfrm>
              <a:off x="3614552" y="4232928"/>
              <a:ext cx="8282655" cy="1600604"/>
            </a:xfrm>
            <a:prstGeom prst="rect">
              <a:avLst/>
            </a:prstGeom>
          </p:spPr>
        </p:pic>
        <p:sp>
          <p:nvSpPr>
            <p:cNvPr id="10" name="TextBox 9">
              <a:extLst>
                <a:ext uri="{FF2B5EF4-FFF2-40B4-BE49-F238E27FC236}">
                  <a16:creationId xmlns:a16="http://schemas.microsoft.com/office/drawing/2014/main" id="{58C9A636-856C-8A53-E7F5-4FE39B9CAC53}"/>
                </a:ext>
              </a:extLst>
            </p:cNvPr>
            <p:cNvSpPr txBox="1"/>
            <p:nvPr/>
          </p:nvSpPr>
          <p:spPr>
            <a:xfrm>
              <a:off x="3614552" y="5768287"/>
              <a:ext cx="1493713" cy="9115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pic>
        <p:nvPicPr>
          <p:cNvPr id="4" name="Picture 3">
            <a:extLst>
              <a:ext uri="{FF2B5EF4-FFF2-40B4-BE49-F238E27FC236}">
                <a16:creationId xmlns:a16="http://schemas.microsoft.com/office/drawing/2014/main" id="{2B1D08FC-4CE8-0AAC-2E9E-50B8A5959AAF}"/>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7853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b="1" dirty="0">
                <a:solidFill>
                  <a:srgbClr val="002060"/>
                </a:solidFill>
                <a:latin typeface="Calibri" panose="020F0502020204030204"/>
              </a:rPr>
              <a:t>Added Variables</a:t>
            </a:r>
            <a:endPar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35008" y="2051297"/>
            <a:ext cx="12192000" cy="132343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Natural log of revolving balance (</a:t>
            </a:r>
            <a:r>
              <a:rPr kumimoji="0" lang="en-US" sz="2000" b="0" i="0" u="none" strike="noStrike" kern="1200" cap="none" spc="0" normalizeH="0" baseline="0" noProof="0" dirty="0" err="1">
                <a:ln>
                  <a:noFill/>
                </a:ln>
                <a:solidFill>
                  <a:srgbClr val="002060"/>
                </a:solidFill>
                <a:effectLst/>
                <a:uLnTx/>
                <a:uFillTx/>
                <a:latin typeface="Calibri" panose="020F0502020204030204"/>
                <a:ea typeface="+mn-ea"/>
                <a:cs typeface="+mn-cs"/>
              </a:rPr>
              <a:t>log.revol.bal</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revol.bal</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has.revol.bal</a:t>
            </a:r>
            <a:r>
              <a:rPr lang="en-US" sz="2000" dirty="0">
                <a:solidFill>
                  <a:srgbClr val="002060"/>
                </a:solidFill>
                <a:latin typeface="Calibri" panose="020F0502020204030204"/>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Logical based on if delinq.2yrs is greater than 0 (has.delinq.2yrs)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pub.rec</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has.pub.rec</a:t>
            </a:r>
            <a:r>
              <a:rPr lang="en-US" sz="2000" dirty="0">
                <a:solidFill>
                  <a:srgbClr val="002060"/>
                </a:solidFill>
                <a:latin typeface="Calibri" panose="020F0502020204030204"/>
              </a:rPr>
              <a:t>)</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0E612DB-D1B0-B419-761F-5700B054BFBB}"/>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79777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Review</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histogram&#10;&#10;Description automatically generated">
            <a:extLst>
              <a:ext uri="{FF2B5EF4-FFF2-40B4-BE49-F238E27FC236}">
                <a16:creationId xmlns:a16="http://schemas.microsoft.com/office/drawing/2014/main" id="{73CDEF51-C86E-A53A-584B-462E7F805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38386"/>
            <a:ext cx="6291072" cy="3931920"/>
          </a:xfrm>
          <a:prstGeom prst="rect">
            <a:avLst/>
          </a:prstGeom>
        </p:spPr>
      </p:pic>
      <p:pic>
        <p:nvPicPr>
          <p:cNvPr id="11" name="Picture 10" descr="Chart&#10;&#10;Description automatically generated">
            <a:extLst>
              <a:ext uri="{FF2B5EF4-FFF2-40B4-BE49-F238E27FC236}">
                <a16:creationId xmlns:a16="http://schemas.microsoft.com/office/drawing/2014/main" id="{4F87C4B4-1828-0C98-CD86-BD59865B5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813" y="1938386"/>
            <a:ext cx="5504688" cy="3931920"/>
          </a:xfrm>
          <a:prstGeom prst="rect">
            <a:avLst/>
          </a:prstGeom>
        </p:spPr>
      </p:pic>
      <p:pic>
        <p:nvPicPr>
          <p:cNvPr id="2" name="Picture 1">
            <a:extLst>
              <a:ext uri="{FF2B5EF4-FFF2-40B4-BE49-F238E27FC236}">
                <a16:creationId xmlns:a16="http://schemas.microsoft.com/office/drawing/2014/main" id="{4F0ECA33-F4E5-56FE-FA78-CDD59D29DB10}"/>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52927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Correlation Plot</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scatter chart&#10;&#10;Description automatically generated">
            <a:extLst>
              <a:ext uri="{FF2B5EF4-FFF2-40B4-BE49-F238E27FC236}">
                <a16:creationId xmlns:a16="http://schemas.microsoft.com/office/drawing/2014/main" id="{1D4185D1-B8F4-4134-6604-97A3A15B2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385" y="1432042"/>
            <a:ext cx="5640201" cy="5640201"/>
          </a:xfrm>
          <a:prstGeom prst="rect">
            <a:avLst/>
          </a:prstGeom>
        </p:spPr>
      </p:pic>
      <p:pic>
        <p:nvPicPr>
          <p:cNvPr id="2" name="Picture 1">
            <a:extLst>
              <a:ext uri="{FF2B5EF4-FFF2-40B4-BE49-F238E27FC236}">
                <a16:creationId xmlns:a16="http://schemas.microsoft.com/office/drawing/2014/main" id="{94026F78-E3E8-756B-332A-96B0118A80CA}"/>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28291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0" y="470259"/>
            <a:ext cx="12192000" cy="861774"/>
          </a:xfrm>
          <a:prstGeom prst="rect">
            <a:avLst/>
          </a:prstGeom>
          <a:noFill/>
        </p:spPr>
        <p:txBody>
          <a:bodyPr wrap="square" rtlCol="0">
            <a:spAutoFit/>
          </a:bodyPr>
          <a:lstStyle/>
          <a:p>
            <a:pPr algn="ctr"/>
            <a:r>
              <a:rPr lang="en-US" sz="5000" b="1" dirty="0">
                <a:solidFill>
                  <a:srgbClr val="002060"/>
                </a:solidFill>
              </a:rPr>
              <a:t>SMART Question &amp; Models Chosen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7550000-0BDD-38D4-61D0-AFD748C494FF}"/>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
        <p:nvSpPr>
          <p:cNvPr id="8" name="TextBox 7">
            <a:extLst>
              <a:ext uri="{FF2B5EF4-FFF2-40B4-BE49-F238E27FC236}">
                <a16:creationId xmlns:a16="http://schemas.microsoft.com/office/drawing/2014/main" id="{E361474D-EF5F-9481-2D3A-9FDB6BF5813B}"/>
              </a:ext>
            </a:extLst>
          </p:cNvPr>
          <p:cNvSpPr txBox="1"/>
          <p:nvPr/>
        </p:nvSpPr>
        <p:spPr>
          <a:xfrm>
            <a:off x="3040011" y="1793037"/>
            <a:ext cx="6094562" cy="3139321"/>
          </a:xfrm>
          <a:prstGeom prst="rect">
            <a:avLst/>
          </a:prstGeom>
          <a:noFill/>
        </p:spPr>
        <p:txBody>
          <a:bodyPr wrap="square">
            <a:spAutoFit/>
          </a:bodyPr>
          <a:lstStyle/>
          <a:p>
            <a:pPr marR="0" lvl="0" algn="ctr" defTabSz="914400" rtl="0" eaLnBrk="1" fontAlgn="auto" latinLnBrk="0" hangingPunct="1">
              <a:lnSpc>
                <a:spcPct val="100000"/>
              </a:lnSpc>
              <a:spcBef>
                <a:spcPts val="0"/>
              </a:spcBef>
              <a:spcAft>
                <a:spcPts val="0"/>
              </a:spcAft>
              <a:buClrTx/>
              <a:buSzTx/>
              <a:tabLst/>
              <a:defRPr/>
            </a:pPr>
            <a:r>
              <a:rPr lang="en-US" u="sng" dirty="0">
                <a:solidFill>
                  <a:srgbClr val="002060"/>
                </a:solidFill>
                <a:latin typeface="Calibri" panose="020F0502020204030204"/>
              </a:rPr>
              <a:t>SMART Questions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What variable or variables, if any, have an impact on if the person meets the credit underwriting criteria?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What variable or variables, if any, have an impact on if the person fully repays the loan?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Do borrowers who meet the credit underwriting criteria have a lower chance of not fully repaying the loan? If so, how big is the difference?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4BAC0612-3434-B873-6E67-65603B18FCB4}"/>
              </a:ext>
            </a:extLst>
          </p:cNvPr>
          <p:cNvSpPr txBox="1"/>
          <p:nvPr/>
        </p:nvSpPr>
        <p:spPr>
          <a:xfrm>
            <a:off x="4390180" y="4816910"/>
            <a:ext cx="3411640" cy="1938992"/>
          </a:xfrm>
          <a:prstGeom prst="rect">
            <a:avLst/>
          </a:prstGeom>
          <a:noFill/>
        </p:spPr>
        <p:txBody>
          <a:bodyPr wrap="none" rtlCol="0">
            <a:spAutoFit/>
          </a:bodyPr>
          <a:lstStyle/>
          <a:p>
            <a:pPr marR="0" lvl="0" algn="ctr" defTabSz="914400" rtl="0" eaLnBrk="1" fontAlgn="auto" latinLnBrk="0" hangingPunct="1">
              <a:lnSpc>
                <a:spcPct val="100000"/>
              </a:lnSpc>
              <a:spcBef>
                <a:spcPts val="0"/>
              </a:spcBef>
              <a:spcAft>
                <a:spcPts val="0"/>
              </a:spcAft>
              <a:buClrTx/>
              <a:buSzTx/>
              <a:tabLst/>
              <a:defRPr/>
            </a:pPr>
            <a:r>
              <a:rPr kumimoji="0" lang="en-US" sz="2000" b="0" i="0" u="sng" strike="noStrike" kern="1200" cap="none" spc="0" normalizeH="0" baseline="0" noProof="0" dirty="0">
                <a:ln>
                  <a:noFill/>
                </a:ln>
                <a:solidFill>
                  <a:srgbClr val="002060"/>
                </a:solidFill>
                <a:effectLst/>
                <a:uLnTx/>
                <a:uFillTx/>
                <a:latin typeface="Calibri" panose="020F0502020204030204"/>
                <a:ea typeface="+mn-ea"/>
                <a:cs typeface="+mn-cs"/>
              </a:rPr>
              <a:t>Models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5</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Simple Linear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3 Multiple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Logistic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Classification Trees</a:t>
            </a:r>
          </a:p>
          <a:p>
            <a:endParaRPr lang="en-US" sz="2000" dirty="0"/>
          </a:p>
        </p:txBody>
      </p:sp>
    </p:spTree>
    <p:extLst>
      <p:ext uri="{BB962C8B-B14F-4D97-AF65-F5344CB8AC3E}">
        <p14:creationId xmlns:p14="http://schemas.microsoft.com/office/powerpoint/2010/main" val="374405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Simple Linear Regression – 1 of 5</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B512CF3-DE71-1E74-672C-26BA3DA07D94}"/>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histogram&#10;&#10;Description automatically generated">
            <a:extLst>
              <a:ext uri="{FF2B5EF4-FFF2-40B4-BE49-F238E27FC236}">
                <a16:creationId xmlns:a16="http://schemas.microsoft.com/office/drawing/2014/main" id="{7258FE4A-B97B-1F5D-C93E-140FB8117F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1" name="TextBox 10">
            <a:extLst>
              <a:ext uri="{FF2B5EF4-FFF2-40B4-BE49-F238E27FC236}">
                <a16:creationId xmlns:a16="http://schemas.microsoft.com/office/drawing/2014/main" id="{805D0DBD-7928-6534-EC1D-DEC7C3E13D91}"/>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0.51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344003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2 of 5</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4097EB18-EA0B-CFAF-F91B-BAD8E68624EC}"/>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scatter chart&#10;&#10;Description automatically generated">
            <a:extLst>
              <a:ext uri="{FF2B5EF4-FFF2-40B4-BE49-F238E27FC236}">
                <a16:creationId xmlns:a16="http://schemas.microsoft.com/office/drawing/2014/main" id="{B80C855C-0AE8-65A1-8B3E-8375B7E491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0" name="TextBox 9">
            <a:extLst>
              <a:ext uri="{FF2B5EF4-FFF2-40B4-BE49-F238E27FC236}">
                <a16:creationId xmlns:a16="http://schemas.microsoft.com/office/drawing/2014/main" id="{F614A2E9-88C9-CFBE-AC38-3FEF362D3D89}"/>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0.22</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2315470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1101</TotalTime>
  <Words>2535</Words>
  <Application>Microsoft Office PowerPoint</Application>
  <PresentationFormat>Widescreen</PresentationFormat>
  <Paragraphs>215</Paragraphs>
  <Slides>26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Schild</dc:creator>
  <cp:lastModifiedBy>Jonathan Schild</cp:lastModifiedBy>
  <cp:revision>33</cp:revision>
  <dcterms:created xsi:type="dcterms:W3CDTF">2022-11-06T18:10:42Z</dcterms:created>
  <dcterms:modified xsi:type="dcterms:W3CDTF">2022-12-12T18:22:48Z</dcterms:modified>
</cp:coreProperties>
</file>