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8" r:id="rId4"/>
    <p:sldId id="266" r:id="rId5"/>
    <p:sldId id="265" r:id="rId6"/>
    <p:sldId id="262" r:id="rId7"/>
    <p:sldId id="264" r:id="rId8"/>
    <p:sldId id="269" r:id="rId9"/>
    <p:sldId id="270" r:id="rId10"/>
    <p:sldId id="271" r:id="rId11"/>
    <p:sldId id="272" r:id="rId12"/>
    <p:sldId id="273" r:id="rId13"/>
    <p:sldId id="274" r:id="rId14"/>
    <p:sldId id="27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66698" autoAdjust="0"/>
  </p:normalViewPr>
  <p:slideViewPr>
    <p:cSldViewPr snapToGrid="0">
      <p:cViewPr>
        <p:scale>
          <a:sx n="72" d="100"/>
          <a:sy n="72" d="100"/>
        </p:scale>
        <p:origin x="4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53C53-07B0-40D4-B5E2-E782946E0646}"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048E5-81EE-4AB3-8E5D-5B542F46B961}" type="slidenum">
              <a:rPr lang="en-US" smtClean="0"/>
              <a:t>‹#›</a:t>
            </a:fld>
            <a:endParaRPr lang="en-US"/>
          </a:p>
        </p:txBody>
      </p:sp>
    </p:spTree>
    <p:extLst>
      <p:ext uri="{BB962C8B-B14F-4D97-AF65-F5344CB8AC3E}">
        <p14:creationId xmlns:p14="http://schemas.microsoft.com/office/powerpoint/2010/main" val="4268888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schil\Desktop\Lending-Club-Loan-Analysis.html#fn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file:///C:\Users\schil\Desktop\Lending-Club-Loan-Analysis.html#fn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AC8048E5-81EE-4AB3-8E5D-5B542F46B961}" type="slidenum">
              <a:rPr lang="en-US" smtClean="0"/>
              <a:t>2</a:t>
            </a:fld>
            <a:endParaRPr lang="en-US"/>
          </a:p>
        </p:txBody>
      </p:sp>
    </p:spTree>
    <p:extLst>
      <p:ext uri="{BB962C8B-B14F-4D97-AF65-F5344CB8AC3E}">
        <p14:creationId xmlns:p14="http://schemas.microsoft.com/office/powerpoint/2010/main" val="379916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fld id="{AC8048E5-81EE-4AB3-8E5D-5B542F46B961}" type="slidenum">
              <a:rPr lang="en-US" smtClean="0"/>
              <a:t>3</a:t>
            </a:fld>
            <a:endParaRPr lang="en-US"/>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exploratory data analysis will adhere to the 9-step</a:t>
            </a:r>
            <a:r>
              <a:rPr lang="en-US" baseline="30000" dirty="0">
                <a:hlinkClick r:id="rId3"/>
              </a:rPr>
              <a:t>2</a:t>
            </a:r>
            <a:r>
              <a:rPr lang="en-US" dirty="0"/>
              <a:t> checklist presented in Chapter 4 of </a:t>
            </a:r>
            <a:r>
              <a:rPr lang="en-US" i="1" dirty="0"/>
              <a:t>The Art of Data Science</a:t>
            </a:r>
            <a:r>
              <a:rPr lang="en-US" dirty="0"/>
              <a:t>.</a:t>
            </a:r>
            <a:r>
              <a:rPr lang="en-US" baseline="30000" dirty="0">
                <a:hlinkClick r:id="rId4"/>
              </a:rPr>
              <a:t>3</a:t>
            </a:r>
            <a:r>
              <a:rPr lang="en-US" dirty="0"/>
              <a:t> These are the elements of our checklist.</a:t>
            </a:r>
          </a:p>
          <a:p>
            <a:endParaRPr lang="en-US" dirty="0"/>
          </a:p>
          <a:p>
            <a:r>
              <a:rPr lang="en-US" dirty="0"/>
              <a:t>QUESTION: Our analysis explored things such as income-to-debt ratios, credit score, interest rates, and delinquencies among direct P2P borrowers in an attempt to understand the risks and opportunities associated with P2P. Specifically, we intend to examine the impact that these variables have on who received loans and who defaulted on their loans between 2007 and 2015.</a:t>
            </a:r>
          </a:p>
        </p:txBody>
      </p:sp>
      <p:sp>
        <p:nvSpPr>
          <p:cNvPr id="4" name="Slide Number Placeholder 3"/>
          <p:cNvSpPr>
            <a:spLocks noGrp="1"/>
          </p:cNvSpPr>
          <p:nvPr>
            <p:ph type="sldNum" sz="quarter" idx="5"/>
          </p:nvPr>
        </p:nvSpPr>
        <p:spPr/>
        <p:txBody>
          <a:bodyPr/>
          <a:lstStyle/>
          <a:p>
            <a:fld id="{AC8048E5-81EE-4AB3-8E5D-5B542F46B961}" type="slidenum">
              <a:rPr lang="en-US" smtClean="0"/>
              <a:t>4</a:t>
            </a:fld>
            <a:endParaRPr lang="en-US"/>
          </a:p>
        </p:txBody>
      </p:sp>
    </p:spTree>
    <p:extLst>
      <p:ext uri="{BB962C8B-B14F-4D97-AF65-F5344CB8AC3E}">
        <p14:creationId xmlns:p14="http://schemas.microsoft.com/office/powerpoint/2010/main" val="3768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in our dataset and taking a look at the structure, we can see that it contains 9578 rows of data with 14 columns. We can also see that most of our variables are of the numeric data type. </a:t>
            </a:r>
          </a:p>
          <a:p>
            <a:endParaRPr lang="en-US" dirty="0"/>
          </a:p>
          <a:p>
            <a:r>
              <a:rPr lang="en-US" dirty="0"/>
              <a:t>One thing we noted at this point while checking for blanks, or NAs, and wrongly formatted data, was the ‘like-logical’ nature of the last few variables but we’ll come back to that in a second.</a:t>
            </a:r>
          </a:p>
        </p:txBody>
      </p:sp>
      <p:sp>
        <p:nvSpPr>
          <p:cNvPr id="4" name="Slide Number Placeholder 3"/>
          <p:cNvSpPr>
            <a:spLocks noGrp="1"/>
          </p:cNvSpPr>
          <p:nvPr>
            <p:ph type="sldNum" sz="quarter" idx="5"/>
          </p:nvPr>
        </p:nvSpPr>
        <p:spPr/>
        <p:txBody>
          <a:bodyPr/>
          <a:lstStyle/>
          <a:p>
            <a:fld id="{AC8048E5-81EE-4AB3-8E5D-5B542F46B961}" type="slidenum">
              <a:rPr lang="en-US" smtClean="0"/>
              <a:t>5</a:t>
            </a:fld>
            <a:endParaRPr lang="en-US"/>
          </a:p>
        </p:txBody>
      </p:sp>
    </p:spTree>
    <p:extLst>
      <p:ext uri="{BB962C8B-B14F-4D97-AF65-F5344CB8AC3E}">
        <p14:creationId xmlns:p14="http://schemas.microsoft.com/office/powerpoint/2010/main" val="7045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took a quick glance at the top and bottom of our </a:t>
            </a:r>
            <a:r>
              <a:rPr lang="en-US" dirty="0" err="1"/>
              <a:t>dataframe</a:t>
            </a:r>
            <a:r>
              <a:rPr lang="en-US" dirty="0"/>
              <a:t>, which indicates the data is structured in an acceptable way and that our variables match up with the appropriate data types and values for each column.</a:t>
            </a:r>
          </a:p>
        </p:txBody>
      </p:sp>
      <p:sp>
        <p:nvSpPr>
          <p:cNvPr id="4" name="Slide Number Placeholder 3"/>
          <p:cNvSpPr>
            <a:spLocks noGrp="1"/>
          </p:cNvSpPr>
          <p:nvPr>
            <p:ph type="sldNum" sz="quarter" idx="5"/>
          </p:nvPr>
        </p:nvSpPr>
        <p:spPr/>
        <p:txBody>
          <a:bodyPr/>
          <a:lstStyle/>
          <a:p>
            <a:fld id="{AC8048E5-81EE-4AB3-8E5D-5B542F46B961}" type="slidenum">
              <a:rPr lang="en-US" smtClean="0"/>
              <a:t>6</a:t>
            </a:fld>
            <a:endParaRPr lang="en-US"/>
          </a:p>
        </p:txBody>
      </p:sp>
    </p:spTree>
    <p:extLst>
      <p:ext uri="{BB962C8B-B14F-4D97-AF65-F5344CB8AC3E}">
        <p14:creationId xmlns:p14="http://schemas.microsoft.com/office/powerpoint/2010/main" val="78231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the basic descriptive statistics of the variables to improve our understanding of the data and help give us an idea of what we could expect further down ling. This also confirmed for us that those few variables that were possibly </a:t>
            </a:r>
            <a:r>
              <a:rPr lang="en-US" dirty="0" err="1"/>
              <a:t>logicals</a:t>
            </a:r>
            <a:r>
              <a:rPr lang="en-US" dirty="0"/>
              <a:t> are not and our analysis won’t be disrupted by any TRUE or FALSE values.</a:t>
            </a:r>
          </a:p>
          <a:p>
            <a:endParaRPr lang="en-US" dirty="0"/>
          </a:p>
          <a:p>
            <a:r>
              <a:rPr lang="en-US" dirty="0"/>
              <a:t>We gauged the reliability of our data by comparing some of our variables against what we would expect to see. For example,  interest rates for the data are between 6% and 21.64% and credit scores range from 612 to 827. Although interest rates might seem to reach excessively high rates or credit scores too meager, the P2P market tended to consist of more risky loans. This aligned with our expectation and reinforced our confidence in the dataset.</a:t>
            </a:r>
          </a:p>
          <a:p>
            <a:endParaRPr lang="en-US" dirty="0"/>
          </a:p>
          <a:p>
            <a:r>
              <a:rPr lang="en-US" dirty="0"/>
              <a:t>The range of the utilization, or the percent of credit being used, is between 0% and 119%. Someone utilizing more than 100% of the credit available to them initially seemed erroneous; however, this can occur from technical error, creditors and collectors reporting at different date/times, borrowers opening and closing credit lines, or possibly when borrowers appear as authorized users of others’ credit lines. Regardless, only 27 loans within our dataset appear to exceed the standard maximum of 100% so we do not expect this to have a significant effect on our analysis.</a:t>
            </a:r>
          </a:p>
          <a:p>
            <a:endParaRPr lang="en-US" dirty="0"/>
          </a:p>
          <a:p>
            <a:r>
              <a:rPr lang="en-US" dirty="0"/>
              <a:t>According to the Kaggle site where we got this dataset from, there are 9,578 rows and 14 columns, which matches what we have. The site also shows that there is no missing data. Let’s verify that by adding the total number of missing cells in the dataset, which is 0.</a:t>
            </a:r>
          </a:p>
          <a:p>
            <a:endParaRPr lang="en-US" dirty="0"/>
          </a:p>
        </p:txBody>
      </p:sp>
      <p:sp>
        <p:nvSpPr>
          <p:cNvPr id="4" name="Slide Number Placeholder 3"/>
          <p:cNvSpPr>
            <a:spLocks noGrp="1"/>
          </p:cNvSpPr>
          <p:nvPr>
            <p:ph type="sldNum" sz="quarter" idx="5"/>
          </p:nvPr>
        </p:nvSpPr>
        <p:spPr/>
        <p:txBody>
          <a:bodyPr/>
          <a:lstStyle/>
          <a:p>
            <a:fld id="{AC8048E5-81EE-4AB3-8E5D-5B542F46B961}" type="slidenum">
              <a:rPr lang="en-US" smtClean="0"/>
              <a:t>7</a:t>
            </a:fld>
            <a:endParaRPr lang="en-US"/>
          </a:p>
        </p:txBody>
      </p:sp>
    </p:spTree>
    <p:extLst>
      <p:ext uri="{BB962C8B-B14F-4D97-AF65-F5344CB8AC3E}">
        <p14:creationId xmlns:p14="http://schemas.microsoft.com/office/powerpoint/2010/main" val="428278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AD5CB-C0DD-EA8A-AA69-4FEB0D934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95" y="7593667"/>
            <a:ext cx="4276725" cy="117157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BFCE3E7-9476-BE22-793D-989D55B9DBEA}"/>
              </a:ext>
            </a:extLst>
          </p:cNvPr>
          <p:cNvSpPr txBox="1"/>
          <p:nvPr/>
        </p:nvSpPr>
        <p:spPr>
          <a:xfrm>
            <a:off x="0" y="5671744"/>
            <a:ext cx="12191999" cy="1200329"/>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a:t>
            </a:r>
            <a:r>
              <a:rPr lang="en-US" dirty="0" err="1">
                <a:solidFill>
                  <a:schemeClr val="bg1"/>
                </a:solidFill>
              </a:rPr>
              <a:t>Gulko</a:t>
            </a:r>
            <a:r>
              <a:rPr lang="en-US" dirty="0">
                <a:solidFill>
                  <a:schemeClr val="bg1"/>
                </a:solidFill>
              </a:rPr>
              <a:t>"</a:t>
            </a: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7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9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03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47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21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2060"/>
                </a:solidFill>
              </a:rPr>
              <a:t>9,578 observations</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14 variables</a:t>
            </a: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r>
                <a:rPr lang="en-US" sz="1200" b="1" dirty="0"/>
                <a:t>.</a:t>
              </a:r>
            </a:p>
            <a:p>
              <a:r>
                <a:rPr lang="en-US" sz="1200" b="1" dirty="0"/>
                <a:t>.</a:t>
              </a:r>
            </a:p>
            <a:p>
              <a:r>
                <a:rPr lang="en-US" sz="1200" b="1" dirty="0"/>
                <a:t>.</a:t>
              </a:r>
            </a:p>
            <a:p>
              <a:r>
                <a:rPr lang="en-US" sz="1200" b="1" dirty="0"/>
                <a:t>.</a:t>
              </a:r>
            </a:p>
            <a:p>
              <a:r>
                <a:rPr lang="en-US" sz="1200" b="1" dirty="0"/>
                <a:t>.</a:t>
              </a:r>
            </a:p>
          </p:txBody>
        </p:sp>
      </p:grpSp>
    </p:spTree>
    <p:extLst>
      <p:ext uri="{BB962C8B-B14F-4D97-AF65-F5344CB8AC3E}">
        <p14:creationId xmlns:p14="http://schemas.microsoft.com/office/powerpoint/2010/main" val="206160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2E54F9-C8A6-4996-9B52-40B31A14F6BA}"/>
              </a:ext>
            </a:extLst>
          </p:cNvPr>
          <p:cNvSpPr txBox="1"/>
          <p:nvPr/>
        </p:nvSpPr>
        <p:spPr>
          <a:xfrm>
            <a:off x="457096" y="2184918"/>
            <a:ext cx="6096000" cy="3785652"/>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2060"/>
                </a:solidFill>
                <a:effectLst/>
              </a:rPr>
              <a:t>EDA Steps </a:t>
            </a:r>
          </a:p>
          <a:p>
            <a:pPr lvl="1">
              <a:buFont typeface="+mj-lt"/>
              <a:buAutoNum type="arabicPeriod"/>
            </a:pPr>
            <a:r>
              <a:rPr lang="en-US" sz="2000" dirty="0">
                <a:solidFill>
                  <a:srgbClr val="002060"/>
                </a:solidFill>
                <a:effectLst/>
              </a:rPr>
              <a:t> Formulate our question</a:t>
            </a:r>
          </a:p>
          <a:p>
            <a:pPr lvl="1">
              <a:buFont typeface="+mj-lt"/>
              <a:buAutoNum type="arabicPeriod"/>
            </a:pPr>
            <a:r>
              <a:rPr lang="en-US" sz="2000" dirty="0">
                <a:solidFill>
                  <a:srgbClr val="002060"/>
                </a:solidFill>
                <a:effectLst/>
              </a:rPr>
              <a:t> Read in our data</a:t>
            </a:r>
          </a:p>
          <a:p>
            <a:pPr lvl="1">
              <a:buFont typeface="+mj-lt"/>
              <a:buAutoNum type="arabicPeriod"/>
            </a:pPr>
            <a:r>
              <a:rPr lang="en-US" sz="2000" dirty="0">
                <a:solidFill>
                  <a:srgbClr val="002060"/>
                </a:solidFill>
                <a:effectLst/>
              </a:rPr>
              <a:t> Check the packaging</a:t>
            </a:r>
          </a:p>
          <a:p>
            <a:pPr lvl="1">
              <a:buFont typeface="+mj-lt"/>
              <a:buAutoNum type="arabicPeriod"/>
            </a:pPr>
            <a:r>
              <a:rPr lang="en-US" sz="2000" dirty="0">
                <a:solidFill>
                  <a:srgbClr val="002060"/>
                </a:solidFill>
                <a:effectLst/>
              </a:rPr>
              <a:t> Look at the top and the bottom of your data</a:t>
            </a:r>
          </a:p>
          <a:p>
            <a:pPr lvl="1">
              <a:buFont typeface="+mj-lt"/>
              <a:buAutoNum type="arabicPeriod"/>
            </a:pPr>
            <a:r>
              <a:rPr lang="en-US" sz="2000" dirty="0">
                <a:solidFill>
                  <a:srgbClr val="002060"/>
                </a:solidFill>
                <a:effectLst/>
              </a:rPr>
              <a:t> Check your “</a:t>
            </a:r>
            <a:r>
              <a:rPr lang="en-US" sz="2000" dirty="0" err="1">
                <a:solidFill>
                  <a:srgbClr val="002060"/>
                </a:solidFill>
                <a:effectLst/>
              </a:rPr>
              <a:t>n”s</a:t>
            </a:r>
            <a:endParaRPr lang="en-US" sz="2000" dirty="0">
              <a:solidFill>
                <a:srgbClr val="002060"/>
              </a:solidFill>
              <a:effectLst/>
            </a:endParaRPr>
          </a:p>
          <a:p>
            <a:pPr lvl="1">
              <a:buFont typeface="+mj-lt"/>
              <a:buAutoNum type="arabicPeriod"/>
            </a:pPr>
            <a:r>
              <a:rPr lang="en-US" sz="2000" dirty="0">
                <a:solidFill>
                  <a:srgbClr val="002060"/>
                </a:solidFill>
                <a:effectLst/>
              </a:rPr>
              <a:t> Validate with at least one external data source</a:t>
            </a:r>
          </a:p>
          <a:p>
            <a:pPr lvl="1">
              <a:buFont typeface="+mj-lt"/>
              <a:buAutoNum type="arabicPeriod"/>
            </a:pPr>
            <a:r>
              <a:rPr lang="en-US" sz="2000" dirty="0">
                <a:solidFill>
                  <a:srgbClr val="002060"/>
                </a:solidFill>
                <a:effectLst/>
              </a:rPr>
              <a:t> Make a plot</a:t>
            </a:r>
          </a:p>
          <a:p>
            <a:pPr lvl="1">
              <a:buFont typeface="+mj-lt"/>
              <a:buAutoNum type="arabicPeriod"/>
            </a:pPr>
            <a:r>
              <a:rPr lang="en-US" sz="2000" dirty="0">
                <a:solidFill>
                  <a:srgbClr val="002060"/>
                </a:solidFill>
                <a:effectLst/>
              </a:rPr>
              <a:t> Try the easy solution first</a:t>
            </a:r>
          </a:p>
          <a:p>
            <a:pPr lvl="1">
              <a:buFont typeface="+mj-lt"/>
              <a:buAutoNum type="arabicPeriod"/>
            </a:pPr>
            <a:r>
              <a:rPr lang="en-US" sz="2000" dirty="0">
                <a:solidFill>
                  <a:srgbClr val="002060"/>
                </a:solidFill>
                <a:effectLst/>
              </a:rPr>
              <a:t> Follow up</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b="1" dirty="0">
                <a:solidFill>
                  <a:srgbClr val="002060"/>
                </a:solidFill>
              </a:rPr>
              <a:t>SMART Question</a:t>
            </a:r>
            <a:endParaRPr lang="en-US" sz="2000" b="1" dirty="0">
              <a:solidFill>
                <a:srgbClr val="002060"/>
              </a:solidFill>
              <a:effectLst/>
            </a:endParaRPr>
          </a:p>
        </p:txBody>
      </p:sp>
      <p:sp>
        <p:nvSpPr>
          <p:cNvPr id="4" name="TextBox 3">
            <a:extLst>
              <a:ext uri="{FF2B5EF4-FFF2-40B4-BE49-F238E27FC236}">
                <a16:creationId xmlns:a16="http://schemas.microsoft.com/office/drawing/2014/main" id="{1A42932A-B305-8359-50B0-B28DD7B655FE}"/>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Chapter 4, </a:t>
            </a:r>
            <a:r>
              <a:rPr lang="en-US" sz="900" i="1" dirty="0">
                <a:solidFill>
                  <a:schemeClr val="bg1">
                    <a:lumMod val="65000"/>
                  </a:schemeClr>
                </a:solidFill>
              </a:rPr>
              <a:t>The Art of Data Science</a:t>
            </a:r>
            <a:endParaRPr lang="en-US" sz="900" dirty="0">
              <a:solidFill>
                <a:schemeClr val="bg1">
                  <a:lumMod val="65000"/>
                </a:schemeClr>
              </a:solidFill>
            </a:endParaRPr>
          </a:p>
        </p:txBody>
      </p:sp>
    </p:spTree>
    <p:extLst>
      <p:ext uri="{BB962C8B-B14F-4D97-AF65-F5344CB8AC3E}">
        <p14:creationId xmlns:p14="http://schemas.microsoft.com/office/powerpoint/2010/main" val="423477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Check the Packaging</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4" name="Picture 3">
            <a:extLst>
              <a:ext uri="{FF2B5EF4-FFF2-40B4-BE49-F238E27FC236}">
                <a16:creationId xmlns:a16="http://schemas.microsoft.com/office/drawing/2014/main" id="{2CB8E493-BEA7-851B-E260-4448B06CFB20}"/>
              </a:ext>
            </a:extLst>
          </p:cNvPr>
          <p:cNvPicPr>
            <a:picLocks noChangeAspect="1"/>
          </p:cNvPicPr>
          <p:nvPr/>
        </p:nvPicPr>
        <p:blipFill>
          <a:blip r:embed="rId4"/>
          <a:stretch>
            <a:fillRect/>
          </a:stretch>
        </p:blipFill>
        <p:spPr>
          <a:xfrm>
            <a:off x="938469" y="2193807"/>
            <a:ext cx="9533827" cy="3548012"/>
          </a:xfrm>
          <a:prstGeom prst="rect">
            <a:avLst/>
          </a:prstGeom>
        </p:spPr>
      </p:pic>
    </p:spTree>
    <p:extLst>
      <p:ext uri="{BB962C8B-B14F-4D97-AF65-F5344CB8AC3E}">
        <p14:creationId xmlns:p14="http://schemas.microsoft.com/office/powerpoint/2010/main" val="243370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Top &amp; Bottom of Dataset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4AB5CD9-8351-8B84-4B77-3A4637CA7981}"/>
              </a:ext>
            </a:extLst>
          </p:cNvPr>
          <p:cNvPicPr>
            <a:picLocks noChangeAspect="1"/>
          </p:cNvPicPr>
          <p:nvPr/>
        </p:nvPicPr>
        <p:blipFill rotWithShape="1">
          <a:blip r:embed="rId4"/>
          <a:srcRect b="52899"/>
          <a:stretch/>
        </p:blipFill>
        <p:spPr>
          <a:xfrm>
            <a:off x="190788" y="1702694"/>
            <a:ext cx="9550891" cy="2144592"/>
          </a:xfrm>
          <a:prstGeom prst="rect">
            <a:avLst/>
          </a:prstGeom>
        </p:spPr>
      </p:pic>
      <p:pic>
        <p:nvPicPr>
          <p:cNvPr id="4" name="Picture 3">
            <a:extLst>
              <a:ext uri="{FF2B5EF4-FFF2-40B4-BE49-F238E27FC236}">
                <a16:creationId xmlns:a16="http://schemas.microsoft.com/office/drawing/2014/main" id="{3423FD5F-734B-C170-6375-51B40BE697DC}"/>
              </a:ext>
            </a:extLst>
          </p:cNvPr>
          <p:cNvPicPr>
            <a:picLocks noChangeAspect="1"/>
          </p:cNvPicPr>
          <p:nvPr/>
        </p:nvPicPr>
        <p:blipFill rotWithShape="1">
          <a:blip r:embed="rId4"/>
          <a:srcRect t="56283"/>
          <a:stretch/>
        </p:blipFill>
        <p:spPr>
          <a:xfrm>
            <a:off x="2527095" y="4308758"/>
            <a:ext cx="9550891" cy="1990533"/>
          </a:xfrm>
          <a:prstGeom prst="rect">
            <a:avLst/>
          </a:prstGeom>
        </p:spPr>
      </p:pic>
    </p:spTree>
    <p:extLst>
      <p:ext uri="{BB962C8B-B14F-4D97-AF65-F5344CB8AC3E}">
        <p14:creationId xmlns:p14="http://schemas.microsoft.com/office/powerpoint/2010/main" val="56745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Check Your N’s and Validate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D4857B-17A5-D661-0FE1-AD9B574CEEAF}"/>
              </a:ext>
            </a:extLst>
          </p:cNvPr>
          <p:cNvPicPr>
            <a:picLocks noChangeAspect="1"/>
          </p:cNvPicPr>
          <p:nvPr/>
        </p:nvPicPr>
        <p:blipFill>
          <a:blip r:embed="rId4"/>
          <a:stretch>
            <a:fillRect/>
          </a:stretch>
        </p:blipFill>
        <p:spPr>
          <a:xfrm>
            <a:off x="318328" y="2389655"/>
            <a:ext cx="11418262" cy="3045944"/>
          </a:xfrm>
          <a:prstGeom prst="rect">
            <a:avLst/>
          </a:prstGeom>
        </p:spPr>
      </p:pic>
    </p:spTree>
    <p:extLst>
      <p:ext uri="{BB962C8B-B14F-4D97-AF65-F5344CB8AC3E}">
        <p14:creationId xmlns:p14="http://schemas.microsoft.com/office/powerpoint/2010/main" val="40582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32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Title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40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853</Words>
  <Application>Microsoft Office PowerPoint</Application>
  <PresentationFormat>Widescreen</PresentationFormat>
  <Paragraphs>67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9</cp:revision>
  <dcterms:created xsi:type="dcterms:W3CDTF">2022-11-06T18:10:42Z</dcterms:created>
  <dcterms:modified xsi:type="dcterms:W3CDTF">2022-11-07T00:03:48Z</dcterms:modified>
</cp:coreProperties>
</file>