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6" r:id="rId3"/>
    <p:sldId id="282" r:id="rId4"/>
    <p:sldId id="295" r:id="rId5"/>
    <p:sldId id="277" r:id="rId6"/>
    <p:sldId id="272" r:id="rId7"/>
    <p:sldId id="310" r:id="rId8"/>
    <p:sldId id="273" r:id="rId9"/>
    <p:sldId id="274" r:id="rId10"/>
    <p:sldId id="275" r:id="rId11"/>
    <p:sldId id="281" r:id="rId12"/>
    <p:sldId id="318" r:id="rId13"/>
    <p:sldId id="300" r:id="rId14"/>
    <p:sldId id="312" r:id="rId15"/>
    <p:sldId id="301" r:id="rId16"/>
    <p:sldId id="299" r:id="rId17"/>
    <p:sldId id="303" r:id="rId18"/>
    <p:sldId id="304" r:id="rId19"/>
    <p:sldId id="305" r:id="rId20"/>
    <p:sldId id="306" r:id="rId21"/>
    <p:sldId id="307" r:id="rId22"/>
    <p:sldId id="308" r:id="rId23"/>
    <p:sldId id="309" r:id="rId24"/>
    <p:sldId id="316" r:id="rId25"/>
    <p:sldId id="317" r:id="rId26"/>
    <p:sldId id="268"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860" autoAdjust="0"/>
  </p:normalViewPr>
  <p:slideViewPr>
    <p:cSldViewPr snapToGrid="0">
      <p:cViewPr varScale="1">
        <p:scale>
          <a:sx n="107" d="100"/>
          <a:sy n="107" d="100"/>
        </p:scale>
        <p:origin x="8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26</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193905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So you can see that our tree first split the data by number of inquires in the last 6 months, with the threshold here being greater than or equal to 4. Unsurprisingly, loans with four or more inquiries, require a higher FICO score to meet the credit policy. You can see that loans with four or more inquiries AND a FICO score lower than 740 will almost certainly fail to meet the credit policy. </a:t>
            </a:r>
          </a:p>
          <a:p>
            <a:endParaRPr lang="en-US" dirty="0"/>
          </a:p>
          <a:p>
            <a:r>
              <a:rPr lang="en-US" dirty="0"/>
              <a:t>We can see the difference in the requirements for FICO scores when looking at the other side of our tree. A borrower with a FICO score of only 661 or higher will probably meet the credit policy if accompanied by fewer than 4 inquiries in the last 6 months. This also indicates that a FICO score of 660 or lower will almost certainly fail to meet the credit policy regardless of the number of inquiries.</a:t>
            </a:r>
          </a:p>
          <a:p>
            <a:endParaRPr lang="en-US" dirty="0"/>
          </a:p>
          <a:p>
            <a:r>
              <a:rPr lang="en-US" dirty="0"/>
              <a:t>From there, we can see that an established credit history (defined as 1110 days or more here; or about 3 years) is required to meet the credit policy, and that a revolving balance of about $115,000 or lower is more likely to meet the credit policy. </a:t>
            </a:r>
          </a:p>
          <a:p>
            <a:endParaRPr lang="en-US" dirty="0"/>
          </a:p>
          <a:p>
            <a:r>
              <a:rPr lang="en-US" dirty="0"/>
              <a:t>Confusion Matrix:</a:t>
            </a:r>
          </a:p>
          <a:p>
            <a:r>
              <a:rPr lang="en-US" dirty="0"/>
              <a:t>By examining some of the statistics and the confusion matrix for our classification tree, we can see that this model/test is favorable model to move forward with. </a:t>
            </a:r>
          </a:p>
          <a:p>
            <a:pPr marL="628650" lvl="1" indent="-171450">
              <a:buFont typeface="Arial" panose="020B0604020202020204" pitchFamily="34" charset="0"/>
              <a:buChar char="•"/>
            </a:pPr>
            <a:r>
              <a:rPr lang="en-US" dirty="0"/>
              <a:t>The sensitivity and specificity values indicate the test can fairly reliably detect loans that meet and fail to meet the credit policy. Combined with the high area under the ROC curve value, we can tell that we have a favorable, high arching, ROC curve and model. </a:t>
            </a:r>
          </a:p>
          <a:p>
            <a:pPr marL="628650" lvl="1" indent="-171450">
              <a:buFont typeface="Arial" panose="020B0604020202020204" pitchFamily="34" charset="0"/>
              <a:buChar char="•"/>
            </a:pPr>
            <a:r>
              <a:rPr lang="en-US" dirty="0"/>
              <a:t>The very high kappa value of .926 suggests there is a high degree of agreement between the predictions and the actual values. </a:t>
            </a:r>
          </a:p>
          <a:p>
            <a:endParaRPr lang="en-US" dirty="0"/>
          </a:p>
          <a:p>
            <a:endParaRPr lang="en-US" dirty="0"/>
          </a:p>
          <a:p>
            <a:r>
              <a:rPr lang="en-US" dirty="0"/>
              <a:t>‘Meets’ is TRUE/POSITIVE, specificity</a:t>
            </a:r>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endParaRPr lang="en-US" b="0" i="0" dirty="0">
              <a:solidFill>
                <a:schemeClr val="tx1"/>
              </a:solidFill>
              <a:effectLst/>
              <a:latin typeface="+mn-lt"/>
            </a:endParaRP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b="1"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a:t>
            </a:r>
            <a:r>
              <a:rPr lang="en-US"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fico: </a:t>
            </a:r>
            <a:r>
              <a:rPr lang="en-US"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days.with.cr.line</a:t>
            </a:r>
            <a:r>
              <a:rPr lang="en-US" b="1" i="0" dirty="0">
                <a:effectLst/>
                <a:latin typeface="Inter"/>
              </a:rPr>
              <a:t>: </a:t>
            </a:r>
            <a:r>
              <a:rPr lang="en-US" b="0" i="0" dirty="0">
                <a:effectLst/>
                <a:latin typeface="Inter"/>
              </a:rPr>
              <a:t>The number of days the borrower has had a credit line.</a:t>
            </a:r>
          </a:p>
          <a:p>
            <a:pPr algn="l">
              <a:buFont typeface="Arial" panose="020B0604020202020204" pitchFamily="34" charset="0"/>
              <a:buChar char="•"/>
            </a:pPr>
            <a:r>
              <a:rPr lang="en-US" b="1" i="0" dirty="0" err="1">
                <a:effectLst/>
                <a:latin typeface="Inter"/>
              </a:rPr>
              <a:t>revol.bal</a:t>
            </a:r>
            <a:r>
              <a:rPr lang="en-US" b="1" i="0" dirty="0">
                <a:effectLst/>
                <a:latin typeface="Inter"/>
              </a:rPr>
              <a:t>:</a:t>
            </a:r>
            <a:r>
              <a:rPr lang="en-US" b="0" i="0" dirty="0">
                <a:effectLst/>
                <a:latin typeface="Inter"/>
              </a:rPr>
              <a:t> The borrower's revolving balance (amount unpaid at the end of the credit card billing cycle).</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amount that is required at each node for a split to occur during the tree’s configuration; i.e., we are essentially lowering the restriction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microsoft.com/office/2007/relationships/hdphoto" Target="../media/hdphoto1.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5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0.25</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pic>
        <p:nvPicPr>
          <p:cNvPr id="4" name="Picture 3" descr="Chart, scatter chart&#10;&#10;Description automatically generated">
            <a:extLst>
              <a:ext uri="{FF2B5EF4-FFF2-40B4-BE49-F238E27FC236}">
                <a16:creationId xmlns:a16="http://schemas.microsoft.com/office/drawing/2014/main" id="{2122DF24-8F13-E0BA-1CA9-2436F8C2B5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366322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Diagram&#10;&#10;Description automatically generated">
            <a:extLst>
              <a:ext uri="{FF2B5EF4-FFF2-40B4-BE49-F238E27FC236}">
                <a16:creationId xmlns:a16="http://schemas.microsoft.com/office/drawing/2014/main" id="{B219D0B3-F3AD-65E6-69E4-BEFC92D40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 y="2037431"/>
            <a:ext cx="6016753" cy="429768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5D9DD77-972A-4E43-6F11-061E9A3D4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24" y="2037431"/>
            <a:ext cx="6016753" cy="429768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7A7CA844-FF01-0B9A-9600-1964A7EF0F8D}"/>
              </a:ext>
            </a:extLst>
          </p:cNvPr>
          <p:cNvPicPr>
            <a:picLocks noChangeAspect="1"/>
          </p:cNvPicPr>
          <p:nvPr/>
        </p:nvPicPr>
        <p:blipFill>
          <a:blip r:embed="rId5"/>
          <a:stretch>
            <a:fillRect/>
          </a:stretch>
        </p:blipFill>
        <p:spPr>
          <a:xfrm>
            <a:off x="3640943" y="1664319"/>
            <a:ext cx="4892697" cy="493776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C962BE9C-70B9-52E1-121A-346AE8FADC9C}"/>
              </a:ext>
            </a:extLst>
          </p:cNvPr>
          <p:cNvPicPr>
            <a:picLocks noChangeAspect="1"/>
          </p:cNvPicPr>
          <p:nvPr/>
        </p:nvPicPr>
        <p:blipFill>
          <a:blip r:embed="rId5"/>
          <a:stretch>
            <a:fillRect/>
          </a:stretch>
        </p:blipFill>
        <p:spPr>
          <a:xfrm>
            <a:off x="3694404" y="2598348"/>
            <a:ext cx="4785775" cy="1661304"/>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B48E8EC-8F08-AE07-D1CD-17BADFA8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Chart&#10;&#10;Description automatically generated">
            <a:extLst>
              <a:ext uri="{FF2B5EF4-FFF2-40B4-BE49-F238E27FC236}">
                <a16:creationId xmlns:a16="http://schemas.microsoft.com/office/drawing/2014/main" id="{3501F370-2DB0-FC78-6B22-3E724F7C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47502" y="2010924"/>
            <a:ext cx="5947112" cy="2400657"/>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232449" y="2846137"/>
            <a:ext cx="557721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BFAB6128-BD3A-76D8-29C2-EE8F734852C8}"/>
              </a:ext>
            </a:extLst>
          </p:cNvPr>
          <p:cNvPicPr>
            <a:picLocks noChangeAspect="1"/>
          </p:cNvPicPr>
          <p:nvPr/>
        </p:nvPicPr>
        <p:blipFill>
          <a:blip r:embed="rId5"/>
          <a:stretch>
            <a:fillRect/>
          </a:stretch>
        </p:blipFill>
        <p:spPr>
          <a:xfrm>
            <a:off x="6045558" y="0"/>
            <a:ext cx="3805984"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194F9CB5-B191-A1A6-2241-CFE328643394}"/>
              </a:ext>
            </a:extLst>
          </p:cNvPr>
          <p:cNvPicPr>
            <a:picLocks noChangeAspect="1"/>
          </p:cNvPicPr>
          <p:nvPr/>
        </p:nvPicPr>
        <p:blipFill>
          <a:blip r:embed="rId5"/>
          <a:stretch>
            <a:fillRect/>
          </a:stretch>
        </p:blipFill>
        <p:spPr>
          <a:xfrm>
            <a:off x="3619285" y="2571734"/>
            <a:ext cx="4953429" cy="1950889"/>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Chart&#10;&#10;Description automatically generated">
            <a:extLst>
              <a:ext uri="{FF2B5EF4-FFF2-40B4-BE49-F238E27FC236}">
                <a16:creationId xmlns:a16="http://schemas.microsoft.com/office/drawing/2014/main" id="{9574932B-4FD0-CE84-326F-4C2B181AF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2101475"/>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0.794</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negatives/fails</a:t>
            </a:r>
          </a:p>
          <a:p>
            <a:pPr marL="742950" lvl="1" indent="-285750">
              <a:buFont typeface="Arial" panose="020B0604020202020204" pitchFamily="34" charset="0"/>
              <a:buChar char="•"/>
            </a:pPr>
            <a:r>
              <a:rPr lang="en-US" sz="1900" dirty="0"/>
              <a:t>7704/7710 true positives/meets</a:t>
            </a:r>
          </a:p>
          <a:p>
            <a:endParaRPr lang="en-US" sz="1900" dirty="0"/>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6279" y="1508852"/>
            <a:ext cx="8125722" cy="5020536"/>
          </a:xfrm>
          <a:prstGeom prst="rect">
            <a:avLst/>
          </a:prstGeom>
        </p:spPr>
      </p:pic>
    </p:spTree>
    <p:extLst>
      <p:ext uri="{BB962C8B-B14F-4D97-AF65-F5344CB8AC3E}">
        <p14:creationId xmlns:p14="http://schemas.microsoft.com/office/powerpoint/2010/main" val="1836251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Sensitivity: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negatives/paid</a:t>
            </a:r>
          </a:p>
          <a:p>
            <a:pPr marL="742950" lvl="1" indent="-285750">
              <a:buFont typeface="Arial" panose="020B0604020202020204" pitchFamily="34" charset="0"/>
              <a:buChar char="•"/>
            </a:pPr>
            <a:r>
              <a:rPr lang="en-US" sz="1900" dirty="0"/>
              <a:t>20/1533 true positives/unpaid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307377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2719849200"/>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28.8%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13.6%</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2692416318"/>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29.8%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13.8%</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5</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3 Multiple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5</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1854</Words>
  <Application>Microsoft Office PowerPoint</Application>
  <PresentationFormat>Widescreen</PresentationFormat>
  <Paragraphs>182</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30</cp:revision>
  <dcterms:created xsi:type="dcterms:W3CDTF">2022-11-06T18:10:42Z</dcterms:created>
  <dcterms:modified xsi:type="dcterms:W3CDTF">2022-12-12T01:01:53Z</dcterms:modified>
</cp:coreProperties>
</file>