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256" r:id="rId3"/>
    <p:sldId id="282" r:id="rId4"/>
    <p:sldId id="295" r:id="rId5"/>
    <p:sldId id="277" r:id="rId6"/>
    <p:sldId id="272" r:id="rId7"/>
    <p:sldId id="310" r:id="rId8"/>
    <p:sldId id="314" r:id="rId9"/>
    <p:sldId id="273" r:id="rId10"/>
    <p:sldId id="274" r:id="rId11"/>
    <p:sldId id="275" r:id="rId12"/>
    <p:sldId id="281" r:id="rId13"/>
    <p:sldId id="300" r:id="rId14"/>
    <p:sldId id="312" r:id="rId15"/>
    <p:sldId id="299" r:id="rId16"/>
    <p:sldId id="303" r:id="rId17"/>
    <p:sldId id="304" r:id="rId18"/>
    <p:sldId id="305" r:id="rId19"/>
    <p:sldId id="306" r:id="rId20"/>
    <p:sldId id="307" r:id="rId21"/>
    <p:sldId id="308" r:id="rId22"/>
    <p:sldId id="309" r:id="rId23"/>
    <p:sldId id="301" r:id="rId24"/>
    <p:sldId id="297" r:id="rId25"/>
    <p:sldId id="298" r:id="rId26"/>
    <p:sldId id="302" r:id="rId27"/>
    <p:sldId id="268" r:id="rId28"/>
    <p:sldId id="26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B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85" autoAdjust="0"/>
    <p:restoredTop sz="92857" autoAdjust="0"/>
  </p:normalViewPr>
  <p:slideViewPr>
    <p:cSldViewPr snapToGrid="0">
      <p:cViewPr varScale="1">
        <p:scale>
          <a:sx n="102" d="100"/>
          <a:sy n="102" d="100"/>
        </p:scale>
        <p:origin x="292"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CCDE1B-485C-4B2F-BE21-3D867E8608CA}" type="datetimeFigureOut">
              <a:rPr lang="en-US" smtClean="0"/>
              <a:t>12/10/2022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53770-FD16-42CB-98BB-967786CBD56A}" type="slidenum">
              <a:rPr lang="en-US" smtClean="0"/>
              <a:t>‹#›</a:t>
            </a:fld>
            <a:endParaRPr lang="en-US"/>
          </a:p>
        </p:txBody>
      </p:sp>
    </p:spTree>
    <p:extLst>
      <p:ext uri="{BB962C8B-B14F-4D97-AF65-F5344CB8AC3E}">
        <p14:creationId xmlns:p14="http://schemas.microsoft.com/office/powerpoint/2010/main" val="264007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file:///C:\Users\schil\Desktop\Lending-Club-Loan-Analysis.html#fn1"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file:///C:\Users\schil\Desktop\Lending-Club-Loan-Analysis.html#fn1"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Peer-to-peer (P2P) was a phenomenon less than ten years ago, exploding in popularity by offering a break from traditional banking. Individuals flocked to the alternative credit markets as alternative sources of funding and for new opportunities to finance their small business ventures.</a:t>
            </a:r>
          </a:p>
          <a:p>
            <a:r>
              <a:rPr lang="en-US" dirty="0"/>
              <a:t>Although direct P2P lending has undergone changes over recent years, it remains a viable option for borrowers and investors. We are seeking to understand the factors that might have </a:t>
            </a:r>
            <a:r>
              <a:rPr lang="en-US" dirty="0" err="1"/>
              <a:t>signalled</a:t>
            </a:r>
            <a:r>
              <a:rPr lang="en-US" dirty="0"/>
              <a:t> risky loans or borrowing practices and could be consumed or applied by prospective borrowers, lenders, and/or investors considering participating in direct P2P.</a:t>
            </a:r>
          </a:p>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a:t>
            </a:fld>
            <a:endParaRPr lang="en-US"/>
          </a:p>
        </p:txBody>
      </p:sp>
    </p:spTree>
    <p:extLst>
      <p:ext uri="{BB962C8B-B14F-4D97-AF65-F5344CB8AC3E}">
        <p14:creationId xmlns:p14="http://schemas.microsoft.com/office/powerpoint/2010/main" val="2951169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dataset contains over 9,500 observations of loan data from </a:t>
            </a:r>
            <a:r>
              <a:rPr lang="en-US" dirty="0" err="1"/>
              <a:t>LendingClub</a:t>
            </a:r>
            <a:r>
              <a:rPr lang="en-US" dirty="0"/>
              <a:t>, the largest online platform for direct P2P lending.</a:t>
            </a:r>
            <a:r>
              <a:rPr lang="en-US" baseline="30000" dirty="0">
                <a:hlinkClick r:id="rId3"/>
              </a:rPr>
              <a:t>1</a:t>
            </a:r>
            <a:r>
              <a:rPr lang="en-US" dirty="0"/>
              <a:t> We believe that the timeframe of 2007 to 2015 provides the most relevant data for prospective individual investors today, particularly because it is unlikely to include a significant number of large institutional lenders.</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8048E5-81EE-4AB3-8E5D-5B542F46B9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2907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8048E5-81EE-4AB3-8E5D-5B542F46B9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8752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dataset contains over 9,500 observations of loan data from </a:t>
            </a:r>
            <a:r>
              <a:rPr lang="en-US" dirty="0" err="1"/>
              <a:t>LendingClub</a:t>
            </a:r>
            <a:r>
              <a:rPr lang="en-US" dirty="0"/>
              <a:t>, the largest online platform for direct P2P lending.</a:t>
            </a:r>
            <a:r>
              <a:rPr lang="en-US" baseline="30000" dirty="0">
                <a:hlinkClick r:id="rId3"/>
              </a:rPr>
              <a:t>1</a:t>
            </a:r>
            <a:r>
              <a:rPr lang="en-US" dirty="0"/>
              <a:t> We believe that the timeframe of 2007 to 2015 provides the most relevant data for prospective individual investors today, particularly because it is unlikely to include a significant number of large institutional lenders.</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8048E5-81EE-4AB3-8E5D-5B542F46B9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4429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25</a:t>
            </a:fld>
            <a:endParaRPr lang="en-US"/>
          </a:p>
        </p:txBody>
      </p:sp>
    </p:spTree>
    <p:extLst>
      <p:ext uri="{BB962C8B-B14F-4D97-AF65-F5344CB8AC3E}">
        <p14:creationId xmlns:p14="http://schemas.microsoft.com/office/powerpoint/2010/main" val="2076041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26</a:t>
            </a:fld>
            <a:endParaRPr lang="en-US"/>
          </a:p>
        </p:txBody>
      </p:sp>
    </p:spTree>
    <p:extLst>
      <p:ext uri="{BB962C8B-B14F-4D97-AF65-F5344CB8AC3E}">
        <p14:creationId xmlns:p14="http://schemas.microsoft.com/office/powerpoint/2010/main" val="2940614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we can see that about 13.2% of borrowers who met the credit underwriting criteria did not fully pay, while for the borrowers who did not meet the credit underwriting criteria about 27.8% did not fully pay.</a:t>
            </a:r>
          </a:p>
          <a:p>
            <a:endParaRPr lang="en-US" dirty="0"/>
          </a:p>
          <a:p>
            <a:r>
              <a:rPr lang="en-US" dirty="0"/>
              <a:t>This indicates borrowers who did not meet the credit underwriting criteria were almost twice as likely to be default on their loans than those who did meet the criteria. For comparison, default rates on loans from commercial banks for the same period as our dataset averaged 4.48%, with a maximum default rate of 7.49% default rate towards the end of 2009, according to the St. Louis Federal Reserve Bank.</a:t>
            </a:r>
          </a:p>
        </p:txBody>
      </p:sp>
      <p:sp>
        <p:nvSpPr>
          <p:cNvPr id="4" name="Slide Number Placeholder 3"/>
          <p:cNvSpPr>
            <a:spLocks noGrp="1"/>
          </p:cNvSpPr>
          <p:nvPr>
            <p:ph type="sldNum" sz="quarter" idx="5"/>
          </p:nvPr>
        </p:nvSpPr>
        <p:spPr/>
        <p:txBody>
          <a:bodyPr/>
          <a:lstStyle/>
          <a:p>
            <a:fld id="{6B053770-FD16-42CB-98BB-967786CBD56A}" type="slidenum">
              <a:rPr lang="en-US" smtClean="0"/>
              <a:t>27</a:t>
            </a:fld>
            <a:endParaRPr lang="en-US"/>
          </a:p>
        </p:txBody>
      </p:sp>
    </p:spTree>
    <p:extLst>
      <p:ext uri="{BB962C8B-B14F-4D97-AF65-F5344CB8AC3E}">
        <p14:creationId xmlns:p14="http://schemas.microsoft.com/office/powerpoint/2010/main" val="3612862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6218-E2C2-4CD1-ED94-D942CF0B4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FA2444-AE88-9E79-05E7-F1063682AB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363DD2-4348-E62C-E007-8538A5B82DF6}"/>
              </a:ext>
            </a:extLst>
          </p:cNvPr>
          <p:cNvSpPr>
            <a:spLocks noGrp="1"/>
          </p:cNvSpPr>
          <p:nvPr>
            <p:ph type="dt" sz="half" idx="10"/>
          </p:nvPr>
        </p:nvSpPr>
        <p:spPr/>
        <p:txBody>
          <a:bodyPr/>
          <a:lstStyle/>
          <a:p>
            <a:fld id="{995EAC03-283E-463E-BE2A-0031DB3AD91B}" type="datetimeFigureOut">
              <a:rPr lang="en-US" smtClean="0"/>
              <a:t>12/10/2022</a:t>
            </a:fld>
            <a:endParaRPr lang="en-US"/>
          </a:p>
        </p:txBody>
      </p:sp>
      <p:sp>
        <p:nvSpPr>
          <p:cNvPr id="5" name="Footer Placeholder 4">
            <a:extLst>
              <a:ext uri="{FF2B5EF4-FFF2-40B4-BE49-F238E27FC236}">
                <a16:creationId xmlns:a16="http://schemas.microsoft.com/office/drawing/2014/main" id="{EB5A4984-38FE-0C22-B773-719BEB8EB6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7F28BF-5FB7-D44C-99C8-B66449810BFB}"/>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196822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62424-787C-55B1-4928-A4323D48EC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96F630-CEF6-3B9E-A142-431A34818D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FA60A2-78B1-CACB-2D1E-B6DC891AF5B9}"/>
              </a:ext>
            </a:extLst>
          </p:cNvPr>
          <p:cNvSpPr>
            <a:spLocks noGrp="1"/>
          </p:cNvSpPr>
          <p:nvPr>
            <p:ph type="dt" sz="half" idx="10"/>
          </p:nvPr>
        </p:nvSpPr>
        <p:spPr/>
        <p:txBody>
          <a:bodyPr/>
          <a:lstStyle/>
          <a:p>
            <a:fld id="{995EAC03-283E-463E-BE2A-0031DB3AD91B}" type="datetimeFigureOut">
              <a:rPr lang="en-US" smtClean="0"/>
              <a:t>12/10/2022</a:t>
            </a:fld>
            <a:endParaRPr lang="en-US"/>
          </a:p>
        </p:txBody>
      </p:sp>
      <p:sp>
        <p:nvSpPr>
          <p:cNvPr id="5" name="Footer Placeholder 4">
            <a:extLst>
              <a:ext uri="{FF2B5EF4-FFF2-40B4-BE49-F238E27FC236}">
                <a16:creationId xmlns:a16="http://schemas.microsoft.com/office/drawing/2014/main" id="{6BD0621C-9356-EAAD-3E2C-19ECA57386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76AD10-AD07-143D-0E9E-39EA02D2C76E}"/>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282527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11E7BB-9212-EE3B-6600-7319B4A6F6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4DD276-D3FD-6489-7BC7-6B02AD8729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CA19DD-1C12-12F8-3682-31A7E9D301C2}"/>
              </a:ext>
            </a:extLst>
          </p:cNvPr>
          <p:cNvSpPr>
            <a:spLocks noGrp="1"/>
          </p:cNvSpPr>
          <p:nvPr>
            <p:ph type="dt" sz="half" idx="10"/>
          </p:nvPr>
        </p:nvSpPr>
        <p:spPr/>
        <p:txBody>
          <a:bodyPr/>
          <a:lstStyle/>
          <a:p>
            <a:fld id="{995EAC03-283E-463E-BE2A-0031DB3AD91B}" type="datetimeFigureOut">
              <a:rPr lang="en-US" smtClean="0"/>
              <a:t>12/10/2022</a:t>
            </a:fld>
            <a:endParaRPr lang="en-US"/>
          </a:p>
        </p:txBody>
      </p:sp>
      <p:sp>
        <p:nvSpPr>
          <p:cNvPr id="5" name="Footer Placeholder 4">
            <a:extLst>
              <a:ext uri="{FF2B5EF4-FFF2-40B4-BE49-F238E27FC236}">
                <a16:creationId xmlns:a16="http://schemas.microsoft.com/office/drawing/2014/main" id="{6BD075C5-3E4A-B1B2-C496-846F1B7E5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129D41-F5B6-F01F-33DA-E038EA5B02EE}"/>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7369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4366-D0C0-17AF-683C-114E8A199A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641250-40A4-BDA4-C60E-38AD0912B2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9B8F58-68AD-7649-D9C9-3F494726E41D}"/>
              </a:ext>
            </a:extLst>
          </p:cNvPr>
          <p:cNvSpPr>
            <a:spLocks noGrp="1"/>
          </p:cNvSpPr>
          <p:nvPr>
            <p:ph type="dt" sz="half" idx="10"/>
          </p:nvPr>
        </p:nvSpPr>
        <p:spPr/>
        <p:txBody>
          <a:bodyPr/>
          <a:lstStyle/>
          <a:p>
            <a:fld id="{995EAC03-283E-463E-BE2A-0031DB3AD91B}" type="datetimeFigureOut">
              <a:rPr lang="en-US" smtClean="0"/>
              <a:t>12/10/2022</a:t>
            </a:fld>
            <a:endParaRPr lang="en-US"/>
          </a:p>
        </p:txBody>
      </p:sp>
      <p:sp>
        <p:nvSpPr>
          <p:cNvPr id="5" name="Footer Placeholder 4">
            <a:extLst>
              <a:ext uri="{FF2B5EF4-FFF2-40B4-BE49-F238E27FC236}">
                <a16:creationId xmlns:a16="http://schemas.microsoft.com/office/drawing/2014/main" id="{22F3C4F1-0681-4CB0-5DF8-60C4958C5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29F9A-0EAB-B673-2124-663EE314BE40}"/>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411218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31775-63A1-C9E6-7AC3-E033A595F7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76F2D3-A20F-0D8A-9CCA-092DB89CA5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B02730-9DC0-B0F6-193F-808C9825DD92}"/>
              </a:ext>
            </a:extLst>
          </p:cNvPr>
          <p:cNvSpPr>
            <a:spLocks noGrp="1"/>
          </p:cNvSpPr>
          <p:nvPr>
            <p:ph type="dt" sz="half" idx="10"/>
          </p:nvPr>
        </p:nvSpPr>
        <p:spPr/>
        <p:txBody>
          <a:bodyPr/>
          <a:lstStyle/>
          <a:p>
            <a:fld id="{995EAC03-283E-463E-BE2A-0031DB3AD91B}" type="datetimeFigureOut">
              <a:rPr lang="en-US" smtClean="0"/>
              <a:t>12/10/2022</a:t>
            </a:fld>
            <a:endParaRPr lang="en-US"/>
          </a:p>
        </p:txBody>
      </p:sp>
      <p:sp>
        <p:nvSpPr>
          <p:cNvPr id="5" name="Footer Placeholder 4">
            <a:extLst>
              <a:ext uri="{FF2B5EF4-FFF2-40B4-BE49-F238E27FC236}">
                <a16:creationId xmlns:a16="http://schemas.microsoft.com/office/drawing/2014/main" id="{FA1C1994-F1FB-DD03-7CE8-91F8B85E4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B202C5-0C83-AB61-5E6D-32C19A6DF317}"/>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72854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CAC7-7CC0-8EE1-ACB9-C9FC5E9C87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C98F5D-9070-03BE-272A-F260AB0936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68F4D8-4E81-12C3-947A-9650D49C19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0077D0-B965-D58F-C4F6-23A66B75FF54}"/>
              </a:ext>
            </a:extLst>
          </p:cNvPr>
          <p:cNvSpPr>
            <a:spLocks noGrp="1"/>
          </p:cNvSpPr>
          <p:nvPr>
            <p:ph type="dt" sz="half" idx="10"/>
          </p:nvPr>
        </p:nvSpPr>
        <p:spPr/>
        <p:txBody>
          <a:bodyPr/>
          <a:lstStyle/>
          <a:p>
            <a:fld id="{995EAC03-283E-463E-BE2A-0031DB3AD91B}" type="datetimeFigureOut">
              <a:rPr lang="en-US" smtClean="0"/>
              <a:t>12/10/2022</a:t>
            </a:fld>
            <a:endParaRPr lang="en-US"/>
          </a:p>
        </p:txBody>
      </p:sp>
      <p:sp>
        <p:nvSpPr>
          <p:cNvPr id="6" name="Footer Placeholder 5">
            <a:extLst>
              <a:ext uri="{FF2B5EF4-FFF2-40B4-BE49-F238E27FC236}">
                <a16:creationId xmlns:a16="http://schemas.microsoft.com/office/drawing/2014/main" id="{247AE782-994A-6E6D-735A-36A2B0D019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3CC24-4E7D-A60B-92C3-8FD0325F96F7}"/>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3383442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9B6C-E701-5589-6523-28A3BA721A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559DF8-190C-B249-2F27-8BE9FAE7B8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8103D8-6852-4600-CB83-949A9122AD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59DE4B-76C1-78D0-7B10-4BD76B134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E8ADB8-4880-3EFC-1A00-CC0E5934FA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76DFCD-B6A7-F8D8-153F-B5F383626E39}"/>
              </a:ext>
            </a:extLst>
          </p:cNvPr>
          <p:cNvSpPr>
            <a:spLocks noGrp="1"/>
          </p:cNvSpPr>
          <p:nvPr>
            <p:ph type="dt" sz="half" idx="10"/>
          </p:nvPr>
        </p:nvSpPr>
        <p:spPr/>
        <p:txBody>
          <a:bodyPr/>
          <a:lstStyle/>
          <a:p>
            <a:fld id="{995EAC03-283E-463E-BE2A-0031DB3AD91B}" type="datetimeFigureOut">
              <a:rPr lang="en-US" smtClean="0"/>
              <a:t>12/10/2022</a:t>
            </a:fld>
            <a:endParaRPr lang="en-US"/>
          </a:p>
        </p:txBody>
      </p:sp>
      <p:sp>
        <p:nvSpPr>
          <p:cNvPr id="8" name="Footer Placeholder 7">
            <a:extLst>
              <a:ext uri="{FF2B5EF4-FFF2-40B4-BE49-F238E27FC236}">
                <a16:creationId xmlns:a16="http://schemas.microsoft.com/office/drawing/2014/main" id="{7030D287-D5C6-5249-AD52-5B450AACFB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F9CBF3-0923-7093-C59C-B26D3F8541C9}"/>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84733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2224-C3CF-BCB9-763B-5D3C23A258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873314-447D-7925-7A85-78A9325EABA7}"/>
              </a:ext>
            </a:extLst>
          </p:cNvPr>
          <p:cNvSpPr>
            <a:spLocks noGrp="1"/>
          </p:cNvSpPr>
          <p:nvPr>
            <p:ph type="dt" sz="half" idx="10"/>
          </p:nvPr>
        </p:nvSpPr>
        <p:spPr/>
        <p:txBody>
          <a:bodyPr/>
          <a:lstStyle/>
          <a:p>
            <a:fld id="{995EAC03-283E-463E-BE2A-0031DB3AD91B}" type="datetimeFigureOut">
              <a:rPr lang="en-US" smtClean="0"/>
              <a:t>12/10/2022</a:t>
            </a:fld>
            <a:endParaRPr lang="en-US"/>
          </a:p>
        </p:txBody>
      </p:sp>
      <p:sp>
        <p:nvSpPr>
          <p:cNvPr id="4" name="Footer Placeholder 3">
            <a:extLst>
              <a:ext uri="{FF2B5EF4-FFF2-40B4-BE49-F238E27FC236}">
                <a16:creationId xmlns:a16="http://schemas.microsoft.com/office/drawing/2014/main" id="{19AAB020-715A-95CA-24CF-A21A4CA07F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6D4239-CDC0-0958-CFF9-F3AA0C430580}"/>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996137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099F12-7CB0-C13F-9BE0-13869097101A}"/>
              </a:ext>
            </a:extLst>
          </p:cNvPr>
          <p:cNvSpPr>
            <a:spLocks noGrp="1"/>
          </p:cNvSpPr>
          <p:nvPr>
            <p:ph type="dt" sz="half" idx="10"/>
          </p:nvPr>
        </p:nvSpPr>
        <p:spPr/>
        <p:txBody>
          <a:bodyPr/>
          <a:lstStyle/>
          <a:p>
            <a:fld id="{995EAC03-283E-463E-BE2A-0031DB3AD91B}" type="datetimeFigureOut">
              <a:rPr lang="en-US" smtClean="0"/>
              <a:t>12/10/2022</a:t>
            </a:fld>
            <a:endParaRPr lang="en-US"/>
          </a:p>
        </p:txBody>
      </p:sp>
      <p:sp>
        <p:nvSpPr>
          <p:cNvPr id="3" name="Footer Placeholder 2">
            <a:extLst>
              <a:ext uri="{FF2B5EF4-FFF2-40B4-BE49-F238E27FC236}">
                <a16:creationId xmlns:a16="http://schemas.microsoft.com/office/drawing/2014/main" id="{92701831-9B5D-92A7-BD3E-9AA9025A0F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17B2FD-E30D-2D6C-DAB7-81B58FE74779}"/>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37869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1BD5E-C57A-5CAF-B8E4-33D8547F6A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BE8255-4685-6E16-868A-0C52D6FD8F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9A2F9E-3F4D-C329-0682-E0BB29DD2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40BBA-F577-DAA3-CDF4-CE009EA63D86}"/>
              </a:ext>
            </a:extLst>
          </p:cNvPr>
          <p:cNvSpPr>
            <a:spLocks noGrp="1"/>
          </p:cNvSpPr>
          <p:nvPr>
            <p:ph type="dt" sz="half" idx="10"/>
          </p:nvPr>
        </p:nvSpPr>
        <p:spPr/>
        <p:txBody>
          <a:bodyPr/>
          <a:lstStyle/>
          <a:p>
            <a:fld id="{995EAC03-283E-463E-BE2A-0031DB3AD91B}" type="datetimeFigureOut">
              <a:rPr lang="en-US" smtClean="0"/>
              <a:t>12/10/2022</a:t>
            </a:fld>
            <a:endParaRPr lang="en-US"/>
          </a:p>
        </p:txBody>
      </p:sp>
      <p:sp>
        <p:nvSpPr>
          <p:cNvPr id="6" name="Footer Placeholder 5">
            <a:extLst>
              <a:ext uri="{FF2B5EF4-FFF2-40B4-BE49-F238E27FC236}">
                <a16:creationId xmlns:a16="http://schemas.microsoft.com/office/drawing/2014/main" id="{4FAFF31E-178E-ED7C-41FC-86BF2B8B58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AD07F1-5837-2510-B035-D33A6CAB512D}"/>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50088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5DC2-3AFF-95CB-EBD7-23B6AB089C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E2BC4D-1157-9A79-98B5-8D35B930A2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26473C-6803-8BE4-5909-E8BCCC9A2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E8E181-D284-8E0E-1AB2-BA2BBDB72B76}"/>
              </a:ext>
            </a:extLst>
          </p:cNvPr>
          <p:cNvSpPr>
            <a:spLocks noGrp="1"/>
          </p:cNvSpPr>
          <p:nvPr>
            <p:ph type="dt" sz="half" idx="10"/>
          </p:nvPr>
        </p:nvSpPr>
        <p:spPr/>
        <p:txBody>
          <a:bodyPr/>
          <a:lstStyle/>
          <a:p>
            <a:fld id="{995EAC03-283E-463E-BE2A-0031DB3AD91B}" type="datetimeFigureOut">
              <a:rPr lang="en-US" smtClean="0"/>
              <a:t>12/10/2022</a:t>
            </a:fld>
            <a:endParaRPr lang="en-US"/>
          </a:p>
        </p:txBody>
      </p:sp>
      <p:sp>
        <p:nvSpPr>
          <p:cNvPr id="6" name="Footer Placeholder 5">
            <a:extLst>
              <a:ext uri="{FF2B5EF4-FFF2-40B4-BE49-F238E27FC236}">
                <a16:creationId xmlns:a16="http://schemas.microsoft.com/office/drawing/2014/main" id="{3B0C38FA-623D-0CE0-2559-3A0FC7156C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0E8A90-3D1B-36E7-C26B-09004A76E865}"/>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4020472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E8A383-7A45-1DA7-8F48-A4557B1480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1C7BB4-1D73-7B64-F30B-1A7F4D47A1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EDDAF2-0C30-DD9B-30B0-47F6B56930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EAC03-283E-463E-BE2A-0031DB3AD91B}" type="datetimeFigureOut">
              <a:rPr lang="en-US" smtClean="0"/>
              <a:t>12/10/2022</a:t>
            </a:fld>
            <a:endParaRPr lang="en-US"/>
          </a:p>
        </p:txBody>
      </p:sp>
      <p:sp>
        <p:nvSpPr>
          <p:cNvPr id="5" name="Footer Placeholder 4">
            <a:extLst>
              <a:ext uri="{FF2B5EF4-FFF2-40B4-BE49-F238E27FC236}">
                <a16:creationId xmlns:a16="http://schemas.microsoft.com/office/drawing/2014/main" id="{87F68EFC-41C9-3AC1-3395-6C92215939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D67130-4FBF-B3EC-2E0A-F9D44A09CD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B8A72D-E79B-4A56-9563-BF3FF0F26922}" type="slidenum">
              <a:rPr lang="en-US" smtClean="0"/>
              <a:t>‹#›</a:t>
            </a:fld>
            <a:endParaRPr lang="en-US"/>
          </a:p>
        </p:txBody>
      </p:sp>
    </p:spTree>
    <p:extLst>
      <p:ext uri="{BB962C8B-B14F-4D97-AF65-F5344CB8AC3E}">
        <p14:creationId xmlns:p14="http://schemas.microsoft.com/office/powerpoint/2010/main" val="4149770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03B5E"/>
        </a:solidFill>
        <a:effectLst/>
      </p:bgPr>
    </p:bg>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0BFCE3E7-9476-BE22-793D-989D55B9DBEA}"/>
              </a:ext>
            </a:extLst>
          </p:cNvPr>
          <p:cNvSpPr txBox="1"/>
          <p:nvPr/>
        </p:nvSpPr>
        <p:spPr>
          <a:xfrm>
            <a:off x="1" y="5333077"/>
            <a:ext cx="6014719" cy="1477328"/>
          </a:xfrm>
          <a:prstGeom prst="rect">
            <a:avLst/>
          </a:prstGeom>
          <a:noFill/>
        </p:spPr>
        <p:txBody>
          <a:bodyPr wrap="square" rtlCol="0">
            <a:spAutoFit/>
          </a:bodyPr>
          <a:lstStyle/>
          <a:p>
            <a:r>
              <a:rPr lang="en-US" u="sng" dirty="0">
                <a:solidFill>
                  <a:schemeClr val="bg1"/>
                </a:solidFill>
              </a:rPr>
              <a:t>Team 1</a:t>
            </a:r>
          </a:p>
          <a:p>
            <a:r>
              <a:rPr lang="en-US" dirty="0">
                <a:solidFill>
                  <a:schemeClr val="bg1"/>
                </a:solidFill>
              </a:rPr>
              <a:t>Jonathan Schild</a:t>
            </a:r>
          </a:p>
          <a:p>
            <a:r>
              <a:rPr lang="en-US" dirty="0" err="1">
                <a:solidFill>
                  <a:schemeClr val="bg1"/>
                </a:solidFill>
              </a:rPr>
              <a:t>Medhasweta</a:t>
            </a:r>
            <a:r>
              <a:rPr lang="en-US" dirty="0">
                <a:solidFill>
                  <a:schemeClr val="bg1"/>
                </a:solidFill>
              </a:rPr>
              <a:t> Sen</a:t>
            </a:r>
          </a:p>
          <a:p>
            <a:r>
              <a:rPr lang="en-US" dirty="0">
                <a:solidFill>
                  <a:schemeClr val="bg1"/>
                </a:solidFill>
              </a:rPr>
              <a:t>Brian Gulko</a:t>
            </a:r>
          </a:p>
          <a:p>
            <a:r>
              <a:rPr lang="en-US" dirty="0">
                <a:solidFill>
                  <a:schemeClr val="bg1"/>
                </a:solidFill>
              </a:rPr>
              <a:t>Bharat </a:t>
            </a:r>
            <a:r>
              <a:rPr lang="en-US" dirty="0" err="1">
                <a:solidFill>
                  <a:schemeClr val="bg1"/>
                </a:solidFill>
              </a:rPr>
              <a:t>Premnath</a:t>
            </a:r>
            <a:endParaRPr lang="en-US" dirty="0">
              <a:solidFill>
                <a:schemeClr val="bg1"/>
              </a:solidFill>
            </a:endParaRPr>
          </a:p>
        </p:txBody>
      </p:sp>
      <p:grpSp>
        <p:nvGrpSpPr>
          <p:cNvPr id="33" name="Group 32">
            <a:extLst>
              <a:ext uri="{FF2B5EF4-FFF2-40B4-BE49-F238E27FC236}">
                <a16:creationId xmlns:a16="http://schemas.microsoft.com/office/drawing/2014/main" id="{EB232A39-BBC6-0DEB-6E0F-791358DA7905}"/>
              </a:ext>
            </a:extLst>
          </p:cNvPr>
          <p:cNvGrpSpPr/>
          <p:nvPr/>
        </p:nvGrpSpPr>
        <p:grpSpPr>
          <a:xfrm>
            <a:off x="380139" y="2224280"/>
            <a:ext cx="12192000" cy="1348960"/>
            <a:chOff x="195206" y="1325925"/>
            <a:chExt cx="12192000" cy="1348960"/>
          </a:xfrm>
        </p:grpSpPr>
        <p:sp>
          <p:nvSpPr>
            <p:cNvPr id="7" name="TextBox 6">
              <a:extLst>
                <a:ext uri="{FF2B5EF4-FFF2-40B4-BE49-F238E27FC236}">
                  <a16:creationId xmlns:a16="http://schemas.microsoft.com/office/drawing/2014/main" id="{9EECCCD9-8AD5-9916-BC29-771066C9EE70}"/>
                </a:ext>
              </a:extLst>
            </p:cNvPr>
            <p:cNvSpPr txBox="1"/>
            <p:nvPr/>
          </p:nvSpPr>
          <p:spPr>
            <a:xfrm>
              <a:off x="195206" y="1531370"/>
              <a:ext cx="12192000" cy="861774"/>
            </a:xfrm>
            <a:prstGeom prst="rect">
              <a:avLst/>
            </a:prstGeom>
            <a:noFill/>
          </p:spPr>
          <p:txBody>
            <a:bodyPr wrap="square" rtlCol="0">
              <a:spAutoFit/>
            </a:bodyPr>
            <a:lstStyle/>
            <a:p>
              <a:pPr algn="ctr"/>
              <a:r>
                <a:rPr lang="en-US" sz="5000" b="1" dirty="0">
                  <a:solidFill>
                    <a:schemeClr val="bg1"/>
                  </a:solidFill>
                </a:rPr>
                <a:t>Lend </a:t>
              </a:r>
              <a:r>
                <a:rPr lang="en-US" sz="5000" b="1" dirty="0" err="1">
                  <a:solidFill>
                    <a:schemeClr val="bg1"/>
                  </a:solidFill>
                </a:rPr>
                <a:t>ngClub</a:t>
              </a:r>
              <a:endParaRPr lang="en-US" sz="5000" b="1" dirty="0">
                <a:solidFill>
                  <a:schemeClr val="bg1"/>
                </a:solidFill>
              </a:endParaRPr>
            </a:p>
          </p:txBody>
        </p:sp>
        <p:grpSp>
          <p:nvGrpSpPr>
            <p:cNvPr id="26" name="Group 25">
              <a:extLst>
                <a:ext uri="{FF2B5EF4-FFF2-40B4-BE49-F238E27FC236}">
                  <a16:creationId xmlns:a16="http://schemas.microsoft.com/office/drawing/2014/main" id="{0393A904-2DBE-D9A2-637A-CC734786A3D8}"/>
                </a:ext>
              </a:extLst>
            </p:cNvPr>
            <p:cNvGrpSpPr/>
            <p:nvPr/>
          </p:nvGrpSpPr>
          <p:grpSpPr>
            <a:xfrm>
              <a:off x="3602159" y="1325925"/>
              <a:ext cx="949559" cy="857481"/>
              <a:chOff x="1918148" y="1999331"/>
              <a:chExt cx="949559" cy="857481"/>
            </a:xfrm>
          </p:grpSpPr>
          <p:sp>
            <p:nvSpPr>
              <p:cNvPr id="10" name="Rectangle: Rounded Corners 9">
                <a:extLst>
                  <a:ext uri="{FF2B5EF4-FFF2-40B4-BE49-F238E27FC236}">
                    <a16:creationId xmlns:a16="http://schemas.microsoft.com/office/drawing/2014/main" id="{EA38C9E9-5721-11BF-C5BB-0A9D552BD674}"/>
                  </a:ext>
                </a:extLst>
              </p:cNvPr>
              <p:cNvSpPr/>
              <p:nvPr/>
            </p:nvSpPr>
            <p:spPr>
              <a:xfrm>
                <a:off x="1918148" y="2002507"/>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EE29F36F-CBAD-F889-508B-4F53429588E4}"/>
                  </a:ext>
                </a:extLst>
              </p:cNvPr>
              <p:cNvSpPr/>
              <p:nvPr/>
            </p:nvSpPr>
            <p:spPr>
              <a:xfrm>
                <a:off x="1919529" y="2226010"/>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7A82405D-2769-D5F4-975F-E235BC1D8070}"/>
                  </a:ext>
                </a:extLst>
              </p:cNvPr>
              <p:cNvSpPr/>
              <p:nvPr/>
            </p:nvSpPr>
            <p:spPr>
              <a:xfrm>
                <a:off x="1919529" y="2451465"/>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6CAA16A7-5121-1C68-C7CF-D8766441E851}"/>
                  </a:ext>
                </a:extLst>
              </p:cNvPr>
              <p:cNvSpPr/>
              <p:nvPr/>
            </p:nvSpPr>
            <p:spPr>
              <a:xfrm>
                <a:off x="1919529" y="2676920"/>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6CB89746-1EAC-F18E-5A5D-329E6B63F70D}"/>
                  </a:ext>
                </a:extLst>
              </p:cNvPr>
              <p:cNvSpPr/>
              <p:nvPr/>
            </p:nvSpPr>
            <p:spPr>
              <a:xfrm>
                <a:off x="2171490" y="1999628"/>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B9E321FF-4BDF-3032-205B-EF1CA8FDB776}"/>
                  </a:ext>
                </a:extLst>
              </p:cNvPr>
              <p:cNvSpPr/>
              <p:nvPr/>
            </p:nvSpPr>
            <p:spPr>
              <a:xfrm>
                <a:off x="2167791" y="244858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73CA795A-CCCF-D154-A144-FD41CD410250}"/>
                  </a:ext>
                </a:extLst>
              </p:cNvPr>
              <p:cNvSpPr/>
              <p:nvPr/>
            </p:nvSpPr>
            <p:spPr>
              <a:xfrm>
                <a:off x="2167791" y="267404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4BFB2163-B553-196F-B089-5291F8ABC6D2}"/>
                  </a:ext>
                </a:extLst>
              </p:cNvPr>
              <p:cNvSpPr/>
              <p:nvPr/>
            </p:nvSpPr>
            <p:spPr>
              <a:xfrm>
                <a:off x="2419895" y="2000533"/>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E8163A8B-84CC-F9E5-0F6F-D2FCBFB6A891}"/>
                  </a:ext>
                </a:extLst>
              </p:cNvPr>
              <p:cNvSpPr/>
              <p:nvPr/>
            </p:nvSpPr>
            <p:spPr>
              <a:xfrm>
                <a:off x="2416196" y="222403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A10D3428-7641-CC73-E51F-623BD75D5448}"/>
                  </a:ext>
                </a:extLst>
              </p:cNvPr>
              <p:cNvSpPr/>
              <p:nvPr/>
            </p:nvSpPr>
            <p:spPr>
              <a:xfrm>
                <a:off x="2416196" y="244949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214298C3-61C9-733D-225D-23026132ED6A}"/>
                  </a:ext>
                </a:extLst>
              </p:cNvPr>
              <p:cNvSpPr/>
              <p:nvPr/>
            </p:nvSpPr>
            <p:spPr>
              <a:xfrm>
                <a:off x="2416196" y="267494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9F747516-E0D5-F55F-BB25-67A7E0B51661}"/>
                  </a:ext>
                </a:extLst>
              </p:cNvPr>
              <p:cNvSpPr/>
              <p:nvPr/>
            </p:nvSpPr>
            <p:spPr>
              <a:xfrm>
                <a:off x="2668300" y="199933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3446AE7C-0415-E3AB-66BB-7B884F15DB0D}"/>
                  </a:ext>
                </a:extLst>
              </p:cNvPr>
              <p:cNvSpPr/>
              <p:nvPr/>
            </p:nvSpPr>
            <p:spPr>
              <a:xfrm>
                <a:off x="2664601" y="2222834"/>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761DA1C9-4293-7FE0-6ABE-AEAF711237BC}"/>
                  </a:ext>
                </a:extLst>
              </p:cNvPr>
              <p:cNvSpPr/>
              <p:nvPr/>
            </p:nvSpPr>
            <p:spPr>
              <a:xfrm>
                <a:off x="2664601" y="2448289"/>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8C262142-DE94-A17D-9A15-179E03445242}"/>
                  </a:ext>
                </a:extLst>
              </p:cNvPr>
              <p:cNvSpPr/>
              <p:nvPr/>
            </p:nvSpPr>
            <p:spPr>
              <a:xfrm>
                <a:off x="2664601" y="2673744"/>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98AF3CD7-5F31-8D8A-496B-AF76C4408D30}"/>
                </a:ext>
              </a:extLst>
            </p:cNvPr>
            <p:cNvGrpSpPr/>
            <p:nvPr/>
          </p:nvGrpSpPr>
          <p:grpSpPr>
            <a:xfrm>
              <a:off x="5981643" y="1741727"/>
              <a:ext cx="76197" cy="424200"/>
              <a:chOff x="5821366" y="4620890"/>
              <a:chExt cx="76197" cy="424200"/>
            </a:xfrm>
          </p:grpSpPr>
          <p:sp>
            <p:nvSpPr>
              <p:cNvPr id="27" name="Rectangle: Rounded Corners 26">
                <a:extLst>
                  <a:ext uri="{FF2B5EF4-FFF2-40B4-BE49-F238E27FC236}">
                    <a16:creationId xmlns:a16="http://schemas.microsoft.com/office/drawing/2014/main" id="{02A386E1-A761-7F25-F518-C7439AC19E49}"/>
                  </a:ext>
                </a:extLst>
              </p:cNvPr>
              <p:cNvSpPr/>
              <p:nvPr/>
            </p:nvSpPr>
            <p:spPr>
              <a:xfrm>
                <a:off x="5821366" y="4620890"/>
                <a:ext cx="76197" cy="65086"/>
              </a:xfrm>
              <a:prstGeom prst="roundRect">
                <a:avLst>
                  <a:gd name="adj" fmla="val 366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6D97F512-D213-BD6E-2AA0-2A1DF5ECCD73}"/>
                  </a:ext>
                </a:extLst>
              </p:cNvPr>
              <p:cNvSpPr/>
              <p:nvPr/>
            </p:nvSpPr>
            <p:spPr>
              <a:xfrm>
                <a:off x="5825320" y="4749271"/>
                <a:ext cx="69067" cy="295819"/>
              </a:xfrm>
              <a:prstGeom prst="roundRect">
                <a:avLst>
                  <a:gd name="adj" fmla="val 3505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2" name="TextBox 31">
              <a:extLst>
                <a:ext uri="{FF2B5EF4-FFF2-40B4-BE49-F238E27FC236}">
                  <a16:creationId xmlns:a16="http://schemas.microsoft.com/office/drawing/2014/main" id="{0426EA6E-8DCD-68BB-CC42-016432ED85F5}"/>
                </a:ext>
              </a:extLst>
            </p:cNvPr>
            <p:cNvSpPr txBox="1"/>
            <p:nvPr/>
          </p:nvSpPr>
          <p:spPr>
            <a:xfrm>
              <a:off x="3595030" y="2305553"/>
              <a:ext cx="4336616" cy="369332"/>
            </a:xfrm>
            <a:prstGeom prst="rect">
              <a:avLst/>
            </a:prstGeom>
            <a:noFill/>
          </p:spPr>
          <p:txBody>
            <a:bodyPr wrap="square" rtlCol="0">
              <a:spAutoFit/>
            </a:bodyPr>
            <a:lstStyle/>
            <a:p>
              <a:pPr algn="ctr"/>
              <a:r>
                <a:rPr lang="en-US" dirty="0">
                  <a:solidFill>
                    <a:schemeClr val="bg1"/>
                  </a:solidFill>
                </a:rPr>
                <a:t>A Peer-to-Peer Loan Analysis </a:t>
              </a:r>
            </a:p>
          </p:txBody>
        </p:sp>
      </p:grpSp>
      <p:sp>
        <p:nvSpPr>
          <p:cNvPr id="2" name="TextBox 1">
            <a:extLst>
              <a:ext uri="{FF2B5EF4-FFF2-40B4-BE49-F238E27FC236}">
                <a16:creationId xmlns:a16="http://schemas.microsoft.com/office/drawing/2014/main" id="{3FC87E25-2A11-B042-ADC6-34F8D7E089E1}"/>
              </a:ext>
            </a:extLst>
          </p:cNvPr>
          <p:cNvSpPr txBox="1"/>
          <p:nvPr/>
        </p:nvSpPr>
        <p:spPr>
          <a:xfrm>
            <a:off x="7247468" y="6164074"/>
            <a:ext cx="4944532" cy="646331"/>
          </a:xfrm>
          <a:prstGeom prst="rect">
            <a:avLst/>
          </a:prstGeom>
          <a:noFill/>
        </p:spPr>
        <p:txBody>
          <a:bodyPr wrap="square" rtlCol="0">
            <a:spAutoFit/>
          </a:bodyPr>
          <a:lstStyle/>
          <a:p>
            <a:pPr algn="r"/>
            <a:r>
              <a:rPr lang="en-US" dirty="0">
                <a:solidFill>
                  <a:schemeClr val="bg1"/>
                </a:solidFill>
              </a:rPr>
              <a:t>The George Washington University</a:t>
            </a:r>
          </a:p>
          <a:p>
            <a:pPr algn="r"/>
            <a:r>
              <a:rPr lang="en-US" dirty="0">
                <a:solidFill>
                  <a:schemeClr val="bg1"/>
                </a:solidFill>
              </a:rPr>
              <a:t>December 12, 2022</a:t>
            </a:r>
          </a:p>
        </p:txBody>
      </p:sp>
    </p:spTree>
    <p:extLst>
      <p:ext uri="{BB962C8B-B14F-4D97-AF65-F5344CB8AC3E}">
        <p14:creationId xmlns:p14="http://schemas.microsoft.com/office/powerpoint/2010/main" val="2777959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2 of 4</a:t>
            </a:r>
          </a:p>
          <a:p>
            <a:pPr algn="ctr"/>
            <a:endParaRPr lang="en-US" sz="5000" b="1"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10;&#10;Description automatically generated">
            <a:extLst>
              <a:ext uri="{FF2B5EF4-FFF2-40B4-BE49-F238E27FC236}">
                <a16:creationId xmlns:a16="http://schemas.microsoft.com/office/drawing/2014/main" id="{5A3932E9-DD2F-078D-9A68-45C09A76AC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576" y="1575131"/>
            <a:ext cx="6400847" cy="4572033"/>
          </a:xfrm>
          <a:prstGeom prst="rect">
            <a:avLst/>
          </a:prstGeom>
        </p:spPr>
      </p:pic>
    </p:spTree>
    <p:extLst>
      <p:ext uri="{BB962C8B-B14F-4D97-AF65-F5344CB8AC3E}">
        <p14:creationId xmlns:p14="http://schemas.microsoft.com/office/powerpoint/2010/main" val="2315470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3 of 4</a:t>
            </a:r>
          </a:p>
          <a:p>
            <a:pPr algn="ctr"/>
            <a:endParaRPr lang="en-US" sz="5000" b="1"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 scatter chart&#10;&#10;Description automatically generated">
            <a:extLst>
              <a:ext uri="{FF2B5EF4-FFF2-40B4-BE49-F238E27FC236}">
                <a16:creationId xmlns:a16="http://schemas.microsoft.com/office/drawing/2014/main" id="{7317D386-6C38-EFF7-DF24-BD7C25BBE3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815708"/>
            <a:ext cx="6400847" cy="4572033"/>
          </a:xfrm>
          <a:prstGeom prst="rect">
            <a:avLst/>
          </a:prstGeom>
        </p:spPr>
      </p:pic>
    </p:spTree>
    <p:extLst>
      <p:ext uri="{BB962C8B-B14F-4D97-AF65-F5344CB8AC3E}">
        <p14:creationId xmlns:p14="http://schemas.microsoft.com/office/powerpoint/2010/main" val="3135211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4 of 4</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10;&#10;Description automatically generated">
            <a:extLst>
              <a:ext uri="{FF2B5EF4-FFF2-40B4-BE49-F238E27FC236}">
                <a16:creationId xmlns:a16="http://schemas.microsoft.com/office/drawing/2014/main" id="{E53D5306-5BA2-B775-84A4-9AC0440B1E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815708"/>
            <a:ext cx="6400847" cy="4572033"/>
          </a:xfrm>
          <a:prstGeom prst="rect">
            <a:avLst/>
          </a:prstGeom>
        </p:spPr>
      </p:pic>
    </p:spTree>
    <p:extLst>
      <p:ext uri="{BB962C8B-B14F-4D97-AF65-F5344CB8AC3E}">
        <p14:creationId xmlns:p14="http://schemas.microsoft.com/office/powerpoint/2010/main" val="1087057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Multiple Linear Regression – Int Rate</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10;&#10;Description automatically generated">
            <a:extLst>
              <a:ext uri="{FF2B5EF4-FFF2-40B4-BE49-F238E27FC236}">
                <a16:creationId xmlns:a16="http://schemas.microsoft.com/office/drawing/2014/main" id="{F6CDB253-CAA7-EBD8-94BF-8A7215DCC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815708"/>
            <a:ext cx="6400847" cy="4572033"/>
          </a:xfrm>
          <a:prstGeom prst="rect">
            <a:avLst/>
          </a:prstGeom>
        </p:spPr>
      </p:pic>
    </p:spTree>
    <p:extLst>
      <p:ext uri="{BB962C8B-B14F-4D97-AF65-F5344CB8AC3E}">
        <p14:creationId xmlns:p14="http://schemas.microsoft.com/office/powerpoint/2010/main" val="1460743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Multiple Linear Regression – Int Rate</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12" name="Picture 11" descr="Graphical user interface, diagram&#10;&#10;Description automatically generated">
            <a:extLst>
              <a:ext uri="{FF2B5EF4-FFF2-40B4-BE49-F238E27FC236}">
                <a16:creationId xmlns:a16="http://schemas.microsoft.com/office/drawing/2014/main" id="{EC2630D3-9E74-B04F-8EE7-BC81D983E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 y="1645916"/>
            <a:ext cx="5760720" cy="4114800"/>
          </a:xfrm>
          <a:prstGeom prst="rect">
            <a:avLst/>
          </a:prstGeom>
        </p:spPr>
      </p:pic>
      <p:pic>
        <p:nvPicPr>
          <p:cNvPr id="14" name="Picture 13" descr="Graphical user interface, diagram&#10;&#10;Description automatically generated">
            <a:extLst>
              <a:ext uri="{FF2B5EF4-FFF2-40B4-BE49-F238E27FC236}">
                <a16:creationId xmlns:a16="http://schemas.microsoft.com/office/drawing/2014/main" id="{A04D6607-55BB-A618-6534-E8044023DD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2850" y="1645916"/>
            <a:ext cx="5760720" cy="4114800"/>
          </a:xfrm>
          <a:prstGeom prst="rect">
            <a:avLst/>
          </a:prstGeom>
        </p:spPr>
      </p:pic>
    </p:spTree>
    <p:extLst>
      <p:ext uri="{BB962C8B-B14F-4D97-AF65-F5344CB8AC3E}">
        <p14:creationId xmlns:p14="http://schemas.microsoft.com/office/powerpoint/2010/main" val="79217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 (fix)</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10;&#10;Description automatically generated">
            <a:extLst>
              <a:ext uri="{FF2B5EF4-FFF2-40B4-BE49-F238E27FC236}">
                <a16:creationId xmlns:a16="http://schemas.microsoft.com/office/drawing/2014/main" id="{8B33217A-198E-C50A-6DDE-8BD6434B97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687866"/>
            <a:ext cx="6400847" cy="4572033"/>
          </a:xfrm>
          <a:prstGeom prst="rect">
            <a:avLst/>
          </a:prstGeom>
        </p:spPr>
      </p:pic>
    </p:spTree>
    <p:extLst>
      <p:ext uri="{BB962C8B-B14F-4D97-AF65-F5344CB8AC3E}">
        <p14:creationId xmlns:p14="http://schemas.microsoft.com/office/powerpoint/2010/main" val="4029267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 (fix)</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A19AD511-4FD6-9E60-078C-B38E84FA4D7F}"/>
              </a:ext>
            </a:extLst>
          </p:cNvPr>
          <p:cNvPicPr>
            <a:picLocks noChangeAspect="1"/>
          </p:cNvPicPr>
          <p:nvPr/>
        </p:nvPicPr>
        <p:blipFill>
          <a:blip r:embed="rId3"/>
          <a:stretch>
            <a:fillRect/>
          </a:stretch>
        </p:blipFill>
        <p:spPr>
          <a:xfrm>
            <a:off x="3880351" y="0"/>
            <a:ext cx="4046424" cy="6858000"/>
          </a:xfrm>
          <a:prstGeom prst="rect">
            <a:avLst/>
          </a:prstGeom>
        </p:spPr>
      </p:pic>
    </p:spTree>
    <p:extLst>
      <p:ext uri="{BB962C8B-B14F-4D97-AF65-F5344CB8AC3E}">
        <p14:creationId xmlns:p14="http://schemas.microsoft.com/office/powerpoint/2010/main" val="697410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 (fix)</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DFA50187-4266-8085-0DA9-50A85EB54D17}"/>
              </a:ext>
            </a:extLst>
          </p:cNvPr>
          <p:cNvPicPr>
            <a:picLocks noChangeAspect="1"/>
          </p:cNvPicPr>
          <p:nvPr/>
        </p:nvPicPr>
        <p:blipFill>
          <a:blip r:embed="rId3"/>
          <a:stretch>
            <a:fillRect/>
          </a:stretch>
        </p:blipFill>
        <p:spPr>
          <a:xfrm>
            <a:off x="4082946" y="2870464"/>
            <a:ext cx="4026107" cy="1530429"/>
          </a:xfrm>
          <a:prstGeom prst="rect">
            <a:avLst/>
          </a:prstGeom>
        </p:spPr>
      </p:pic>
    </p:spTree>
    <p:extLst>
      <p:ext uri="{BB962C8B-B14F-4D97-AF65-F5344CB8AC3E}">
        <p14:creationId xmlns:p14="http://schemas.microsoft.com/office/powerpoint/2010/main" val="3046938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 (fix)</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A picture containing chart&#10;&#10;Description automatically generated">
            <a:extLst>
              <a:ext uri="{FF2B5EF4-FFF2-40B4-BE49-F238E27FC236}">
                <a16:creationId xmlns:a16="http://schemas.microsoft.com/office/drawing/2014/main" id="{EF9E986C-AE26-C3CC-4D6A-0FB74A5C02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731706"/>
            <a:ext cx="6400847" cy="4572033"/>
          </a:xfrm>
          <a:prstGeom prst="rect">
            <a:avLst/>
          </a:prstGeom>
        </p:spPr>
      </p:pic>
    </p:spTree>
    <p:extLst>
      <p:ext uri="{BB962C8B-B14F-4D97-AF65-F5344CB8AC3E}">
        <p14:creationId xmlns:p14="http://schemas.microsoft.com/office/powerpoint/2010/main" val="4040338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10;&#10;Description automatically generated">
            <a:extLst>
              <a:ext uri="{FF2B5EF4-FFF2-40B4-BE49-F238E27FC236}">
                <a16:creationId xmlns:a16="http://schemas.microsoft.com/office/drawing/2014/main" id="{3DD92608-18D5-CA21-C822-95D4C9B7F6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675339"/>
            <a:ext cx="6400847" cy="4572033"/>
          </a:xfrm>
          <a:prstGeom prst="rect">
            <a:avLst/>
          </a:prstGeom>
        </p:spPr>
      </p:pic>
    </p:spTree>
    <p:extLst>
      <p:ext uri="{BB962C8B-B14F-4D97-AF65-F5344CB8AC3E}">
        <p14:creationId xmlns:p14="http://schemas.microsoft.com/office/powerpoint/2010/main" val="2792606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8ADE235-F5DF-EA0A-3DEE-99587A10A4C3}"/>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What is </a:t>
            </a:r>
            <a:r>
              <a:rPr lang="en-US" sz="5000" b="1" dirty="0" err="1">
                <a:solidFill>
                  <a:srgbClr val="002060"/>
                </a:solidFill>
              </a:rPr>
              <a:t>LendingClub</a:t>
            </a:r>
            <a:endParaRPr lang="en-US" sz="5000" b="1" dirty="0">
              <a:solidFill>
                <a:srgbClr val="002060"/>
              </a:solidFill>
            </a:endParaRPr>
          </a:p>
        </p:txBody>
      </p:sp>
      <p:sp>
        <p:nvSpPr>
          <p:cNvPr id="15" name="TextBox 14">
            <a:extLst>
              <a:ext uri="{FF2B5EF4-FFF2-40B4-BE49-F238E27FC236}">
                <a16:creationId xmlns:a16="http://schemas.microsoft.com/office/drawing/2014/main" id="{5FCE2831-D9D3-5E67-5843-615EC7E6B2FD}"/>
              </a:ext>
            </a:extLst>
          </p:cNvPr>
          <p:cNvSpPr txBox="1"/>
          <p:nvPr/>
        </p:nvSpPr>
        <p:spPr>
          <a:xfrm>
            <a:off x="0" y="6627168"/>
            <a:ext cx="5910146" cy="230832"/>
          </a:xfrm>
          <a:prstGeom prst="rect">
            <a:avLst/>
          </a:prstGeom>
          <a:noFill/>
        </p:spPr>
        <p:txBody>
          <a:bodyPr wrap="square" rtlCol="0">
            <a:spAutoFit/>
          </a:bodyPr>
          <a:lstStyle/>
          <a:p>
            <a:r>
              <a:rPr lang="en-US" sz="900" dirty="0">
                <a:solidFill>
                  <a:schemeClr val="bg1">
                    <a:lumMod val="65000"/>
                  </a:schemeClr>
                </a:solidFill>
              </a:rPr>
              <a:t>Source: https://www.moneysmylife.com/lendingclub-review/</a:t>
            </a:r>
          </a:p>
        </p:txBody>
      </p:sp>
      <p:pic>
        <p:nvPicPr>
          <p:cNvPr id="17" name="Picture 16">
            <a:extLst>
              <a:ext uri="{FF2B5EF4-FFF2-40B4-BE49-F238E27FC236}">
                <a16:creationId xmlns:a16="http://schemas.microsoft.com/office/drawing/2014/main" id="{89E6F058-95B8-D239-7DA9-0F87347F6B35}"/>
              </a:ext>
            </a:extLst>
          </p:cNvPr>
          <p:cNvPicPr>
            <a:picLocks noChangeAspect="1"/>
          </p:cNvPicPr>
          <p:nvPr/>
        </p:nvPicPr>
        <p:blipFill>
          <a:blip r:embed="rId4"/>
          <a:stretch>
            <a:fillRect/>
          </a:stretch>
        </p:blipFill>
        <p:spPr>
          <a:xfrm>
            <a:off x="766354" y="2360987"/>
            <a:ext cx="10659292" cy="2940494"/>
          </a:xfrm>
          <a:prstGeom prst="rect">
            <a:avLst/>
          </a:prstGeom>
        </p:spPr>
      </p:pic>
    </p:spTree>
    <p:extLst>
      <p:ext uri="{BB962C8B-B14F-4D97-AF65-F5344CB8AC3E}">
        <p14:creationId xmlns:p14="http://schemas.microsoft.com/office/powerpoint/2010/main" val="654429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5E04EC06-9E56-D09A-5B08-5A1E2A1021D8}"/>
              </a:ext>
            </a:extLst>
          </p:cNvPr>
          <p:cNvPicPr>
            <a:picLocks noChangeAspect="1"/>
          </p:cNvPicPr>
          <p:nvPr/>
        </p:nvPicPr>
        <p:blipFill>
          <a:blip r:embed="rId3"/>
          <a:stretch>
            <a:fillRect/>
          </a:stretch>
        </p:blipFill>
        <p:spPr>
          <a:xfrm>
            <a:off x="4176747" y="0"/>
            <a:ext cx="3838506" cy="6858000"/>
          </a:xfrm>
          <a:prstGeom prst="rect">
            <a:avLst/>
          </a:prstGeom>
        </p:spPr>
      </p:pic>
    </p:spTree>
    <p:extLst>
      <p:ext uri="{BB962C8B-B14F-4D97-AF65-F5344CB8AC3E}">
        <p14:creationId xmlns:p14="http://schemas.microsoft.com/office/powerpoint/2010/main" val="2538059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C3A0CD7-3E13-B5E8-39AC-7218AE83F9A2}"/>
              </a:ext>
            </a:extLst>
          </p:cNvPr>
          <p:cNvPicPr>
            <a:picLocks noChangeAspect="1"/>
          </p:cNvPicPr>
          <p:nvPr/>
        </p:nvPicPr>
        <p:blipFill>
          <a:blip r:embed="rId3"/>
          <a:stretch>
            <a:fillRect/>
          </a:stretch>
        </p:blipFill>
        <p:spPr>
          <a:xfrm>
            <a:off x="4083764" y="2571734"/>
            <a:ext cx="4007056" cy="1663786"/>
          </a:xfrm>
          <a:prstGeom prst="rect">
            <a:avLst/>
          </a:prstGeom>
        </p:spPr>
      </p:pic>
    </p:spTree>
    <p:extLst>
      <p:ext uri="{BB962C8B-B14F-4D97-AF65-F5344CB8AC3E}">
        <p14:creationId xmlns:p14="http://schemas.microsoft.com/office/powerpoint/2010/main" val="538577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10;&#10;Description automatically generated">
            <a:extLst>
              <a:ext uri="{FF2B5EF4-FFF2-40B4-BE49-F238E27FC236}">
                <a16:creationId xmlns:a16="http://schemas.microsoft.com/office/drawing/2014/main" id="{F8CE4281-B37D-08C2-3C7F-6F74C9EBFC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576" y="1488410"/>
            <a:ext cx="6400847" cy="4572033"/>
          </a:xfrm>
          <a:prstGeom prst="rect">
            <a:avLst/>
          </a:prstGeom>
        </p:spPr>
      </p:pic>
    </p:spTree>
    <p:extLst>
      <p:ext uri="{BB962C8B-B14F-4D97-AF65-F5344CB8AC3E}">
        <p14:creationId xmlns:p14="http://schemas.microsoft.com/office/powerpoint/2010/main" val="961642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Lasso Regression</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3722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Classification Tree – Visual Tree</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Diagram&#10;&#10;Description automatically generated">
            <a:extLst>
              <a:ext uri="{FF2B5EF4-FFF2-40B4-BE49-F238E27FC236}">
                <a16:creationId xmlns:a16="http://schemas.microsoft.com/office/drawing/2014/main" id="{01B57A88-251B-9A39-CD97-C0909F551B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576" y="1691011"/>
            <a:ext cx="6400847" cy="4572033"/>
          </a:xfrm>
          <a:prstGeom prst="rect">
            <a:avLst/>
          </a:prstGeom>
        </p:spPr>
      </p:pic>
      <p:sp>
        <p:nvSpPr>
          <p:cNvPr id="2" name="TextBox 1">
            <a:extLst>
              <a:ext uri="{FF2B5EF4-FFF2-40B4-BE49-F238E27FC236}">
                <a16:creationId xmlns:a16="http://schemas.microsoft.com/office/drawing/2014/main" id="{769B97F2-949C-6AED-5947-79C707840323}"/>
              </a:ext>
            </a:extLst>
          </p:cNvPr>
          <p:cNvSpPr txBox="1"/>
          <p:nvPr/>
        </p:nvSpPr>
        <p:spPr>
          <a:xfrm>
            <a:off x="5389344" y="6078378"/>
            <a:ext cx="1395895" cy="369332"/>
          </a:xfrm>
          <a:prstGeom prst="rect">
            <a:avLst/>
          </a:prstGeom>
          <a:noFill/>
        </p:spPr>
        <p:txBody>
          <a:bodyPr wrap="none" rtlCol="0">
            <a:spAutoFit/>
          </a:bodyPr>
          <a:lstStyle/>
          <a:p>
            <a:r>
              <a:rPr lang="en-US" dirty="0"/>
              <a:t>Kappa = 0.83</a:t>
            </a:r>
          </a:p>
        </p:txBody>
      </p:sp>
    </p:spTree>
    <p:extLst>
      <p:ext uri="{BB962C8B-B14F-4D97-AF65-F5344CB8AC3E}">
        <p14:creationId xmlns:p14="http://schemas.microsoft.com/office/powerpoint/2010/main" val="562720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Classification Tree – Confusion Matrix</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53197530-2E14-923C-E337-E1922138DA0D}"/>
              </a:ext>
            </a:extLst>
          </p:cNvPr>
          <p:cNvPicPr>
            <a:picLocks noChangeAspect="1"/>
          </p:cNvPicPr>
          <p:nvPr/>
        </p:nvPicPr>
        <p:blipFill>
          <a:blip r:embed="rId4"/>
          <a:stretch>
            <a:fillRect/>
          </a:stretch>
        </p:blipFill>
        <p:spPr>
          <a:xfrm>
            <a:off x="4216303" y="1488409"/>
            <a:ext cx="3759393" cy="5340624"/>
          </a:xfrm>
          <a:prstGeom prst="rect">
            <a:avLst/>
          </a:prstGeom>
        </p:spPr>
      </p:pic>
    </p:spTree>
    <p:extLst>
      <p:ext uri="{BB962C8B-B14F-4D97-AF65-F5344CB8AC3E}">
        <p14:creationId xmlns:p14="http://schemas.microsoft.com/office/powerpoint/2010/main" val="1751695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Classification Tree – ROC Curve</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A picture containing chart&#10;&#10;Description automatically generated">
            <a:extLst>
              <a:ext uri="{FF2B5EF4-FFF2-40B4-BE49-F238E27FC236}">
                <a16:creationId xmlns:a16="http://schemas.microsoft.com/office/drawing/2014/main" id="{42D988EC-5A0B-5693-5FAE-64380A8B76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8999" y="1520901"/>
            <a:ext cx="6400847" cy="4572033"/>
          </a:xfrm>
          <a:prstGeom prst="rect">
            <a:avLst/>
          </a:prstGeom>
        </p:spPr>
      </p:pic>
      <p:sp>
        <p:nvSpPr>
          <p:cNvPr id="8" name="TextBox 7">
            <a:extLst>
              <a:ext uri="{FF2B5EF4-FFF2-40B4-BE49-F238E27FC236}">
                <a16:creationId xmlns:a16="http://schemas.microsoft.com/office/drawing/2014/main" id="{2DBF58F3-7E65-6D50-C337-8940DA3DC74A}"/>
              </a:ext>
            </a:extLst>
          </p:cNvPr>
          <p:cNvSpPr txBox="1"/>
          <p:nvPr/>
        </p:nvSpPr>
        <p:spPr>
          <a:xfrm>
            <a:off x="5215828" y="6281803"/>
            <a:ext cx="1447191" cy="369332"/>
          </a:xfrm>
          <a:prstGeom prst="rect">
            <a:avLst/>
          </a:prstGeom>
          <a:noFill/>
        </p:spPr>
        <p:txBody>
          <a:bodyPr wrap="none" rtlCol="0">
            <a:spAutoFit/>
          </a:bodyPr>
          <a:lstStyle/>
          <a:p>
            <a:r>
              <a:rPr lang="en-US" dirty="0"/>
              <a:t>ROC = 0.8774</a:t>
            </a:r>
          </a:p>
        </p:txBody>
      </p:sp>
    </p:spTree>
    <p:extLst>
      <p:ext uri="{BB962C8B-B14F-4D97-AF65-F5344CB8AC3E}">
        <p14:creationId xmlns:p14="http://schemas.microsoft.com/office/powerpoint/2010/main" val="12770095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Model Application</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graphicFrame>
        <p:nvGraphicFramePr>
          <p:cNvPr id="2" name="Table 2">
            <a:extLst>
              <a:ext uri="{FF2B5EF4-FFF2-40B4-BE49-F238E27FC236}">
                <a16:creationId xmlns:a16="http://schemas.microsoft.com/office/drawing/2014/main" id="{2A88BEBF-9EA7-D572-816C-3FD13CA9EC68}"/>
              </a:ext>
            </a:extLst>
          </p:cNvPr>
          <p:cNvGraphicFramePr>
            <a:graphicFrameLocks noGrp="1"/>
          </p:cNvGraphicFramePr>
          <p:nvPr>
            <p:extLst>
              <p:ext uri="{D42A27DB-BD31-4B8C-83A1-F6EECF244321}">
                <p14:modId xmlns:p14="http://schemas.microsoft.com/office/powerpoint/2010/main" val="3331872699"/>
              </p:ext>
            </p:extLst>
          </p:nvPr>
        </p:nvGraphicFramePr>
        <p:xfrm>
          <a:off x="2031998" y="1803070"/>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Fails</a:t>
                      </a:r>
                    </a:p>
                  </a:txBody>
                  <a:tcPr/>
                </a:tc>
                <a:tc>
                  <a:txBody>
                    <a:bodyPr/>
                    <a:lstStyle/>
                    <a:p>
                      <a:pPr algn="ctr"/>
                      <a:r>
                        <a:rPr lang="en-US" dirty="0"/>
                        <a:t>27.8%</a:t>
                      </a:r>
                    </a:p>
                  </a:txBody>
                  <a:tcPr/>
                </a:tc>
                <a:extLst>
                  <a:ext uri="{0D108BD9-81ED-4DB2-BD59-A6C34878D82A}">
                    <a16:rowId xmlns:a16="http://schemas.microsoft.com/office/drawing/2014/main" val="2276347373"/>
                  </a:ext>
                </a:extLst>
              </a:tr>
              <a:tr h="370840">
                <a:tc>
                  <a:txBody>
                    <a:bodyPr/>
                    <a:lstStyle/>
                    <a:p>
                      <a:pPr algn="ctr"/>
                      <a:r>
                        <a:rPr lang="en-US" dirty="0"/>
                        <a:t>Meets</a:t>
                      </a:r>
                    </a:p>
                  </a:txBody>
                  <a:tcPr/>
                </a:tc>
                <a:tc>
                  <a:txBody>
                    <a:bodyPr/>
                    <a:lstStyle/>
                    <a:p>
                      <a:pPr algn="ctr"/>
                      <a:r>
                        <a:rPr lang="en-US" dirty="0"/>
                        <a:t>13.2%</a:t>
                      </a:r>
                    </a:p>
                  </a:txBody>
                  <a:tcPr/>
                </a:tc>
                <a:extLst>
                  <a:ext uri="{0D108BD9-81ED-4DB2-BD59-A6C34878D82A}">
                    <a16:rowId xmlns:a16="http://schemas.microsoft.com/office/drawing/2014/main" val="295577914"/>
                  </a:ext>
                </a:extLst>
              </a:tr>
            </a:tbl>
          </a:graphicData>
        </a:graphic>
      </p:graphicFrame>
      <p:sp>
        <p:nvSpPr>
          <p:cNvPr id="3" name="TextBox 2">
            <a:extLst>
              <a:ext uri="{FF2B5EF4-FFF2-40B4-BE49-F238E27FC236}">
                <a16:creationId xmlns:a16="http://schemas.microsoft.com/office/drawing/2014/main" id="{2642EAA2-2169-79BA-8ADF-4568ABDB63ED}"/>
              </a:ext>
            </a:extLst>
          </p:cNvPr>
          <p:cNvSpPr txBox="1"/>
          <p:nvPr/>
        </p:nvSpPr>
        <p:spPr>
          <a:xfrm>
            <a:off x="5098578" y="1432960"/>
            <a:ext cx="1994841" cy="369332"/>
          </a:xfrm>
          <a:prstGeom prst="rect">
            <a:avLst/>
          </a:prstGeom>
          <a:noFill/>
        </p:spPr>
        <p:txBody>
          <a:bodyPr wrap="none" rtlCol="0">
            <a:spAutoFit/>
          </a:bodyPr>
          <a:lstStyle/>
          <a:p>
            <a:r>
              <a:rPr lang="en-US" dirty="0"/>
              <a:t>Actual Credit Policy</a:t>
            </a:r>
          </a:p>
        </p:txBody>
      </p:sp>
      <p:graphicFrame>
        <p:nvGraphicFramePr>
          <p:cNvPr id="8" name="Table 2">
            <a:extLst>
              <a:ext uri="{FF2B5EF4-FFF2-40B4-BE49-F238E27FC236}">
                <a16:creationId xmlns:a16="http://schemas.microsoft.com/office/drawing/2014/main" id="{DE790816-33D6-3807-BF53-4C181F3E6861}"/>
              </a:ext>
            </a:extLst>
          </p:cNvPr>
          <p:cNvGraphicFramePr>
            <a:graphicFrameLocks noGrp="1"/>
          </p:cNvGraphicFramePr>
          <p:nvPr>
            <p:extLst>
              <p:ext uri="{D42A27DB-BD31-4B8C-83A1-F6EECF244321}">
                <p14:modId xmlns:p14="http://schemas.microsoft.com/office/powerpoint/2010/main" val="1365323033"/>
              </p:ext>
            </p:extLst>
          </p:nvPr>
        </p:nvGraphicFramePr>
        <p:xfrm>
          <a:off x="2023292" y="3577431"/>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Fails</a:t>
                      </a:r>
                    </a:p>
                  </a:txBody>
                  <a:tcPr/>
                </a:tc>
                <a:tc>
                  <a:txBody>
                    <a:bodyPr/>
                    <a:lstStyle/>
                    <a:p>
                      <a:pPr algn="ctr"/>
                      <a:r>
                        <a:rPr lang="en-US" dirty="0"/>
                        <a:t>???%</a:t>
                      </a:r>
                    </a:p>
                  </a:txBody>
                  <a:tcPr/>
                </a:tc>
                <a:extLst>
                  <a:ext uri="{0D108BD9-81ED-4DB2-BD59-A6C34878D82A}">
                    <a16:rowId xmlns:a16="http://schemas.microsoft.com/office/drawing/2014/main" val="2276347373"/>
                  </a:ext>
                </a:extLst>
              </a:tr>
              <a:tr h="370840">
                <a:tc>
                  <a:txBody>
                    <a:bodyPr/>
                    <a:lstStyle/>
                    <a:p>
                      <a:pPr algn="ctr"/>
                      <a:r>
                        <a:rPr lang="en-US" dirty="0"/>
                        <a:t>Meets</a:t>
                      </a:r>
                    </a:p>
                  </a:txBody>
                  <a:tcPr/>
                </a:tc>
                <a:tc>
                  <a:txBody>
                    <a:bodyPr/>
                    <a:lstStyle/>
                    <a:p>
                      <a:pPr algn="ctr"/>
                      <a:r>
                        <a:rPr lang="en-US" dirty="0"/>
                        <a:t>???%</a:t>
                      </a:r>
                    </a:p>
                  </a:txBody>
                  <a:tcPr/>
                </a:tc>
                <a:extLst>
                  <a:ext uri="{0D108BD9-81ED-4DB2-BD59-A6C34878D82A}">
                    <a16:rowId xmlns:a16="http://schemas.microsoft.com/office/drawing/2014/main" val="295577914"/>
                  </a:ext>
                </a:extLst>
              </a:tr>
            </a:tbl>
          </a:graphicData>
        </a:graphic>
      </p:graphicFrame>
      <p:sp>
        <p:nvSpPr>
          <p:cNvPr id="11" name="TextBox 10">
            <a:extLst>
              <a:ext uri="{FF2B5EF4-FFF2-40B4-BE49-F238E27FC236}">
                <a16:creationId xmlns:a16="http://schemas.microsoft.com/office/drawing/2014/main" id="{BE19959D-4C7D-1074-F748-F861ACBAEBC0}"/>
              </a:ext>
            </a:extLst>
          </p:cNvPr>
          <p:cNvSpPr txBox="1"/>
          <p:nvPr/>
        </p:nvSpPr>
        <p:spPr>
          <a:xfrm>
            <a:off x="4294062" y="3238189"/>
            <a:ext cx="3603872" cy="369332"/>
          </a:xfrm>
          <a:prstGeom prst="rect">
            <a:avLst/>
          </a:prstGeom>
          <a:noFill/>
        </p:spPr>
        <p:txBody>
          <a:bodyPr wrap="none" rtlCol="0">
            <a:spAutoFit/>
          </a:bodyPr>
          <a:lstStyle/>
          <a:p>
            <a:r>
              <a:rPr lang="en-US" dirty="0"/>
              <a:t>Decision Tree Predicted Credit Policy</a:t>
            </a:r>
          </a:p>
        </p:txBody>
      </p:sp>
      <p:graphicFrame>
        <p:nvGraphicFramePr>
          <p:cNvPr id="4" name="Table 2">
            <a:extLst>
              <a:ext uri="{FF2B5EF4-FFF2-40B4-BE49-F238E27FC236}">
                <a16:creationId xmlns:a16="http://schemas.microsoft.com/office/drawing/2014/main" id="{B9DBB600-19C5-AD30-FE95-F7B6B4965C9B}"/>
              </a:ext>
            </a:extLst>
          </p:cNvPr>
          <p:cNvGraphicFramePr>
            <a:graphicFrameLocks noGrp="1"/>
          </p:cNvGraphicFramePr>
          <p:nvPr>
            <p:extLst>
              <p:ext uri="{D42A27DB-BD31-4B8C-83A1-F6EECF244321}">
                <p14:modId xmlns:p14="http://schemas.microsoft.com/office/powerpoint/2010/main" val="1358704906"/>
              </p:ext>
            </p:extLst>
          </p:nvPr>
        </p:nvGraphicFramePr>
        <p:xfrm>
          <a:off x="2100536" y="5525967"/>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Fails</a:t>
                      </a:r>
                    </a:p>
                  </a:txBody>
                  <a:tcPr/>
                </a:tc>
                <a:tc>
                  <a:txBody>
                    <a:bodyPr/>
                    <a:lstStyle/>
                    <a:p>
                      <a:pPr algn="ctr"/>
                      <a:r>
                        <a:rPr lang="en-US" dirty="0"/>
                        <a:t>???%</a:t>
                      </a:r>
                    </a:p>
                  </a:txBody>
                  <a:tcPr/>
                </a:tc>
                <a:extLst>
                  <a:ext uri="{0D108BD9-81ED-4DB2-BD59-A6C34878D82A}">
                    <a16:rowId xmlns:a16="http://schemas.microsoft.com/office/drawing/2014/main" val="2276347373"/>
                  </a:ext>
                </a:extLst>
              </a:tr>
              <a:tr h="370840">
                <a:tc>
                  <a:txBody>
                    <a:bodyPr/>
                    <a:lstStyle/>
                    <a:p>
                      <a:pPr algn="ctr"/>
                      <a:r>
                        <a:rPr lang="en-US" dirty="0"/>
                        <a:t>Meets</a:t>
                      </a:r>
                    </a:p>
                  </a:txBody>
                  <a:tcPr/>
                </a:tc>
                <a:tc>
                  <a:txBody>
                    <a:bodyPr/>
                    <a:lstStyle/>
                    <a:p>
                      <a:pPr algn="ctr"/>
                      <a:r>
                        <a:rPr lang="en-US" dirty="0"/>
                        <a:t>???%</a:t>
                      </a:r>
                    </a:p>
                  </a:txBody>
                  <a:tcPr/>
                </a:tc>
                <a:extLst>
                  <a:ext uri="{0D108BD9-81ED-4DB2-BD59-A6C34878D82A}">
                    <a16:rowId xmlns:a16="http://schemas.microsoft.com/office/drawing/2014/main" val="295577914"/>
                  </a:ext>
                </a:extLst>
              </a:tr>
            </a:tbl>
          </a:graphicData>
        </a:graphic>
      </p:graphicFrame>
      <p:sp>
        <p:nvSpPr>
          <p:cNvPr id="10" name="TextBox 9">
            <a:extLst>
              <a:ext uri="{FF2B5EF4-FFF2-40B4-BE49-F238E27FC236}">
                <a16:creationId xmlns:a16="http://schemas.microsoft.com/office/drawing/2014/main" id="{2906EC1C-5DE1-4CB2-9779-7C0E800CE8A8}"/>
              </a:ext>
            </a:extLst>
          </p:cNvPr>
          <p:cNvSpPr txBox="1"/>
          <p:nvPr/>
        </p:nvSpPr>
        <p:spPr>
          <a:xfrm>
            <a:off x="4107883" y="5156634"/>
            <a:ext cx="4113306" cy="369332"/>
          </a:xfrm>
          <a:prstGeom prst="rect">
            <a:avLst/>
          </a:prstGeom>
          <a:noFill/>
        </p:spPr>
        <p:txBody>
          <a:bodyPr wrap="none" rtlCol="0">
            <a:spAutoFit/>
          </a:bodyPr>
          <a:lstStyle/>
          <a:p>
            <a:r>
              <a:rPr lang="en-US" dirty="0"/>
              <a:t>Logistic Regression Predicted Credit Policy</a:t>
            </a:r>
          </a:p>
        </p:txBody>
      </p:sp>
    </p:spTree>
    <p:extLst>
      <p:ext uri="{BB962C8B-B14F-4D97-AF65-F5344CB8AC3E}">
        <p14:creationId xmlns:p14="http://schemas.microsoft.com/office/powerpoint/2010/main" val="272630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03B5E"/>
        </a:solidFill>
        <a:effectLst/>
      </p:bgPr>
    </p:bg>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0426EA6E-8DCD-68BB-CC42-016432ED85F5}"/>
              </a:ext>
            </a:extLst>
          </p:cNvPr>
          <p:cNvSpPr txBox="1"/>
          <p:nvPr/>
        </p:nvSpPr>
        <p:spPr>
          <a:xfrm>
            <a:off x="0" y="2367155"/>
            <a:ext cx="12192001" cy="1015663"/>
          </a:xfrm>
          <a:prstGeom prst="rect">
            <a:avLst/>
          </a:prstGeom>
          <a:noFill/>
        </p:spPr>
        <p:txBody>
          <a:bodyPr wrap="square" rtlCol="0">
            <a:spAutoFit/>
          </a:bodyPr>
          <a:lstStyle/>
          <a:p>
            <a:pPr algn="ctr"/>
            <a:r>
              <a:rPr lang="en-US" sz="6000" dirty="0">
                <a:solidFill>
                  <a:schemeClr val="bg1"/>
                </a:solidFill>
              </a:rPr>
              <a:t>Questions?</a:t>
            </a:r>
          </a:p>
        </p:txBody>
      </p:sp>
    </p:spTree>
    <p:extLst>
      <p:ext uri="{BB962C8B-B14F-4D97-AF65-F5344CB8AC3E}">
        <p14:creationId xmlns:p14="http://schemas.microsoft.com/office/powerpoint/2010/main" val="1924305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rPr>
              <a:t>Our Data</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6452FBB-413E-BDEB-AB1D-F1B7DD15BB39}"/>
              </a:ext>
            </a:extLst>
          </p:cNvPr>
          <p:cNvSpPr txBox="1"/>
          <p:nvPr/>
        </p:nvSpPr>
        <p:spPr>
          <a:xfrm>
            <a:off x="0" y="6627168"/>
            <a:ext cx="591014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https://www.kaggle.com/datasets/urstrulyvikas/lending-club-loan-data-analysis</a:t>
            </a:r>
          </a:p>
        </p:txBody>
      </p:sp>
      <p:sp>
        <p:nvSpPr>
          <p:cNvPr id="3" name="TextBox 2">
            <a:extLst>
              <a:ext uri="{FF2B5EF4-FFF2-40B4-BE49-F238E27FC236}">
                <a16:creationId xmlns:a16="http://schemas.microsoft.com/office/drawing/2014/main" id="{0DED20CC-E2E0-A93D-05C3-502D3C7DA89F}"/>
              </a:ext>
            </a:extLst>
          </p:cNvPr>
          <p:cNvSpPr txBox="1"/>
          <p:nvPr/>
        </p:nvSpPr>
        <p:spPr>
          <a:xfrm>
            <a:off x="441781" y="1645920"/>
            <a:ext cx="12192000" cy="163121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9,578 observations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14 variables</a:t>
            </a:r>
          </a:p>
          <a:p>
            <a:pPr marL="800100" lvl="1" indent="-342900">
              <a:buFont typeface="Arial" panose="020B0604020202020204" pitchFamily="34" charset="0"/>
              <a:buChar char="•"/>
              <a:defRPr/>
            </a:pPr>
            <a:r>
              <a:rPr lang="en-US" sz="2000" dirty="0">
                <a:solidFill>
                  <a:srgbClr val="002060"/>
                </a:solidFill>
                <a:latin typeface="Calibri" panose="020F0502020204030204"/>
              </a:rPr>
              <a:t>11 numeric</a:t>
            </a:r>
          </a:p>
          <a:p>
            <a:pPr marL="800100" lvl="1" indent="-342900">
              <a:buFont typeface="Arial" panose="020B0604020202020204" pitchFamily="34" charset="0"/>
              <a:buChar char="•"/>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2 logical</a:t>
            </a:r>
          </a:p>
          <a:p>
            <a:pPr marL="800100" lvl="1" indent="-342900">
              <a:buFont typeface="Arial" panose="020B0604020202020204" pitchFamily="34" charset="0"/>
              <a:buChar char="•"/>
              <a:defRPr/>
            </a:pPr>
            <a:r>
              <a:rPr lang="en-US" sz="2000" dirty="0">
                <a:solidFill>
                  <a:srgbClr val="002060"/>
                </a:solidFill>
                <a:latin typeface="Calibri" panose="020F0502020204030204"/>
              </a:rPr>
              <a:t>1 factor with 7 levels</a:t>
            </a: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98B041FF-AE67-B65E-7106-ADB71DA97963}"/>
              </a:ext>
            </a:extLst>
          </p:cNvPr>
          <p:cNvGrpSpPr/>
          <p:nvPr/>
        </p:nvGrpSpPr>
        <p:grpSpPr>
          <a:xfrm>
            <a:off x="1548102" y="3429000"/>
            <a:ext cx="9078380" cy="2726368"/>
            <a:chOff x="3614552" y="4232928"/>
            <a:chExt cx="8282655" cy="2446917"/>
          </a:xfrm>
        </p:grpSpPr>
        <p:pic>
          <p:nvPicPr>
            <p:cNvPr id="8" name="Picture 7">
              <a:extLst>
                <a:ext uri="{FF2B5EF4-FFF2-40B4-BE49-F238E27FC236}">
                  <a16:creationId xmlns:a16="http://schemas.microsoft.com/office/drawing/2014/main" id="{FF4A501D-7BB8-2500-FBE1-F3BA31F04E8F}"/>
                </a:ext>
              </a:extLst>
            </p:cNvPr>
            <p:cNvPicPr>
              <a:picLocks noChangeAspect="1"/>
            </p:cNvPicPr>
            <p:nvPr/>
          </p:nvPicPr>
          <p:blipFill rotWithShape="1">
            <a:blip r:embed="rId4"/>
            <a:srcRect b="67818"/>
            <a:stretch/>
          </p:blipFill>
          <p:spPr>
            <a:xfrm>
              <a:off x="3614552" y="4232928"/>
              <a:ext cx="8282655" cy="1600604"/>
            </a:xfrm>
            <a:prstGeom prst="rect">
              <a:avLst/>
            </a:prstGeom>
          </p:spPr>
        </p:pic>
        <p:sp>
          <p:nvSpPr>
            <p:cNvPr id="10" name="TextBox 9">
              <a:extLst>
                <a:ext uri="{FF2B5EF4-FFF2-40B4-BE49-F238E27FC236}">
                  <a16:creationId xmlns:a16="http://schemas.microsoft.com/office/drawing/2014/main" id="{58C9A636-856C-8A53-E7F5-4FE39B9CAC53}"/>
                </a:ext>
              </a:extLst>
            </p:cNvPr>
            <p:cNvSpPr txBox="1"/>
            <p:nvPr/>
          </p:nvSpPr>
          <p:spPr>
            <a:xfrm>
              <a:off x="3614552" y="5768287"/>
              <a:ext cx="1493713" cy="9115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spTree>
    <p:extLst>
      <p:ext uri="{BB962C8B-B14F-4D97-AF65-F5344CB8AC3E}">
        <p14:creationId xmlns:p14="http://schemas.microsoft.com/office/powerpoint/2010/main" val="2778538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5000" b="1" dirty="0">
                <a:solidFill>
                  <a:srgbClr val="002060"/>
                </a:solidFill>
                <a:latin typeface="Calibri" panose="020F0502020204030204"/>
              </a:rPr>
              <a:t>Added Variables</a:t>
            </a:r>
            <a:endPar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6452FBB-413E-BDEB-AB1D-F1B7DD15BB39}"/>
              </a:ext>
            </a:extLst>
          </p:cNvPr>
          <p:cNvSpPr txBox="1"/>
          <p:nvPr/>
        </p:nvSpPr>
        <p:spPr>
          <a:xfrm>
            <a:off x="0" y="6627168"/>
            <a:ext cx="591014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https://www.kaggle.com/datasets/urstrulyvikas/lending-club-loan-data-analysis</a:t>
            </a:r>
          </a:p>
        </p:txBody>
      </p:sp>
      <p:sp>
        <p:nvSpPr>
          <p:cNvPr id="3" name="TextBox 2">
            <a:extLst>
              <a:ext uri="{FF2B5EF4-FFF2-40B4-BE49-F238E27FC236}">
                <a16:creationId xmlns:a16="http://schemas.microsoft.com/office/drawing/2014/main" id="{0DED20CC-E2E0-A93D-05C3-502D3C7DA89F}"/>
              </a:ext>
            </a:extLst>
          </p:cNvPr>
          <p:cNvSpPr txBox="1"/>
          <p:nvPr/>
        </p:nvSpPr>
        <p:spPr>
          <a:xfrm>
            <a:off x="435008" y="2051297"/>
            <a:ext cx="12192000" cy="1323439"/>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Natural log of revolving balance(</a:t>
            </a:r>
            <a:r>
              <a:rPr kumimoji="0" lang="en-US" sz="2000" b="0" i="0" u="none" strike="noStrike" kern="1200" cap="none" spc="0" normalizeH="0" baseline="0" noProof="0" dirty="0" err="1">
                <a:ln>
                  <a:noFill/>
                </a:ln>
                <a:solidFill>
                  <a:srgbClr val="002060"/>
                </a:solidFill>
                <a:effectLst/>
                <a:uLnTx/>
                <a:uFillTx/>
                <a:latin typeface="Calibri" panose="020F0502020204030204"/>
                <a:ea typeface="+mn-ea"/>
                <a:cs typeface="+mn-cs"/>
              </a:rPr>
              <a:t>log.revol.bal</a:t>
            </a: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Logical based on if annual income is greater than 0 (</a:t>
            </a:r>
            <a:r>
              <a:rPr lang="en-US" sz="2000" dirty="0" err="1">
                <a:solidFill>
                  <a:srgbClr val="002060"/>
                </a:solidFill>
                <a:latin typeface="Calibri" panose="020F0502020204030204"/>
              </a:rPr>
              <a:t>has.revol.bal</a:t>
            </a:r>
            <a:r>
              <a:rPr lang="en-US" sz="2000" dirty="0">
                <a:solidFill>
                  <a:srgbClr val="002060"/>
                </a:solidFill>
                <a:latin typeface="Calibri" panose="020F0502020204030204"/>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Logical based on if delinq.2yrs is greater than 0 (has.delinq.2yrs)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Logical based on if </a:t>
            </a:r>
            <a:r>
              <a:rPr lang="en-US" sz="2000" dirty="0" err="1">
                <a:solidFill>
                  <a:srgbClr val="002060"/>
                </a:solidFill>
                <a:latin typeface="Calibri" panose="020F0502020204030204"/>
              </a:rPr>
              <a:t>pub.rec</a:t>
            </a:r>
            <a:r>
              <a:rPr lang="en-US" sz="2000" dirty="0">
                <a:solidFill>
                  <a:srgbClr val="002060"/>
                </a:solidFill>
                <a:latin typeface="Calibri" panose="020F0502020204030204"/>
              </a:rPr>
              <a:t> is greater than 0 (</a:t>
            </a:r>
            <a:r>
              <a:rPr lang="en-US" sz="2000" dirty="0" err="1">
                <a:solidFill>
                  <a:srgbClr val="002060"/>
                </a:solidFill>
                <a:latin typeface="Calibri" panose="020F0502020204030204"/>
              </a:rPr>
              <a:t>has.pub.rec</a:t>
            </a:r>
            <a:r>
              <a:rPr lang="en-US" sz="2000" dirty="0">
                <a:solidFill>
                  <a:srgbClr val="002060"/>
                </a:solidFill>
                <a:latin typeface="Calibri" panose="020F0502020204030204"/>
              </a:rPr>
              <a:t>)</a:t>
            </a: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7774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EDA Review</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 histogram&#10;&#10;Description automatically generated">
            <a:extLst>
              <a:ext uri="{FF2B5EF4-FFF2-40B4-BE49-F238E27FC236}">
                <a16:creationId xmlns:a16="http://schemas.microsoft.com/office/drawing/2014/main" id="{73CDEF51-C86E-A53A-584B-462E7F8050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38386"/>
            <a:ext cx="6291072" cy="3931920"/>
          </a:xfrm>
          <a:prstGeom prst="rect">
            <a:avLst/>
          </a:prstGeom>
        </p:spPr>
      </p:pic>
      <p:pic>
        <p:nvPicPr>
          <p:cNvPr id="11" name="Picture 10" descr="Chart&#10;&#10;Description automatically generated">
            <a:extLst>
              <a:ext uri="{FF2B5EF4-FFF2-40B4-BE49-F238E27FC236}">
                <a16:creationId xmlns:a16="http://schemas.microsoft.com/office/drawing/2014/main" id="{4F87C4B4-1828-0C98-CD86-BD59865B51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7813" y="1938386"/>
            <a:ext cx="5504688" cy="3931920"/>
          </a:xfrm>
          <a:prstGeom prst="rect">
            <a:avLst/>
          </a:prstGeom>
        </p:spPr>
      </p:pic>
    </p:spTree>
    <p:extLst>
      <p:ext uri="{BB962C8B-B14F-4D97-AF65-F5344CB8AC3E}">
        <p14:creationId xmlns:p14="http://schemas.microsoft.com/office/powerpoint/2010/main" val="3529279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EDA – Correlation Plot</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 scatter chart&#10;&#10;Description automatically generated">
            <a:extLst>
              <a:ext uri="{FF2B5EF4-FFF2-40B4-BE49-F238E27FC236}">
                <a16:creationId xmlns:a16="http://schemas.microsoft.com/office/drawing/2014/main" id="{1D4185D1-B8F4-4134-6604-97A3A15B2B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4385" y="1432042"/>
            <a:ext cx="5640201" cy="5640201"/>
          </a:xfrm>
          <a:prstGeom prst="rect">
            <a:avLst/>
          </a:prstGeom>
        </p:spPr>
      </p:pic>
    </p:spTree>
    <p:extLst>
      <p:ext uri="{BB962C8B-B14F-4D97-AF65-F5344CB8AC3E}">
        <p14:creationId xmlns:p14="http://schemas.microsoft.com/office/powerpoint/2010/main" val="4282919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0" y="470259"/>
            <a:ext cx="12192000" cy="861774"/>
          </a:xfrm>
          <a:prstGeom prst="rect">
            <a:avLst/>
          </a:prstGeom>
          <a:noFill/>
        </p:spPr>
        <p:txBody>
          <a:bodyPr wrap="square" rtlCol="0">
            <a:spAutoFit/>
          </a:bodyPr>
          <a:lstStyle/>
          <a:p>
            <a:pPr algn="ctr"/>
            <a:r>
              <a:rPr lang="en-US" sz="5000" b="1" dirty="0">
                <a:solidFill>
                  <a:srgbClr val="002060"/>
                </a:solidFill>
              </a:rPr>
              <a:t>SMART Question</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776F67F-6D4D-70B9-1B6A-E8AAA1E2E294}"/>
              </a:ext>
            </a:extLst>
          </p:cNvPr>
          <p:cNvSpPr txBox="1"/>
          <p:nvPr/>
        </p:nvSpPr>
        <p:spPr>
          <a:xfrm>
            <a:off x="3048522" y="2274838"/>
            <a:ext cx="6097044" cy="2585323"/>
          </a:xfrm>
          <a:prstGeom prst="rect">
            <a:avLst/>
          </a:prstGeom>
          <a:noFill/>
        </p:spPr>
        <p:txBody>
          <a:bodyPr wrap="square">
            <a:spAutoFit/>
          </a:bodyPr>
          <a:lstStyle/>
          <a:p>
            <a:r>
              <a:rPr lang="en-US" dirty="0"/>
              <a:t>1. What variable or variables, if any, have an impact on if the person meets the credit underwriting criteria?</a:t>
            </a:r>
          </a:p>
          <a:p>
            <a:endParaRPr lang="en-US" dirty="0"/>
          </a:p>
          <a:p>
            <a:r>
              <a:rPr lang="en-US" dirty="0"/>
              <a:t>2. What variable or variables, if any, have an impact on if the person fully repays the loan?</a:t>
            </a:r>
          </a:p>
          <a:p>
            <a:endParaRPr lang="en-US" dirty="0"/>
          </a:p>
          <a:p>
            <a:r>
              <a:rPr lang="en-US" dirty="0"/>
              <a:t>3. Do borrowers who meet the credit underwriting criteria have a lower chance of not fully repaying the loan? If so, how big is the difference?</a:t>
            </a:r>
          </a:p>
        </p:txBody>
      </p:sp>
    </p:spTree>
    <p:extLst>
      <p:ext uri="{BB962C8B-B14F-4D97-AF65-F5344CB8AC3E}">
        <p14:creationId xmlns:p14="http://schemas.microsoft.com/office/powerpoint/2010/main" val="3744051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rPr>
              <a:t>Models Chosen</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6452FBB-413E-BDEB-AB1D-F1B7DD15BB39}"/>
              </a:ext>
            </a:extLst>
          </p:cNvPr>
          <p:cNvSpPr txBox="1"/>
          <p:nvPr/>
        </p:nvSpPr>
        <p:spPr>
          <a:xfrm>
            <a:off x="0" y="6627168"/>
            <a:ext cx="591014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https://www.kaggle.com/datasets/urstrulyvikas/lending-club-loan-data-analysis</a:t>
            </a:r>
          </a:p>
        </p:txBody>
      </p:sp>
      <p:sp>
        <p:nvSpPr>
          <p:cNvPr id="3" name="TextBox 2">
            <a:extLst>
              <a:ext uri="{FF2B5EF4-FFF2-40B4-BE49-F238E27FC236}">
                <a16:creationId xmlns:a16="http://schemas.microsoft.com/office/drawing/2014/main" id="{0DED20CC-E2E0-A93D-05C3-502D3C7DA89F}"/>
              </a:ext>
            </a:extLst>
          </p:cNvPr>
          <p:cNvSpPr txBox="1"/>
          <p:nvPr/>
        </p:nvSpPr>
        <p:spPr>
          <a:xfrm>
            <a:off x="441781" y="1645920"/>
            <a:ext cx="12192000" cy="1323439"/>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4 Simple Linear Regression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1 Multiple Regression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2 Logistic Regression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1 or 2 Classification Trees</a:t>
            </a:r>
          </a:p>
        </p:txBody>
      </p:sp>
    </p:spTree>
    <p:extLst>
      <p:ext uri="{BB962C8B-B14F-4D97-AF65-F5344CB8AC3E}">
        <p14:creationId xmlns:p14="http://schemas.microsoft.com/office/powerpoint/2010/main" val="1544217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Simple Linear Regression – 1 of 4</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10;&#10;Description automatically generated">
            <a:extLst>
              <a:ext uri="{FF2B5EF4-FFF2-40B4-BE49-F238E27FC236}">
                <a16:creationId xmlns:a16="http://schemas.microsoft.com/office/drawing/2014/main" id="{336BB0A6-4E7B-92E8-12B8-999E4E3192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576" y="1631498"/>
            <a:ext cx="6400847" cy="4572033"/>
          </a:xfrm>
          <a:prstGeom prst="rect">
            <a:avLst/>
          </a:prstGeom>
        </p:spPr>
      </p:pic>
    </p:spTree>
    <p:extLst>
      <p:ext uri="{BB962C8B-B14F-4D97-AF65-F5344CB8AC3E}">
        <p14:creationId xmlns:p14="http://schemas.microsoft.com/office/powerpoint/2010/main" val="3440039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779</TotalTime>
  <Words>778</Words>
  <Application>Microsoft Office PowerPoint</Application>
  <PresentationFormat>Widescreen</PresentationFormat>
  <Paragraphs>100</Paragraphs>
  <Slides>28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Schild</dc:creator>
  <cp:lastModifiedBy>Brian</cp:lastModifiedBy>
  <cp:revision>20</cp:revision>
  <dcterms:created xsi:type="dcterms:W3CDTF">2022-11-06T18:10:42Z</dcterms:created>
  <dcterms:modified xsi:type="dcterms:W3CDTF">2022-12-10T23:30:15Z</dcterms:modified>
</cp:coreProperties>
</file>