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6" r:id="rId3"/>
    <p:sldId id="282" r:id="rId4"/>
    <p:sldId id="295" r:id="rId5"/>
    <p:sldId id="277" r:id="rId6"/>
    <p:sldId id="272" r:id="rId7"/>
    <p:sldId id="310" r:id="rId8"/>
    <p:sldId id="273" r:id="rId9"/>
    <p:sldId id="274" r:id="rId10"/>
    <p:sldId id="275" r:id="rId11"/>
    <p:sldId id="281" r:id="rId12"/>
    <p:sldId id="300" r:id="rId13"/>
    <p:sldId id="312" r:id="rId14"/>
    <p:sldId id="299" r:id="rId15"/>
    <p:sldId id="303" r:id="rId16"/>
    <p:sldId id="304" r:id="rId17"/>
    <p:sldId id="305" r:id="rId18"/>
    <p:sldId id="306" r:id="rId19"/>
    <p:sldId id="307" r:id="rId20"/>
    <p:sldId id="308" r:id="rId21"/>
    <p:sldId id="309" r:id="rId22"/>
    <p:sldId id="301" r:id="rId23"/>
    <p:sldId id="297" r:id="rId24"/>
    <p:sldId id="315" r:id="rId25"/>
    <p:sldId id="268"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73446" autoAdjust="0"/>
  </p:normalViewPr>
  <p:slideViewPr>
    <p:cSldViewPr snapToGrid="0">
      <p:cViewPr varScale="1">
        <p:scale>
          <a:sx n="81" d="100"/>
          <a:sy n="81" d="100"/>
        </p:scale>
        <p:origin x="109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8</a:t>
            </a:fld>
            <a:endParaRPr lang="en-US"/>
          </a:p>
        </p:txBody>
      </p:sp>
    </p:spTree>
    <p:extLst>
      <p:ext uri="{BB962C8B-B14F-4D97-AF65-F5344CB8AC3E}">
        <p14:creationId xmlns:p14="http://schemas.microsoft.com/office/powerpoint/2010/main" val="12476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11</a:t>
            </a:fld>
            <a:endParaRPr lang="en-US"/>
          </a:p>
        </p:txBody>
      </p:sp>
    </p:spTree>
    <p:extLst>
      <p:ext uri="{BB962C8B-B14F-4D97-AF65-F5344CB8AC3E}">
        <p14:creationId xmlns:p14="http://schemas.microsoft.com/office/powerpoint/2010/main" val="400201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21</a:t>
            </a:fld>
            <a:endParaRPr lang="en-US"/>
          </a:p>
        </p:txBody>
      </p:sp>
    </p:spTree>
    <p:extLst>
      <p:ext uri="{BB962C8B-B14F-4D97-AF65-F5344CB8AC3E}">
        <p14:creationId xmlns:p14="http://schemas.microsoft.com/office/powerpoint/2010/main" val="2245145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endParaRPr lang="en-US" dirty="0"/>
          </a:p>
          <a:p>
            <a:r>
              <a:rPr lang="en-US" dirty="0"/>
              <a:t>Confusion Matrix:</a:t>
            </a:r>
          </a:p>
          <a:p>
            <a:r>
              <a:rPr lang="en-US" dirty="0"/>
              <a:t>The sensitivity value indicates the test can fairly reliably detect loans that meet the credit policy</a:t>
            </a:r>
          </a:p>
          <a:p>
            <a:r>
              <a:rPr lang="en-US" dirty="0"/>
              <a:t>The specificity value indicates the test can fairly reliably detect loans that fail to meet the </a:t>
            </a:r>
            <a:r>
              <a:rPr lang="en-US"/>
              <a:t>credit policy</a:t>
            </a:r>
            <a:endParaRPr lang="en-US" dirty="0"/>
          </a:p>
          <a:p>
            <a:r>
              <a:rPr lang="en-US" dirty="0"/>
              <a:t>These high values, as well as the high area under the ROC curve value, indicate a favorable ROC curve and a favorable model. The very high kappa value of .926 suggests there is a high degree of agreement between the predicted values and the actual values. </a:t>
            </a:r>
          </a:p>
          <a:p>
            <a:endParaRPr lang="en-US" dirty="0"/>
          </a:p>
          <a:p>
            <a:endParaRPr lang="en-US" dirty="0"/>
          </a:p>
          <a:p>
            <a:endParaRPr lang="en-US" dirty="0"/>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refers to the probability of a negative test, conditioned on truly being negative.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23</a:t>
            </a:fld>
            <a:endParaRPr lang="en-US"/>
          </a:p>
        </p:txBody>
      </p:sp>
    </p:spTree>
    <p:extLst>
      <p:ext uri="{BB962C8B-B14F-4D97-AF65-F5344CB8AC3E}">
        <p14:creationId xmlns:p14="http://schemas.microsoft.com/office/powerpoint/2010/main" val="2295492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Our initial classification tree revealed in no chosen variables and only the single root node, a kappa value of 0, and a ROC curve that fit directly on the random classifier line. We interpreted this as a strong indicator that a classification tree would not be useful for the `</a:t>
            </a:r>
            <a:r>
              <a:rPr lang="en-US" dirty="0" err="1"/>
              <a:t>not.fully.paid</a:t>
            </a:r>
            <a:r>
              <a:rPr lang="en-US" dirty="0"/>
              <a:t>` variable. To confirm this indication, we overrode the default complexity parameter in the </a:t>
            </a:r>
            <a:r>
              <a:rPr lang="en-US" dirty="0" err="1"/>
              <a:t>rPart</a:t>
            </a:r>
            <a:r>
              <a:rPr lang="en-US" dirty="0"/>
              <a:t> function and set it from .01 to .001. By reducing that value in R, we reduce the minimum improvement threshold required at each node for the tree to be built; i.e., essentially lowering the restrictions on how and when the tree is constructed. </a:t>
            </a:r>
          </a:p>
          <a:p>
            <a:endParaRPr lang="en-US" dirty="0"/>
          </a:p>
          <a:p>
            <a:r>
              <a:rPr lang="en-US" dirty="0"/>
              <a:t>This led to the classification tree using the variables `</a:t>
            </a:r>
            <a:r>
              <a:rPr lang="en-US" dirty="0" err="1"/>
              <a:t>credit.policy</a:t>
            </a:r>
            <a:r>
              <a:rPr lang="en-US" dirty="0"/>
              <a:t>`, `inq.last.6mths`, `</a:t>
            </a:r>
            <a:r>
              <a:rPr lang="en-US" dirty="0" err="1"/>
              <a:t>int.rate</a:t>
            </a:r>
            <a:r>
              <a:rPr lang="en-US" dirty="0"/>
              <a:t>`, and `purpose` in building the tree. Looking at it though, and with our initially suspicion regarding the usefulness of the tree, we can see that it is not very informative. We can see that the majority of loans that met the </a:t>
            </a:r>
            <a:r>
              <a:rPr lang="en-US" dirty="0" err="1"/>
              <a:t>credit.policy</a:t>
            </a:r>
            <a:r>
              <a:rPr lang="en-US" dirty="0"/>
              <a:t>, paid the loan, which we would generally expect. We can also see that that those loans that did not meet the credit policy, had higher a number of inquiries in the last 6 months, and higher interest rates, would probably more susceptible of going Unpaid; this is also what we would generally expect to see. </a:t>
            </a:r>
          </a:p>
          <a:p>
            <a:pPr marL="171450" indent="-171450">
              <a:buFont typeface="Arial" panose="020B0604020202020204" pitchFamily="34" charset="0"/>
              <a:buChar char="•"/>
            </a:pPr>
            <a:r>
              <a:rPr lang="en-US" dirty="0"/>
              <a:t>IF ASKED: we do not consider the distinction between loan purpose to be meaningful because of the number of Unpaid values among other leaf nodes and their proportion to the Paid values.</a:t>
            </a:r>
          </a:p>
          <a:p>
            <a:endParaRPr lang="en-US" dirty="0"/>
          </a:p>
          <a:p>
            <a:endParaRPr lang="en-US" dirty="0"/>
          </a:p>
          <a:p>
            <a:r>
              <a:rPr lang="en-US" dirty="0"/>
              <a:t>Confusion Matrix:</a:t>
            </a:r>
          </a:p>
          <a:p>
            <a:r>
              <a:rPr lang="en-US" dirty="0"/>
              <a:t>Low area under ROC curve indicates the model has little to no ability to discriminate between Paid and Unpaid classes.</a:t>
            </a:r>
          </a:p>
          <a:p>
            <a:endParaRPr lang="en-US" dirty="0"/>
          </a:p>
          <a:p>
            <a:r>
              <a:rPr lang="en-US" dirty="0"/>
              <a:t>Based on the extremely low Kappa statistic of .019, there is nearly no agreement between the predictive model and the actual data.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24</a:t>
            </a:fld>
            <a:endParaRPr lang="en-US"/>
          </a:p>
        </p:txBody>
      </p:sp>
    </p:spTree>
    <p:extLst>
      <p:ext uri="{BB962C8B-B14F-4D97-AF65-F5344CB8AC3E}">
        <p14:creationId xmlns:p14="http://schemas.microsoft.com/office/powerpoint/2010/main" val="2468590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25</a:t>
            </a:fld>
            <a:endParaRPr lang="en-US"/>
          </a:p>
        </p:txBody>
      </p:sp>
    </p:spTree>
    <p:extLst>
      <p:ext uri="{BB962C8B-B14F-4D97-AF65-F5344CB8AC3E}">
        <p14:creationId xmlns:p14="http://schemas.microsoft.com/office/powerpoint/2010/main" val="361286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5.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047AC45-F79E-E5C4-E636-87EE511DE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801312-64FD-C7B7-01D9-39552176E5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DCD204A7-20D6-DBD0-49FB-759F1BA2526A}"/>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0.20</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13521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4</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9D1E01B4-4415-8FE8-9A51-C4DE7D15C7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0.29</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108705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6CDB253-CAA7-EBD8-94BF-8A7215DCC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pic>
        <p:nvPicPr>
          <p:cNvPr id="2" name="Picture 1">
            <a:extLst>
              <a:ext uri="{FF2B5EF4-FFF2-40B4-BE49-F238E27FC236}">
                <a16:creationId xmlns:a16="http://schemas.microsoft.com/office/drawing/2014/main" id="{895E08C5-A3B4-07CE-8922-285BBC8780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460743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2" name="Picture 11" descr="Graphical user interface, diagram&#10;&#10;Description automatically generated">
            <a:extLst>
              <a:ext uri="{FF2B5EF4-FFF2-40B4-BE49-F238E27FC236}">
                <a16:creationId xmlns:a16="http://schemas.microsoft.com/office/drawing/2014/main" id="{EC2630D3-9E74-B04F-8EE7-BC81D983E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 y="1645916"/>
            <a:ext cx="5760720" cy="4114800"/>
          </a:xfrm>
          <a:prstGeom prst="rect">
            <a:avLst/>
          </a:prstGeom>
        </p:spPr>
      </p:pic>
      <p:pic>
        <p:nvPicPr>
          <p:cNvPr id="14" name="Picture 13" descr="Graphical user interface, diagram&#10;&#10;Description automatically generated">
            <a:extLst>
              <a:ext uri="{FF2B5EF4-FFF2-40B4-BE49-F238E27FC236}">
                <a16:creationId xmlns:a16="http://schemas.microsoft.com/office/drawing/2014/main" id="{A04D6607-55BB-A618-6534-E8044023D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850" y="1645916"/>
            <a:ext cx="5760720" cy="4114800"/>
          </a:xfrm>
          <a:prstGeom prst="rect">
            <a:avLst/>
          </a:prstGeom>
        </p:spPr>
      </p:pic>
      <p:pic>
        <p:nvPicPr>
          <p:cNvPr id="2" name="Picture 1">
            <a:extLst>
              <a:ext uri="{FF2B5EF4-FFF2-40B4-BE49-F238E27FC236}">
                <a16:creationId xmlns:a16="http://schemas.microsoft.com/office/drawing/2014/main" id="{8467A83E-EF5D-4AF9-C9D1-B034802166A7}"/>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79217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8B33217A-198E-C50A-6DDE-8BD6434B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87866"/>
            <a:ext cx="6400847" cy="4572033"/>
          </a:xfrm>
          <a:prstGeom prst="rect">
            <a:avLst/>
          </a:prstGeom>
        </p:spPr>
      </p:pic>
      <p:pic>
        <p:nvPicPr>
          <p:cNvPr id="2" name="Picture 1">
            <a:extLst>
              <a:ext uri="{FF2B5EF4-FFF2-40B4-BE49-F238E27FC236}">
                <a16:creationId xmlns:a16="http://schemas.microsoft.com/office/drawing/2014/main" id="{4CDFD8A5-1D31-9DE8-890B-C53C7BA6963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2926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19AD511-4FD6-9E60-078C-B38E84FA4D7F}"/>
              </a:ext>
            </a:extLst>
          </p:cNvPr>
          <p:cNvPicPr>
            <a:picLocks noChangeAspect="1"/>
          </p:cNvPicPr>
          <p:nvPr/>
        </p:nvPicPr>
        <p:blipFill>
          <a:blip r:embed="rId3"/>
          <a:stretch>
            <a:fillRect/>
          </a:stretch>
        </p:blipFill>
        <p:spPr>
          <a:xfrm>
            <a:off x="3880351" y="0"/>
            <a:ext cx="4046424" cy="6858000"/>
          </a:xfrm>
          <a:prstGeom prst="rect">
            <a:avLst/>
          </a:prstGeom>
        </p:spPr>
      </p:pic>
      <p:pic>
        <p:nvPicPr>
          <p:cNvPr id="2" name="Picture 1">
            <a:extLst>
              <a:ext uri="{FF2B5EF4-FFF2-40B4-BE49-F238E27FC236}">
                <a16:creationId xmlns:a16="http://schemas.microsoft.com/office/drawing/2014/main" id="{658A2BB4-5A21-050A-0C3D-4A1E1E98286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97410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FA50187-4266-8085-0DA9-50A85EB54D17}"/>
              </a:ext>
            </a:extLst>
          </p:cNvPr>
          <p:cNvPicPr>
            <a:picLocks noChangeAspect="1"/>
          </p:cNvPicPr>
          <p:nvPr/>
        </p:nvPicPr>
        <p:blipFill>
          <a:blip r:embed="rId3"/>
          <a:stretch>
            <a:fillRect/>
          </a:stretch>
        </p:blipFill>
        <p:spPr>
          <a:xfrm>
            <a:off x="4082946" y="2870464"/>
            <a:ext cx="4026107" cy="1530429"/>
          </a:xfrm>
          <a:prstGeom prst="rect">
            <a:avLst/>
          </a:prstGeom>
        </p:spPr>
      </p:pic>
      <p:pic>
        <p:nvPicPr>
          <p:cNvPr id="2" name="Picture 1">
            <a:extLst>
              <a:ext uri="{FF2B5EF4-FFF2-40B4-BE49-F238E27FC236}">
                <a16:creationId xmlns:a16="http://schemas.microsoft.com/office/drawing/2014/main" id="{A2AD466F-D5C0-9B79-A015-C5B328B5F79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046938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chart&#10;&#10;Description automatically generated">
            <a:extLst>
              <a:ext uri="{FF2B5EF4-FFF2-40B4-BE49-F238E27FC236}">
                <a16:creationId xmlns:a16="http://schemas.microsoft.com/office/drawing/2014/main" id="{EF9E986C-AE26-C3CC-4D6A-0FB74A5C0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731706"/>
            <a:ext cx="6400847" cy="4572033"/>
          </a:xfrm>
          <a:prstGeom prst="rect">
            <a:avLst/>
          </a:prstGeom>
        </p:spPr>
      </p:pic>
      <p:pic>
        <p:nvPicPr>
          <p:cNvPr id="2" name="Picture 1">
            <a:extLst>
              <a:ext uri="{FF2B5EF4-FFF2-40B4-BE49-F238E27FC236}">
                <a16:creationId xmlns:a16="http://schemas.microsoft.com/office/drawing/2014/main" id="{2FC2B9EF-E9D6-18A8-94A2-E1294A24C8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40338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3DD92608-18D5-CA21-C822-95D4C9B7F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75339"/>
            <a:ext cx="6400847" cy="4572033"/>
          </a:xfrm>
          <a:prstGeom prst="rect">
            <a:avLst/>
          </a:prstGeom>
        </p:spPr>
      </p:pic>
      <p:pic>
        <p:nvPicPr>
          <p:cNvPr id="2" name="Picture 1">
            <a:extLst>
              <a:ext uri="{FF2B5EF4-FFF2-40B4-BE49-F238E27FC236}">
                <a16:creationId xmlns:a16="http://schemas.microsoft.com/office/drawing/2014/main" id="{023A899E-E927-9527-7EFB-CD142FB4921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92606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E04EC06-9E56-D09A-5B08-5A1E2A1021D8}"/>
              </a:ext>
            </a:extLst>
          </p:cNvPr>
          <p:cNvPicPr>
            <a:picLocks noChangeAspect="1"/>
          </p:cNvPicPr>
          <p:nvPr/>
        </p:nvPicPr>
        <p:blipFill>
          <a:blip r:embed="rId3"/>
          <a:stretch>
            <a:fillRect/>
          </a:stretch>
        </p:blipFill>
        <p:spPr>
          <a:xfrm>
            <a:off x="4176747" y="0"/>
            <a:ext cx="3838506" cy="6858000"/>
          </a:xfrm>
          <a:prstGeom prst="rect">
            <a:avLst/>
          </a:prstGeom>
        </p:spPr>
      </p:pic>
      <p:pic>
        <p:nvPicPr>
          <p:cNvPr id="2" name="Picture 1">
            <a:extLst>
              <a:ext uri="{FF2B5EF4-FFF2-40B4-BE49-F238E27FC236}">
                <a16:creationId xmlns:a16="http://schemas.microsoft.com/office/drawing/2014/main" id="{B6CB5E6C-F811-992E-988E-E7960D0903ED}"/>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53805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pic>
        <p:nvPicPr>
          <p:cNvPr id="3" name="Picture 2">
            <a:extLst>
              <a:ext uri="{FF2B5EF4-FFF2-40B4-BE49-F238E27FC236}">
                <a16:creationId xmlns:a16="http://schemas.microsoft.com/office/drawing/2014/main" id="{0AA81C91-156D-926F-1FD5-4DEEC07DDDBC}"/>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C3A0CD7-3E13-B5E8-39AC-7218AE83F9A2}"/>
              </a:ext>
            </a:extLst>
          </p:cNvPr>
          <p:cNvPicPr>
            <a:picLocks noChangeAspect="1"/>
          </p:cNvPicPr>
          <p:nvPr/>
        </p:nvPicPr>
        <p:blipFill>
          <a:blip r:embed="rId3"/>
          <a:stretch>
            <a:fillRect/>
          </a:stretch>
        </p:blipFill>
        <p:spPr>
          <a:xfrm>
            <a:off x="4083764" y="2571734"/>
            <a:ext cx="4007056" cy="1663786"/>
          </a:xfrm>
          <a:prstGeom prst="rect">
            <a:avLst/>
          </a:prstGeom>
        </p:spPr>
      </p:pic>
      <p:pic>
        <p:nvPicPr>
          <p:cNvPr id="2" name="Picture 1">
            <a:extLst>
              <a:ext uri="{FF2B5EF4-FFF2-40B4-BE49-F238E27FC236}">
                <a16:creationId xmlns:a16="http://schemas.microsoft.com/office/drawing/2014/main" id="{14AF11B4-A6BF-84F4-79AF-FCA35587A181}"/>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538577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8CE4281-B37D-08C2-3C7F-6F74C9EBF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76" y="1488410"/>
            <a:ext cx="6400847" cy="4572033"/>
          </a:xfrm>
          <a:prstGeom prst="rect">
            <a:avLst/>
          </a:prstGeom>
        </p:spPr>
      </p:pic>
      <p:pic>
        <p:nvPicPr>
          <p:cNvPr id="2" name="Picture 1">
            <a:extLst>
              <a:ext uri="{FF2B5EF4-FFF2-40B4-BE49-F238E27FC236}">
                <a16:creationId xmlns:a16="http://schemas.microsoft.com/office/drawing/2014/main" id="{AE14D38D-7A17-5BEC-058F-4E888FA04465}"/>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961642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893722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Credit Policy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01B57A88-251B-9A39-CD97-C0909F551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9696" y="7641434"/>
            <a:ext cx="6400847" cy="457203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185761"/>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5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Sensitivity: 0.899</a:t>
            </a:r>
          </a:p>
          <a:p>
            <a:pPr marL="742950" lvl="1" indent="-285750">
              <a:buFont typeface="Arial" panose="020B0604020202020204" pitchFamily="34" charset="0"/>
              <a:buChar char="•"/>
            </a:pPr>
            <a:r>
              <a:rPr lang="en-US" sz="1900" dirty="0"/>
              <a:t>Specificity: 0.997</a:t>
            </a:r>
          </a:p>
          <a:p>
            <a:pPr marL="742950" lvl="1" indent="-285750">
              <a:buFont typeface="Arial" panose="020B0604020202020204" pitchFamily="34" charset="0"/>
              <a:buChar char="•"/>
            </a:pPr>
            <a:r>
              <a:rPr lang="en-US" sz="1900" dirty="0"/>
              <a:t>AUC: 0.953</a:t>
            </a:r>
          </a:p>
          <a:p>
            <a:pPr marL="742950" lvl="1" indent="-285750">
              <a:buFont typeface="Arial" panose="020B0604020202020204" pitchFamily="34" charset="0"/>
              <a:buChar char="•"/>
            </a:pPr>
            <a:r>
              <a:rPr lang="en-US" sz="1900" dirty="0"/>
              <a:t>Kappa: 0.926</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1677/1868 true negatives (Fails)</a:t>
            </a:r>
          </a:p>
          <a:p>
            <a:pPr marL="742950" lvl="1" indent="-285750">
              <a:buFont typeface="Arial" panose="020B0604020202020204" pitchFamily="34" charset="0"/>
              <a:buChar char="•"/>
            </a:pPr>
            <a:r>
              <a:rPr lang="en-US" sz="1900" dirty="0"/>
              <a:t>7686/7710 true positives (Meets)</a:t>
            </a:r>
          </a:p>
          <a:p>
            <a:endParaRPr lang="en-US" sz="1900" dirty="0"/>
          </a:p>
        </p:txBody>
      </p:sp>
      <p:pic>
        <p:nvPicPr>
          <p:cNvPr id="8" name="Picture 7" descr="Diagram&#10;&#10;Description automatically generated with medium confidence">
            <a:extLst>
              <a:ext uri="{FF2B5EF4-FFF2-40B4-BE49-F238E27FC236}">
                <a16:creationId xmlns:a16="http://schemas.microsoft.com/office/drawing/2014/main" id="{62EEE40D-1127-949A-7E32-45025E7A80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1031" y="1391408"/>
            <a:ext cx="7583080" cy="5416485"/>
          </a:xfrm>
          <a:prstGeom prst="rect">
            <a:avLst/>
          </a:prstGeom>
        </p:spPr>
      </p:pic>
      <p:sp>
        <p:nvSpPr>
          <p:cNvPr id="13" name="TextBox 12">
            <a:extLst>
              <a:ext uri="{FF2B5EF4-FFF2-40B4-BE49-F238E27FC236}">
                <a16:creationId xmlns:a16="http://schemas.microsoft.com/office/drawing/2014/main" id="{49BAB6AF-47C0-476A-3F2B-9D5A37330C88}"/>
              </a:ext>
            </a:extLst>
          </p:cNvPr>
          <p:cNvSpPr txBox="1"/>
          <p:nvPr/>
        </p:nvSpPr>
        <p:spPr>
          <a:xfrm>
            <a:off x="5680881" y="7827328"/>
            <a:ext cx="6093724" cy="1200329"/>
          </a:xfrm>
          <a:prstGeom prst="rect">
            <a:avLst/>
          </a:prstGeom>
          <a:noFill/>
        </p:spPr>
        <p:txBody>
          <a:bodyPr wrap="square">
            <a:spAutoFit/>
          </a:bodyPr>
          <a:lstStyle/>
          <a:p>
            <a:r>
              <a:rPr lang="en-US" dirty="0"/>
              <a:t>The kappa coefficient measures the agreement between classification and truth values. A kappa value of 1 represents perfect agreement, while a value of 0 represents no agreement.</a:t>
            </a:r>
          </a:p>
        </p:txBody>
      </p:sp>
      <p:pic>
        <p:nvPicPr>
          <p:cNvPr id="16" name="Picture 15">
            <a:extLst>
              <a:ext uri="{FF2B5EF4-FFF2-40B4-BE49-F238E27FC236}">
                <a16:creationId xmlns:a16="http://schemas.microsoft.com/office/drawing/2014/main" id="{50F56C6D-7226-6C71-0754-0D4DD2D2A85D}"/>
              </a:ext>
            </a:extLst>
          </p:cNvPr>
          <p:cNvPicPr>
            <a:picLocks noChangeAspect="1"/>
          </p:cNvPicPr>
          <p:nvPr/>
        </p:nvPicPr>
        <p:blipFill>
          <a:blip r:embed="rId6">
            <a:alphaModFix amt="5000"/>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11346306" y="543903"/>
            <a:ext cx="845693" cy="772083"/>
          </a:xfrm>
          <a:prstGeom prst="rect">
            <a:avLst/>
          </a:prstGeom>
        </p:spPr>
      </p:pic>
      <p:sp>
        <p:nvSpPr>
          <p:cNvPr id="18" name="TextBox 17">
            <a:extLst>
              <a:ext uri="{FF2B5EF4-FFF2-40B4-BE49-F238E27FC236}">
                <a16:creationId xmlns:a16="http://schemas.microsoft.com/office/drawing/2014/main" id="{E2A39A4A-A627-3E1D-916F-871B9977FD82}"/>
              </a:ext>
            </a:extLst>
          </p:cNvPr>
          <p:cNvSpPr txBox="1"/>
          <p:nvPr/>
        </p:nvSpPr>
        <p:spPr>
          <a:xfrm>
            <a:off x="-1554805" y="6884893"/>
            <a:ext cx="6715956"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refers to the probability of a negative test, conditioned on truly being negative.</a:t>
            </a:r>
          </a:p>
        </p:txBody>
      </p:sp>
    </p:spTree>
    <p:extLst>
      <p:ext uri="{BB962C8B-B14F-4D97-AF65-F5344CB8AC3E}">
        <p14:creationId xmlns:p14="http://schemas.microsoft.com/office/powerpoint/2010/main" val="562720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Not Fully Paid</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01B57A88-251B-9A39-CD97-C0909F551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9696" y="7641434"/>
            <a:ext cx="6400847" cy="457203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478149"/>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CP forced to .001</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Sensitivity: 0.999</a:t>
            </a:r>
          </a:p>
          <a:p>
            <a:pPr marL="742950" lvl="1" indent="-285750">
              <a:buFont typeface="Arial" panose="020B0604020202020204" pitchFamily="34" charset="0"/>
              <a:buChar char="•"/>
            </a:pPr>
            <a:r>
              <a:rPr lang="en-US" sz="1900" dirty="0"/>
              <a:t>Specificity: 0.013</a:t>
            </a:r>
          </a:p>
          <a:p>
            <a:pPr marL="742950" lvl="1" indent="-285750">
              <a:buFont typeface="Arial" panose="020B0604020202020204" pitchFamily="34" charset="0"/>
              <a:buChar char="•"/>
            </a:pPr>
            <a:r>
              <a:rPr lang="en-US" sz="1900" dirty="0"/>
              <a:t>AUC: 0.59</a:t>
            </a:r>
          </a:p>
          <a:p>
            <a:pPr marL="742950" lvl="1" indent="-285750">
              <a:buFont typeface="Arial" panose="020B0604020202020204" pitchFamily="34" charset="0"/>
              <a:buChar char="•"/>
            </a:pPr>
            <a:r>
              <a:rPr lang="en-US" sz="1900" dirty="0"/>
              <a:t>Kappa: 0.019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8034/8045 true negatives (Paid)</a:t>
            </a:r>
          </a:p>
          <a:p>
            <a:pPr marL="742950" lvl="1" indent="-285750">
              <a:buFont typeface="Arial" panose="020B0604020202020204" pitchFamily="34" charset="0"/>
              <a:buChar char="•"/>
            </a:pPr>
            <a:r>
              <a:rPr lang="en-US" sz="1900" dirty="0"/>
              <a:t>20/1533 true positives (Unpaid)</a:t>
            </a:r>
          </a:p>
          <a:p>
            <a:endParaRPr lang="en-US" sz="1900" dirty="0"/>
          </a:p>
        </p:txBody>
      </p:sp>
      <p:sp>
        <p:nvSpPr>
          <p:cNvPr id="13" name="TextBox 12">
            <a:extLst>
              <a:ext uri="{FF2B5EF4-FFF2-40B4-BE49-F238E27FC236}">
                <a16:creationId xmlns:a16="http://schemas.microsoft.com/office/drawing/2014/main" id="{49BAB6AF-47C0-476A-3F2B-9D5A37330C88}"/>
              </a:ext>
            </a:extLst>
          </p:cNvPr>
          <p:cNvSpPr txBox="1"/>
          <p:nvPr/>
        </p:nvSpPr>
        <p:spPr>
          <a:xfrm>
            <a:off x="5680881" y="7827328"/>
            <a:ext cx="6093724" cy="1200329"/>
          </a:xfrm>
          <a:prstGeom prst="rect">
            <a:avLst/>
          </a:prstGeom>
          <a:noFill/>
        </p:spPr>
        <p:txBody>
          <a:bodyPr wrap="square">
            <a:spAutoFit/>
          </a:bodyPr>
          <a:lstStyle/>
          <a:p>
            <a:r>
              <a:rPr lang="en-US" dirty="0"/>
              <a:t>The kappa coefficient measures the agreement between classification and truth values. A kappa value of 1 represents perfect agreement, while a value of 0 represents no agreement.</a:t>
            </a:r>
          </a:p>
        </p:txBody>
      </p:sp>
      <p:pic>
        <p:nvPicPr>
          <p:cNvPr id="10" name="Picture 9" descr="Diagram&#10;&#10;Description automatically generated">
            <a:extLst>
              <a:ext uri="{FF2B5EF4-FFF2-40B4-BE49-F238E27FC236}">
                <a16:creationId xmlns:a16="http://schemas.microsoft.com/office/drawing/2014/main" id="{0283BF2E-A5A2-36CC-3357-79E13565A5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5661" y="1497882"/>
            <a:ext cx="7346339" cy="5247384"/>
          </a:xfrm>
          <a:prstGeom prst="rect">
            <a:avLst/>
          </a:prstGeom>
        </p:spPr>
      </p:pic>
      <p:pic>
        <p:nvPicPr>
          <p:cNvPr id="11" name="Picture 10">
            <a:extLst>
              <a:ext uri="{FF2B5EF4-FFF2-40B4-BE49-F238E27FC236}">
                <a16:creationId xmlns:a16="http://schemas.microsoft.com/office/drawing/2014/main" id="{08F5CF5F-5984-211C-8358-E124353CD140}"/>
              </a:ext>
            </a:extLst>
          </p:cNvPr>
          <p:cNvPicPr>
            <a:picLocks noChangeAspect="1"/>
          </p:cNvPicPr>
          <p:nvPr/>
        </p:nvPicPr>
        <p:blipFill>
          <a:blip r:embed="rId6">
            <a:alphaModFix amt="5000"/>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469126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Model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331872699"/>
              </p:ext>
            </p:extLst>
          </p:nvPr>
        </p:nvGraphicFramePr>
        <p:xfrm>
          <a:off x="2031998" y="180307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8" y="1432960"/>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1365323033"/>
              </p:ext>
            </p:extLst>
          </p:nvPr>
        </p:nvGraphicFramePr>
        <p:xfrm>
          <a:off x="2023292" y="357743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294062" y="3238189"/>
            <a:ext cx="3603872" cy="369332"/>
          </a:xfrm>
          <a:prstGeom prst="rect">
            <a:avLst/>
          </a:prstGeom>
          <a:noFill/>
        </p:spPr>
        <p:txBody>
          <a:bodyPr wrap="none" rtlCol="0">
            <a:spAutoFit/>
          </a:bodyPr>
          <a:lstStyle/>
          <a:p>
            <a:r>
              <a:rPr lang="en-US" dirty="0"/>
              <a:t>Decision Tree Predicted Credit Policy</a:t>
            </a:r>
          </a:p>
        </p:txBody>
      </p:sp>
      <p:graphicFrame>
        <p:nvGraphicFramePr>
          <p:cNvPr id="4" name="Table 2">
            <a:extLst>
              <a:ext uri="{FF2B5EF4-FFF2-40B4-BE49-F238E27FC236}">
                <a16:creationId xmlns:a16="http://schemas.microsoft.com/office/drawing/2014/main" id="{B9DBB600-19C5-AD30-FE95-F7B6B4965C9B}"/>
              </a:ext>
            </a:extLst>
          </p:cNvPr>
          <p:cNvGraphicFramePr>
            <a:graphicFrameLocks noGrp="1"/>
          </p:cNvGraphicFramePr>
          <p:nvPr>
            <p:extLst>
              <p:ext uri="{D42A27DB-BD31-4B8C-83A1-F6EECF244321}">
                <p14:modId xmlns:p14="http://schemas.microsoft.com/office/powerpoint/2010/main" val="1358704906"/>
              </p:ext>
            </p:extLst>
          </p:nvPr>
        </p:nvGraphicFramePr>
        <p:xfrm>
          <a:off x="2100536" y="5525967"/>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0" name="TextBox 9">
            <a:extLst>
              <a:ext uri="{FF2B5EF4-FFF2-40B4-BE49-F238E27FC236}">
                <a16:creationId xmlns:a16="http://schemas.microsoft.com/office/drawing/2014/main" id="{2906EC1C-5DE1-4CB2-9779-7C0E800CE8A8}"/>
              </a:ext>
            </a:extLst>
          </p:cNvPr>
          <p:cNvSpPr txBox="1"/>
          <p:nvPr/>
        </p:nvSpPr>
        <p:spPr>
          <a:xfrm>
            <a:off x="4107883" y="5156634"/>
            <a:ext cx="4113306" cy="369332"/>
          </a:xfrm>
          <a:prstGeom prst="rect">
            <a:avLst/>
          </a:prstGeom>
          <a:noFill/>
        </p:spPr>
        <p:txBody>
          <a:bodyPr wrap="none" rtlCol="0">
            <a:spAutoFit/>
          </a:bodyPr>
          <a:lstStyle/>
          <a:p>
            <a:r>
              <a:rPr lang="en-US" dirty="0"/>
              <a:t>Logistic Regression Predicted Credit Policy</a:t>
            </a:r>
          </a:p>
        </p:txBody>
      </p:sp>
      <p:pic>
        <p:nvPicPr>
          <p:cNvPr id="12" name="Picture 11">
            <a:extLst>
              <a:ext uri="{FF2B5EF4-FFF2-40B4-BE49-F238E27FC236}">
                <a16:creationId xmlns:a16="http://schemas.microsoft.com/office/drawing/2014/main" id="{68138AA1-8ADF-AB97-780A-883203F211FC}"/>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2630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pic>
        <p:nvPicPr>
          <p:cNvPr id="4" name="Picture 3">
            <a:extLst>
              <a:ext uri="{FF2B5EF4-FFF2-40B4-BE49-F238E27FC236}">
                <a16:creationId xmlns:a16="http://schemas.microsoft.com/office/drawing/2014/main" id="{2B1D08FC-4CE8-0AAC-2E9E-50B8A5959AAF}"/>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 (</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revol.bal</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0E612DB-D1B0-B419-761F-5700B054BFBB}"/>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Review</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73CDEF51-C86E-A53A-584B-462E7F80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386"/>
            <a:ext cx="6291072" cy="3931920"/>
          </a:xfrm>
          <a:prstGeom prst="rect">
            <a:avLst/>
          </a:prstGeom>
        </p:spPr>
      </p:pic>
      <p:pic>
        <p:nvPicPr>
          <p:cNvPr id="11" name="Picture 10" descr="Chart&#10;&#10;Description automatically generated">
            <a:extLst>
              <a:ext uri="{FF2B5EF4-FFF2-40B4-BE49-F238E27FC236}">
                <a16:creationId xmlns:a16="http://schemas.microsoft.com/office/drawing/2014/main" id="{4F87C4B4-1828-0C98-CD86-BD59865B5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813" y="1938386"/>
            <a:ext cx="5504688" cy="3931920"/>
          </a:xfrm>
          <a:prstGeom prst="rect">
            <a:avLst/>
          </a:prstGeom>
        </p:spPr>
      </p:pic>
      <p:pic>
        <p:nvPicPr>
          <p:cNvPr id="2" name="Picture 1">
            <a:extLst>
              <a:ext uri="{FF2B5EF4-FFF2-40B4-BE49-F238E27FC236}">
                <a16:creationId xmlns:a16="http://schemas.microsoft.com/office/drawing/2014/main" id="{4F0ECA33-F4E5-56FE-FA78-CDD59D29DB1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1D4185D1-B8F4-4134-6604-97A3A15B2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85" y="1432042"/>
            <a:ext cx="5640201" cy="5640201"/>
          </a:xfrm>
          <a:prstGeom prst="rect">
            <a:avLst/>
          </a:prstGeom>
        </p:spPr>
      </p:pic>
      <p:pic>
        <p:nvPicPr>
          <p:cNvPr id="2" name="Picture 1">
            <a:extLst>
              <a:ext uri="{FF2B5EF4-FFF2-40B4-BE49-F238E27FC236}">
                <a16:creationId xmlns:a16="http://schemas.microsoft.com/office/drawing/2014/main" id="{94026F78-E3E8-756B-332A-96B0118A80C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0" y="470259"/>
            <a:ext cx="12192000" cy="861774"/>
          </a:xfrm>
          <a:prstGeom prst="rect">
            <a:avLst/>
          </a:prstGeom>
          <a:noFill/>
        </p:spPr>
        <p:txBody>
          <a:bodyPr wrap="square" rtlCol="0">
            <a:spAutoFit/>
          </a:bodyPr>
          <a:lstStyle/>
          <a:p>
            <a:pPr algn="ctr"/>
            <a:r>
              <a:rPr lang="en-US" sz="5000" b="1" dirty="0">
                <a:solidFill>
                  <a:srgbClr val="002060"/>
                </a:solidFill>
              </a:rPr>
              <a:t>SMART Question &amp; Models Chosen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7550000-0BDD-38D4-61D0-AFD748C494F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8" name="TextBox 7">
            <a:extLst>
              <a:ext uri="{FF2B5EF4-FFF2-40B4-BE49-F238E27FC236}">
                <a16:creationId xmlns:a16="http://schemas.microsoft.com/office/drawing/2014/main" id="{E361474D-EF5F-9481-2D3A-9FDB6BF5813B}"/>
              </a:ext>
            </a:extLst>
          </p:cNvPr>
          <p:cNvSpPr txBox="1"/>
          <p:nvPr/>
        </p:nvSpPr>
        <p:spPr>
          <a:xfrm>
            <a:off x="3040011" y="1793037"/>
            <a:ext cx="6094562" cy="3139321"/>
          </a:xfrm>
          <a:prstGeom prst="rect">
            <a:avLst/>
          </a:prstGeom>
          <a:noFill/>
        </p:spPr>
        <p:txBody>
          <a:bodyPr wrap="square">
            <a:spAutoFit/>
          </a:bodyPr>
          <a:lstStyle/>
          <a:p>
            <a:pPr marR="0" lvl="0" algn="ctr" defTabSz="914400" rtl="0" eaLnBrk="1" fontAlgn="auto" latinLnBrk="0" hangingPunct="1">
              <a:lnSpc>
                <a:spcPct val="100000"/>
              </a:lnSpc>
              <a:spcBef>
                <a:spcPts val="0"/>
              </a:spcBef>
              <a:spcAft>
                <a:spcPts val="0"/>
              </a:spcAft>
              <a:buClrTx/>
              <a:buSzTx/>
              <a:tabLst/>
              <a:defRPr/>
            </a:pPr>
            <a:r>
              <a:rPr lang="en-US" u="sng" dirty="0">
                <a:solidFill>
                  <a:srgbClr val="002060"/>
                </a:solidFill>
                <a:latin typeface="Calibri" panose="020F0502020204030204"/>
              </a:rPr>
              <a:t>SMART Questions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meets the credit underwriting criteria?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fully repays the loan?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Do borrowers who meet the credit underwriting criteria have a lower chance of not fully repaying the loan? If so, how big is the difference?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4BAC0612-3434-B873-6E67-65603B18FCB4}"/>
              </a:ext>
            </a:extLst>
          </p:cNvPr>
          <p:cNvSpPr txBox="1"/>
          <p:nvPr/>
        </p:nvSpPr>
        <p:spPr>
          <a:xfrm>
            <a:off x="4390180" y="4816910"/>
            <a:ext cx="3411640" cy="1938992"/>
          </a:xfrm>
          <a:prstGeom prst="rect">
            <a:avLst/>
          </a:prstGeom>
          <a:noFill/>
        </p:spPr>
        <p:txBody>
          <a:bodyPr wrap="non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2000" b="0" i="0" u="sng" strike="noStrike" kern="1200" cap="none" spc="0" normalizeH="0" baseline="0" noProof="0" dirty="0">
                <a:ln>
                  <a:noFill/>
                </a:ln>
                <a:solidFill>
                  <a:srgbClr val="002060"/>
                </a:solidFill>
                <a:effectLst/>
                <a:uLnTx/>
                <a:uFillTx/>
                <a:latin typeface="Calibri" panose="020F0502020204030204"/>
                <a:ea typeface="+mn-ea"/>
                <a:cs typeface="+mn-cs"/>
              </a:rPr>
              <a:t>Models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4 Simple Linear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1 Multiple Regression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Logistic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 or 2 Classification Trees</a:t>
            </a:r>
          </a:p>
          <a:p>
            <a:endParaRPr lang="en-US" sz="2000" dirty="0"/>
          </a:p>
        </p:txBody>
      </p:sp>
    </p:spTree>
    <p:extLst>
      <p:ext uri="{BB962C8B-B14F-4D97-AF65-F5344CB8AC3E}">
        <p14:creationId xmlns:p14="http://schemas.microsoft.com/office/powerpoint/2010/main" val="374405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4</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B512CF3-DE71-1E74-672C-26BA3DA07D94}"/>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7258FE4A-B97B-1F5D-C93E-140FB8117F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1" name="TextBox 10">
            <a:extLst>
              <a:ext uri="{FF2B5EF4-FFF2-40B4-BE49-F238E27FC236}">
                <a16:creationId xmlns:a16="http://schemas.microsoft.com/office/drawing/2014/main" id="{805D0DBD-7928-6534-EC1D-DEC7C3E13D91}"/>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0.51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44003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097EB18-EA0B-CFAF-F91B-BAD8E68624EC}"/>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0C855C-0AE8-65A1-8B3E-8375B7E491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F614A2E9-88C9-CFBE-AC38-3FEF362D3D89}"/>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231547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TotalTime>
  <Words>1383</Words>
  <Application>Microsoft Office PowerPoint</Application>
  <PresentationFormat>Widescreen</PresentationFormat>
  <Paragraphs>162</Paragraphs>
  <Slides>26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Brian</cp:lastModifiedBy>
  <cp:revision>26</cp:revision>
  <dcterms:created xsi:type="dcterms:W3CDTF">2022-11-06T18:10:42Z</dcterms:created>
  <dcterms:modified xsi:type="dcterms:W3CDTF">2022-12-11T23:34:10Z</dcterms:modified>
</cp:coreProperties>
</file>