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5" r:id="rId5"/>
    <p:sldId id="262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B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57" d="100"/>
          <a:sy n="57" d="100"/>
        </p:scale>
        <p:origin x="75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76218-E2C2-4CD1-ED94-D942CF0B4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A2444-AE88-9E79-05E7-F1063682A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63DD2-4348-E62C-E007-8538A5B8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AC03-283E-463E-BE2A-0031DB3AD91B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A4984-38FE-0C22-B773-719BEB8E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F28BF-5FB7-D44C-99C8-B6644981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A72D-E79B-4A56-9563-BF3FF0F26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2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2424-787C-55B1-4928-A4323D48E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6F630-CEF6-3B9E-A142-431A34818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A60A2-78B1-CACB-2D1E-B6DC891A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AC03-283E-463E-BE2A-0031DB3AD91B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0621C-9356-EAAD-3E2C-19ECA573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6AD10-AD07-143D-0E9E-39EA02D2C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A72D-E79B-4A56-9563-BF3FF0F26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1E7BB-9212-EE3B-6600-7319B4A6F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DD276-D3FD-6489-7BC7-6B02AD872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A19DD-1C12-12F8-3682-31A7E9D3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AC03-283E-463E-BE2A-0031DB3AD91B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075C5-3E4A-B1B2-C496-846F1B7E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29D41-F5B6-F01F-33DA-E038EA5B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A72D-E79B-4A56-9563-BF3FF0F26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4366-D0C0-17AF-683C-114E8A19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41250-40A4-BDA4-C60E-38AD0912B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B8F58-68AD-7649-D9C9-3F494726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AC03-283E-463E-BE2A-0031DB3AD91B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3C4F1-0681-4CB0-5DF8-60C4958C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29F9A-0EAB-B673-2124-663EE314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A72D-E79B-4A56-9563-BF3FF0F26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8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1775-63A1-C9E6-7AC3-E033A595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6F2D3-A20F-0D8A-9CCA-092DB89CA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02730-9DC0-B0F6-193F-808C9825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AC03-283E-463E-BE2A-0031DB3AD91B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C1994-F1FB-DD03-7CE8-91F8B85E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202C5-0C83-AB61-5E6D-32C19A6D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A72D-E79B-4A56-9563-BF3FF0F26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CAC7-7CC0-8EE1-ACB9-C9FC5E9C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98F5D-9070-03BE-272A-F260AB093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8F4D8-4E81-12C3-947A-9650D49C1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077D0-B965-D58F-C4F6-23A66B75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AC03-283E-463E-BE2A-0031DB3AD91B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AE782-994A-6E6D-735A-36A2B0D0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3CC24-4E7D-A60B-92C3-8FD0325F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A72D-E79B-4A56-9563-BF3FF0F26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4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9B6C-E701-5589-6523-28A3BA721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59DF8-190C-B249-2F27-8BE9FAE7B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103D8-6852-4600-CB83-949A9122A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59DE4B-76C1-78D0-7B10-4BD76B134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8ADB8-4880-3EFC-1A00-CC0E5934F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76DFCD-B6A7-F8D8-153F-B5F38362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AC03-283E-463E-BE2A-0031DB3AD91B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0D287-D5C6-5249-AD52-5B450AAC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9CBF3-0923-7093-C59C-B26D3F85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A72D-E79B-4A56-9563-BF3FF0F26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3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2224-C3CF-BCB9-763B-5D3C23A2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73314-447D-7925-7A85-78A9325E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AC03-283E-463E-BE2A-0031DB3AD91B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AB020-715A-95CA-24CF-A21A4CA07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D4239-CDC0-0958-CFF9-F3AA0C43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A72D-E79B-4A56-9563-BF3FF0F26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3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99F12-7CB0-C13F-9BE0-138690971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AC03-283E-463E-BE2A-0031DB3AD91B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01831-9B5D-92A7-BD3E-9AA9025A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7B2FD-E30D-2D6C-DAB7-81B58FE74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A72D-E79B-4A56-9563-BF3FF0F26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9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BD5E-C57A-5CAF-B8E4-33D8547F6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E8255-4685-6E16-868A-0C52D6FD8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A2F9E-3F4D-C329-0682-E0BB29DD2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40BBA-F577-DAA3-CDF4-CE009EA6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AC03-283E-463E-BE2A-0031DB3AD91B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FF31E-178E-ED7C-41FC-86BF2B8B5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D07F1-5837-2510-B035-D33A6CAB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A72D-E79B-4A56-9563-BF3FF0F26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5DC2-3AFF-95CB-EBD7-23B6AB089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E2BC4D-1157-9A79-98B5-8D35B930A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6473C-6803-8BE4-5909-E8BCCC9A2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8E181-D284-8E0E-1AB2-BA2BBDB7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AC03-283E-463E-BE2A-0031DB3AD91B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C38FA-623D-0CE0-2559-3A0FC715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E8A90-3D1B-36E7-C26B-09004A76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A72D-E79B-4A56-9563-BF3FF0F26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7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8A383-7A45-1DA7-8F48-A4557B148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C7BB4-1D73-7B64-F30B-1A7F4D47A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DDAF2-0C30-DD9B-30B0-47F6B5693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EAC03-283E-463E-BE2A-0031DB3AD91B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68EFC-41C9-3AC1-3395-6C9221593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67130-4FBF-B3EC-2E0A-F9D44A09C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8A72D-E79B-4A56-9563-BF3FF0F26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7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B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DEAD5CB-C0DD-EA8A-AA69-4FEB0D934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95" y="7593667"/>
            <a:ext cx="427672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BFCE3E7-9476-BE22-793D-989D55B9DBEA}"/>
              </a:ext>
            </a:extLst>
          </p:cNvPr>
          <p:cNvSpPr txBox="1"/>
          <p:nvPr/>
        </p:nvSpPr>
        <p:spPr>
          <a:xfrm>
            <a:off x="0" y="5671744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Team 1</a:t>
            </a:r>
          </a:p>
          <a:p>
            <a:r>
              <a:rPr lang="en-US" dirty="0">
                <a:solidFill>
                  <a:schemeClr val="bg1"/>
                </a:solidFill>
              </a:rPr>
              <a:t>Jonathan Schild</a:t>
            </a:r>
          </a:p>
          <a:p>
            <a:r>
              <a:rPr lang="en-US" dirty="0" err="1">
                <a:solidFill>
                  <a:schemeClr val="bg1"/>
                </a:solidFill>
              </a:rPr>
              <a:t>Medhasweta</a:t>
            </a:r>
            <a:r>
              <a:rPr lang="en-US" dirty="0">
                <a:solidFill>
                  <a:schemeClr val="bg1"/>
                </a:solidFill>
              </a:rPr>
              <a:t> Sen</a:t>
            </a:r>
          </a:p>
          <a:p>
            <a:r>
              <a:rPr lang="en-US" dirty="0">
                <a:solidFill>
                  <a:schemeClr val="bg1"/>
                </a:solidFill>
              </a:rPr>
              <a:t>Brian </a:t>
            </a:r>
            <a:r>
              <a:rPr lang="en-US" dirty="0" err="1">
                <a:solidFill>
                  <a:schemeClr val="bg1"/>
                </a:solidFill>
              </a:rPr>
              <a:t>Gulko</a:t>
            </a:r>
            <a:r>
              <a:rPr lang="en-US" dirty="0">
                <a:solidFill>
                  <a:schemeClr val="bg1"/>
                </a:solidFill>
              </a:rPr>
              <a:t>"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232A39-BBC6-0DEB-6E0F-791358DA7905}"/>
              </a:ext>
            </a:extLst>
          </p:cNvPr>
          <p:cNvGrpSpPr/>
          <p:nvPr/>
        </p:nvGrpSpPr>
        <p:grpSpPr>
          <a:xfrm>
            <a:off x="380139" y="2224280"/>
            <a:ext cx="12192000" cy="1348960"/>
            <a:chOff x="195206" y="1325925"/>
            <a:chExt cx="12192000" cy="134896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ECCCD9-8AD5-9916-BC29-771066C9EE70}"/>
                </a:ext>
              </a:extLst>
            </p:cNvPr>
            <p:cNvSpPr txBox="1"/>
            <p:nvPr/>
          </p:nvSpPr>
          <p:spPr>
            <a:xfrm>
              <a:off x="195206" y="1531370"/>
              <a:ext cx="121920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>
                  <a:solidFill>
                    <a:schemeClr val="bg1"/>
                  </a:solidFill>
                </a:rPr>
                <a:t>Lend </a:t>
              </a:r>
              <a:r>
                <a:rPr lang="en-US" sz="5000" b="1" dirty="0" err="1">
                  <a:solidFill>
                    <a:schemeClr val="bg1"/>
                  </a:solidFill>
                </a:rPr>
                <a:t>ngClub</a:t>
              </a:r>
              <a:endParaRPr lang="en-US" sz="5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393A904-2DBE-D9A2-637A-CC734786A3D8}"/>
                </a:ext>
              </a:extLst>
            </p:cNvPr>
            <p:cNvGrpSpPr/>
            <p:nvPr/>
          </p:nvGrpSpPr>
          <p:grpSpPr>
            <a:xfrm>
              <a:off x="3602159" y="1325925"/>
              <a:ext cx="949559" cy="857481"/>
              <a:chOff x="1918148" y="1999331"/>
              <a:chExt cx="949559" cy="857481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EA38C9E9-5721-11BF-C5BB-0A9D552BD674}"/>
                  </a:ext>
                </a:extLst>
              </p:cNvPr>
              <p:cNvSpPr/>
              <p:nvPr/>
            </p:nvSpPr>
            <p:spPr>
              <a:xfrm>
                <a:off x="1918148" y="2002507"/>
                <a:ext cx="199407" cy="179892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E29F36F-CBAD-F889-508B-4F53429588E4}"/>
                  </a:ext>
                </a:extLst>
              </p:cNvPr>
              <p:cNvSpPr/>
              <p:nvPr/>
            </p:nvSpPr>
            <p:spPr>
              <a:xfrm>
                <a:off x="1919529" y="2226010"/>
                <a:ext cx="199407" cy="179892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A82405D-2769-D5F4-975F-E235BC1D8070}"/>
                  </a:ext>
                </a:extLst>
              </p:cNvPr>
              <p:cNvSpPr/>
              <p:nvPr/>
            </p:nvSpPr>
            <p:spPr>
              <a:xfrm>
                <a:off x="1919529" y="2451465"/>
                <a:ext cx="199407" cy="179892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CAA16A7-5121-1C68-C7CF-D8766441E851}"/>
                  </a:ext>
                </a:extLst>
              </p:cNvPr>
              <p:cNvSpPr/>
              <p:nvPr/>
            </p:nvSpPr>
            <p:spPr>
              <a:xfrm>
                <a:off x="1919529" y="2676920"/>
                <a:ext cx="199407" cy="179892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CB89746-1EAC-F18E-5A5D-329E6B63F70D}"/>
                  </a:ext>
                </a:extLst>
              </p:cNvPr>
              <p:cNvSpPr/>
              <p:nvPr/>
            </p:nvSpPr>
            <p:spPr>
              <a:xfrm>
                <a:off x="2171490" y="1999628"/>
                <a:ext cx="199407" cy="179892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9E321FF-4BDF-3032-205B-EF1CA8FDB776}"/>
                  </a:ext>
                </a:extLst>
              </p:cNvPr>
              <p:cNvSpPr/>
              <p:nvPr/>
            </p:nvSpPr>
            <p:spPr>
              <a:xfrm>
                <a:off x="2167791" y="2448586"/>
                <a:ext cx="199407" cy="179892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73CA795A-CCCF-D154-A144-FD41CD410250}"/>
                  </a:ext>
                </a:extLst>
              </p:cNvPr>
              <p:cNvSpPr/>
              <p:nvPr/>
            </p:nvSpPr>
            <p:spPr>
              <a:xfrm>
                <a:off x="2167791" y="2674041"/>
                <a:ext cx="199407" cy="179892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BFB2163-B553-196F-B089-5291F8ABC6D2}"/>
                  </a:ext>
                </a:extLst>
              </p:cNvPr>
              <p:cNvSpPr/>
              <p:nvPr/>
            </p:nvSpPr>
            <p:spPr>
              <a:xfrm>
                <a:off x="2419895" y="2000533"/>
                <a:ext cx="199407" cy="179892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E8163A8B-84CC-F9E5-0F6F-D2FCBFB6A891}"/>
                  </a:ext>
                </a:extLst>
              </p:cNvPr>
              <p:cNvSpPr/>
              <p:nvPr/>
            </p:nvSpPr>
            <p:spPr>
              <a:xfrm>
                <a:off x="2416196" y="2224036"/>
                <a:ext cx="199407" cy="179892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A10D3428-7641-CC73-E51F-623BD75D5448}"/>
                  </a:ext>
                </a:extLst>
              </p:cNvPr>
              <p:cNvSpPr/>
              <p:nvPr/>
            </p:nvSpPr>
            <p:spPr>
              <a:xfrm>
                <a:off x="2416196" y="2449491"/>
                <a:ext cx="199407" cy="179892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214298C3-61C9-733D-225D-23026132ED6A}"/>
                  </a:ext>
                </a:extLst>
              </p:cNvPr>
              <p:cNvSpPr/>
              <p:nvPr/>
            </p:nvSpPr>
            <p:spPr>
              <a:xfrm>
                <a:off x="2416196" y="2674946"/>
                <a:ext cx="199407" cy="179892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9F747516-E0D5-F55F-BB25-67A7E0B51661}"/>
                  </a:ext>
                </a:extLst>
              </p:cNvPr>
              <p:cNvSpPr/>
              <p:nvPr/>
            </p:nvSpPr>
            <p:spPr>
              <a:xfrm>
                <a:off x="2668300" y="1999331"/>
                <a:ext cx="199407" cy="179892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46AE7C-0415-E3AB-66BB-7B884F15DB0D}"/>
                  </a:ext>
                </a:extLst>
              </p:cNvPr>
              <p:cNvSpPr/>
              <p:nvPr/>
            </p:nvSpPr>
            <p:spPr>
              <a:xfrm>
                <a:off x="2664601" y="2222834"/>
                <a:ext cx="199407" cy="179892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761DA1C9-4293-7FE0-6ABE-AEAF711237BC}"/>
                  </a:ext>
                </a:extLst>
              </p:cNvPr>
              <p:cNvSpPr/>
              <p:nvPr/>
            </p:nvSpPr>
            <p:spPr>
              <a:xfrm>
                <a:off x="2664601" y="2448289"/>
                <a:ext cx="199407" cy="179892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8C262142-DE94-A17D-9A15-179E03445242}"/>
                  </a:ext>
                </a:extLst>
              </p:cNvPr>
              <p:cNvSpPr/>
              <p:nvPr/>
            </p:nvSpPr>
            <p:spPr>
              <a:xfrm>
                <a:off x="2664601" y="2673744"/>
                <a:ext cx="199407" cy="179892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8AF3CD7-5F31-8D8A-496B-AF76C4408D30}"/>
                </a:ext>
              </a:extLst>
            </p:cNvPr>
            <p:cNvGrpSpPr/>
            <p:nvPr/>
          </p:nvGrpSpPr>
          <p:grpSpPr>
            <a:xfrm>
              <a:off x="5981643" y="1741727"/>
              <a:ext cx="76197" cy="424200"/>
              <a:chOff x="5821366" y="4620890"/>
              <a:chExt cx="76197" cy="424200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02A386E1-A761-7F25-F518-C7439AC19E49}"/>
                  </a:ext>
                </a:extLst>
              </p:cNvPr>
              <p:cNvSpPr/>
              <p:nvPr/>
            </p:nvSpPr>
            <p:spPr>
              <a:xfrm>
                <a:off x="5821366" y="4620890"/>
                <a:ext cx="76197" cy="65086"/>
              </a:xfrm>
              <a:prstGeom prst="roundRect">
                <a:avLst>
                  <a:gd name="adj" fmla="val 36666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6D97F512-D213-BD6E-2AA0-2A1DF5ECCD73}"/>
                  </a:ext>
                </a:extLst>
              </p:cNvPr>
              <p:cNvSpPr/>
              <p:nvPr/>
            </p:nvSpPr>
            <p:spPr>
              <a:xfrm>
                <a:off x="5825320" y="4749271"/>
                <a:ext cx="69067" cy="295819"/>
              </a:xfrm>
              <a:prstGeom prst="roundRect">
                <a:avLst>
                  <a:gd name="adj" fmla="val 35054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426EA6E-8DCD-68BB-CC42-016432ED85F5}"/>
                </a:ext>
              </a:extLst>
            </p:cNvPr>
            <p:cNvSpPr txBox="1"/>
            <p:nvPr/>
          </p:nvSpPr>
          <p:spPr>
            <a:xfrm>
              <a:off x="3595030" y="2305553"/>
              <a:ext cx="4336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 Peer-to-Peer Loan Analysis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795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8453F9-F3C1-EDA3-6D83-43170A158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70" r="84371" b="20000"/>
          <a:stretch/>
        </p:blipFill>
        <p:spPr>
          <a:xfrm>
            <a:off x="0" y="0"/>
            <a:ext cx="1073997" cy="1175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1484BB-74DC-9E65-B32D-BE5FE2E38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72"/>
          <a:stretch/>
        </p:blipFill>
        <p:spPr>
          <a:xfrm>
            <a:off x="9949987" y="0"/>
            <a:ext cx="2242014" cy="653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ECCCD9-8AD5-9916-BC29-771066C9EE70}"/>
              </a:ext>
            </a:extLst>
          </p:cNvPr>
          <p:cNvSpPr txBox="1"/>
          <p:nvPr/>
        </p:nvSpPr>
        <p:spPr>
          <a:xfrm>
            <a:off x="1" y="470259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2060"/>
                </a:solidFill>
              </a:rPr>
              <a:t>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EE6D2-7381-B11A-A20A-0D5D0904DD35}"/>
              </a:ext>
            </a:extLst>
          </p:cNvPr>
          <p:cNvCxnSpPr>
            <a:cxnSpLocks/>
          </p:cNvCxnSpPr>
          <p:nvPr/>
        </p:nvCxnSpPr>
        <p:spPr>
          <a:xfrm>
            <a:off x="757647" y="1332033"/>
            <a:ext cx="10659291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328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8453F9-F3C1-EDA3-6D83-43170A158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70" r="84371" b="20000"/>
          <a:stretch/>
        </p:blipFill>
        <p:spPr>
          <a:xfrm>
            <a:off x="0" y="0"/>
            <a:ext cx="1073997" cy="1175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1484BB-74DC-9E65-B32D-BE5FE2E38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72"/>
          <a:stretch/>
        </p:blipFill>
        <p:spPr>
          <a:xfrm>
            <a:off x="9949987" y="0"/>
            <a:ext cx="2242014" cy="653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ECCCD9-8AD5-9916-BC29-771066C9EE70}"/>
              </a:ext>
            </a:extLst>
          </p:cNvPr>
          <p:cNvSpPr txBox="1"/>
          <p:nvPr/>
        </p:nvSpPr>
        <p:spPr>
          <a:xfrm>
            <a:off x="1" y="470259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2060"/>
                </a:solidFill>
              </a:rPr>
              <a:t>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EE6D2-7381-B11A-A20A-0D5D0904DD35}"/>
              </a:ext>
            </a:extLst>
          </p:cNvPr>
          <p:cNvCxnSpPr>
            <a:cxnSpLocks/>
          </p:cNvCxnSpPr>
          <p:nvPr/>
        </p:nvCxnSpPr>
        <p:spPr>
          <a:xfrm>
            <a:off x="757647" y="1332033"/>
            <a:ext cx="10659291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40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8453F9-F3C1-EDA3-6D83-43170A158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70" r="84371" b="20000"/>
          <a:stretch/>
        </p:blipFill>
        <p:spPr>
          <a:xfrm>
            <a:off x="0" y="0"/>
            <a:ext cx="1073997" cy="1175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1484BB-74DC-9E65-B32D-BE5FE2E38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72"/>
          <a:stretch/>
        </p:blipFill>
        <p:spPr>
          <a:xfrm>
            <a:off x="9949987" y="0"/>
            <a:ext cx="2242014" cy="653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ECCCD9-8AD5-9916-BC29-771066C9EE70}"/>
              </a:ext>
            </a:extLst>
          </p:cNvPr>
          <p:cNvSpPr txBox="1"/>
          <p:nvPr/>
        </p:nvSpPr>
        <p:spPr>
          <a:xfrm>
            <a:off x="1" y="470259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2060"/>
                </a:solidFill>
              </a:rPr>
              <a:t>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EE6D2-7381-B11A-A20A-0D5D0904DD35}"/>
              </a:ext>
            </a:extLst>
          </p:cNvPr>
          <p:cNvCxnSpPr>
            <a:cxnSpLocks/>
          </p:cNvCxnSpPr>
          <p:nvPr/>
        </p:nvCxnSpPr>
        <p:spPr>
          <a:xfrm>
            <a:off x="757647" y="1332033"/>
            <a:ext cx="10659291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177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8453F9-F3C1-EDA3-6D83-43170A158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70" r="84371" b="20000"/>
          <a:stretch/>
        </p:blipFill>
        <p:spPr>
          <a:xfrm>
            <a:off x="0" y="0"/>
            <a:ext cx="1073997" cy="1175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1484BB-74DC-9E65-B32D-BE5FE2E38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72"/>
          <a:stretch/>
        </p:blipFill>
        <p:spPr>
          <a:xfrm>
            <a:off x="9949987" y="0"/>
            <a:ext cx="2242014" cy="653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ECCCD9-8AD5-9916-BC29-771066C9EE70}"/>
              </a:ext>
            </a:extLst>
          </p:cNvPr>
          <p:cNvSpPr txBox="1"/>
          <p:nvPr/>
        </p:nvSpPr>
        <p:spPr>
          <a:xfrm>
            <a:off x="1" y="470259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2060"/>
                </a:solidFill>
              </a:rPr>
              <a:t>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EE6D2-7381-B11A-A20A-0D5D0904DD35}"/>
              </a:ext>
            </a:extLst>
          </p:cNvPr>
          <p:cNvCxnSpPr>
            <a:cxnSpLocks/>
          </p:cNvCxnSpPr>
          <p:nvPr/>
        </p:nvCxnSpPr>
        <p:spPr>
          <a:xfrm>
            <a:off x="757647" y="1332033"/>
            <a:ext cx="10659291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919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8453F9-F3C1-EDA3-6D83-43170A158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70" r="84371" b="20000"/>
          <a:stretch/>
        </p:blipFill>
        <p:spPr>
          <a:xfrm>
            <a:off x="0" y="0"/>
            <a:ext cx="1073997" cy="1175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1484BB-74DC-9E65-B32D-BE5FE2E38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72"/>
          <a:stretch/>
        </p:blipFill>
        <p:spPr>
          <a:xfrm>
            <a:off x="9949987" y="0"/>
            <a:ext cx="2242014" cy="653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ECCCD9-8AD5-9916-BC29-771066C9EE70}"/>
              </a:ext>
            </a:extLst>
          </p:cNvPr>
          <p:cNvSpPr txBox="1"/>
          <p:nvPr/>
        </p:nvSpPr>
        <p:spPr>
          <a:xfrm>
            <a:off x="1" y="470259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2060"/>
                </a:solidFill>
              </a:rPr>
              <a:t>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EE6D2-7381-B11A-A20A-0D5D0904DD35}"/>
              </a:ext>
            </a:extLst>
          </p:cNvPr>
          <p:cNvCxnSpPr>
            <a:cxnSpLocks/>
          </p:cNvCxnSpPr>
          <p:nvPr/>
        </p:nvCxnSpPr>
        <p:spPr>
          <a:xfrm>
            <a:off x="757647" y="1332033"/>
            <a:ext cx="10659291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039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8453F9-F3C1-EDA3-6D83-43170A158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70" r="84371" b="20000"/>
          <a:stretch/>
        </p:blipFill>
        <p:spPr>
          <a:xfrm>
            <a:off x="0" y="0"/>
            <a:ext cx="1073997" cy="1175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1484BB-74DC-9E65-B32D-BE5FE2E38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72"/>
          <a:stretch/>
        </p:blipFill>
        <p:spPr>
          <a:xfrm>
            <a:off x="9949987" y="0"/>
            <a:ext cx="2242014" cy="653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ECCCD9-8AD5-9916-BC29-771066C9EE70}"/>
              </a:ext>
            </a:extLst>
          </p:cNvPr>
          <p:cNvSpPr txBox="1"/>
          <p:nvPr/>
        </p:nvSpPr>
        <p:spPr>
          <a:xfrm>
            <a:off x="1" y="470259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2060"/>
                </a:solidFill>
              </a:rPr>
              <a:t>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EE6D2-7381-B11A-A20A-0D5D0904DD35}"/>
              </a:ext>
            </a:extLst>
          </p:cNvPr>
          <p:cNvCxnSpPr>
            <a:cxnSpLocks/>
          </p:cNvCxnSpPr>
          <p:nvPr/>
        </p:nvCxnSpPr>
        <p:spPr>
          <a:xfrm>
            <a:off x="757647" y="1332033"/>
            <a:ext cx="10659291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470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8453F9-F3C1-EDA3-6D83-43170A158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70" r="84371" b="20000"/>
          <a:stretch/>
        </p:blipFill>
        <p:spPr>
          <a:xfrm>
            <a:off x="0" y="0"/>
            <a:ext cx="1073997" cy="1175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1484BB-74DC-9E65-B32D-BE5FE2E38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72"/>
          <a:stretch/>
        </p:blipFill>
        <p:spPr>
          <a:xfrm>
            <a:off x="9949987" y="0"/>
            <a:ext cx="2242014" cy="653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ECCCD9-8AD5-9916-BC29-771066C9EE70}"/>
              </a:ext>
            </a:extLst>
          </p:cNvPr>
          <p:cNvSpPr txBox="1"/>
          <p:nvPr/>
        </p:nvSpPr>
        <p:spPr>
          <a:xfrm>
            <a:off x="1" y="470259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2060"/>
                </a:solidFill>
              </a:rPr>
              <a:t>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EE6D2-7381-B11A-A20A-0D5D0904DD35}"/>
              </a:ext>
            </a:extLst>
          </p:cNvPr>
          <p:cNvCxnSpPr>
            <a:cxnSpLocks/>
          </p:cNvCxnSpPr>
          <p:nvPr/>
        </p:nvCxnSpPr>
        <p:spPr>
          <a:xfrm>
            <a:off x="757647" y="1332033"/>
            <a:ext cx="10659291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211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B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426EA6E-8DCD-68BB-CC42-016432ED85F5}"/>
              </a:ext>
            </a:extLst>
          </p:cNvPr>
          <p:cNvSpPr txBox="1"/>
          <p:nvPr/>
        </p:nvSpPr>
        <p:spPr>
          <a:xfrm>
            <a:off x="0" y="2367155"/>
            <a:ext cx="12192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2430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8453F9-F3C1-EDA3-6D83-43170A158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70" r="84371" b="20000"/>
          <a:stretch/>
        </p:blipFill>
        <p:spPr>
          <a:xfrm>
            <a:off x="0" y="0"/>
            <a:ext cx="1073997" cy="1175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1484BB-74DC-9E65-B32D-BE5FE2E38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72"/>
          <a:stretch/>
        </p:blipFill>
        <p:spPr>
          <a:xfrm>
            <a:off x="9949987" y="0"/>
            <a:ext cx="2242014" cy="65314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EE6D2-7381-B11A-A20A-0D5D0904DD35}"/>
              </a:ext>
            </a:extLst>
          </p:cNvPr>
          <p:cNvCxnSpPr>
            <a:cxnSpLocks/>
          </p:cNvCxnSpPr>
          <p:nvPr/>
        </p:nvCxnSpPr>
        <p:spPr>
          <a:xfrm>
            <a:off x="757647" y="1332033"/>
            <a:ext cx="10659291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ADE235-F5DF-EA0A-3DEE-99587A10A4C3}"/>
              </a:ext>
            </a:extLst>
          </p:cNvPr>
          <p:cNvSpPr txBox="1"/>
          <p:nvPr/>
        </p:nvSpPr>
        <p:spPr>
          <a:xfrm>
            <a:off x="1" y="470259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2060"/>
                </a:solidFill>
              </a:rPr>
              <a:t>What is </a:t>
            </a:r>
            <a:r>
              <a:rPr lang="en-US" sz="5000" b="1" dirty="0" err="1">
                <a:solidFill>
                  <a:srgbClr val="002060"/>
                </a:solidFill>
              </a:rPr>
              <a:t>LendingClub</a:t>
            </a:r>
            <a:endParaRPr lang="en-US" sz="5000" b="1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CE2831-D9D3-5E67-5843-615EC7E6B2FD}"/>
              </a:ext>
            </a:extLst>
          </p:cNvPr>
          <p:cNvSpPr txBox="1"/>
          <p:nvPr/>
        </p:nvSpPr>
        <p:spPr>
          <a:xfrm>
            <a:off x="0" y="6627168"/>
            <a:ext cx="59101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Source: https://www.moneysmylife.com/lendingclub-review/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9E6F058-95B8-D239-7DA9-0F87347F6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54" y="2360987"/>
            <a:ext cx="10659292" cy="29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2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8453F9-F3C1-EDA3-6D83-43170A158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70" r="84371" b="20000"/>
          <a:stretch/>
        </p:blipFill>
        <p:spPr>
          <a:xfrm>
            <a:off x="0" y="0"/>
            <a:ext cx="1073997" cy="1175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1484BB-74DC-9E65-B32D-BE5FE2E38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72"/>
          <a:stretch/>
        </p:blipFill>
        <p:spPr>
          <a:xfrm>
            <a:off x="9949987" y="0"/>
            <a:ext cx="2242014" cy="653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ECCCD9-8AD5-9916-BC29-771066C9EE70}"/>
              </a:ext>
            </a:extLst>
          </p:cNvPr>
          <p:cNvSpPr txBox="1"/>
          <p:nvPr/>
        </p:nvSpPr>
        <p:spPr>
          <a:xfrm>
            <a:off x="1" y="470259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2060"/>
                </a:solidFill>
              </a:rPr>
              <a:t>Our Data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EE6D2-7381-B11A-A20A-0D5D0904DD35}"/>
              </a:ext>
            </a:extLst>
          </p:cNvPr>
          <p:cNvCxnSpPr>
            <a:cxnSpLocks/>
          </p:cNvCxnSpPr>
          <p:nvPr/>
        </p:nvCxnSpPr>
        <p:spPr>
          <a:xfrm>
            <a:off x="757647" y="1332033"/>
            <a:ext cx="10659291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6452FBB-413E-BDEB-AB1D-F1B7DD15BB39}"/>
              </a:ext>
            </a:extLst>
          </p:cNvPr>
          <p:cNvSpPr txBox="1"/>
          <p:nvPr/>
        </p:nvSpPr>
        <p:spPr>
          <a:xfrm>
            <a:off x="0" y="6627168"/>
            <a:ext cx="59101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Source: https://www.moneysmylife.com/lendingclub-review/</a:t>
            </a:r>
          </a:p>
        </p:txBody>
      </p:sp>
    </p:spTree>
    <p:extLst>
      <p:ext uri="{BB962C8B-B14F-4D97-AF65-F5344CB8AC3E}">
        <p14:creationId xmlns:p14="http://schemas.microsoft.com/office/powerpoint/2010/main" val="206160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8453F9-F3C1-EDA3-6D83-43170A158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70" r="84371" b="20000"/>
          <a:stretch/>
        </p:blipFill>
        <p:spPr>
          <a:xfrm>
            <a:off x="0" y="0"/>
            <a:ext cx="1073997" cy="1175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1484BB-74DC-9E65-B32D-BE5FE2E38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72"/>
          <a:stretch/>
        </p:blipFill>
        <p:spPr>
          <a:xfrm>
            <a:off x="9949987" y="0"/>
            <a:ext cx="2242014" cy="653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ECCCD9-8AD5-9916-BC29-771066C9EE70}"/>
              </a:ext>
            </a:extLst>
          </p:cNvPr>
          <p:cNvSpPr txBox="1"/>
          <p:nvPr/>
        </p:nvSpPr>
        <p:spPr>
          <a:xfrm>
            <a:off x="1" y="470259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2060"/>
                </a:solidFill>
              </a:rPr>
              <a:t>Data Structure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EE6D2-7381-B11A-A20A-0D5D0904DD35}"/>
              </a:ext>
            </a:extLst>
          </p:cNvPr>
          <p:cNvCxnSpPr>
            <a:cxnSpLocks/>
          </p:cNvCxnSpPr>
          <p:nvPr/>
        </p:nvCxnSpPr>
        <p:spPr>
          <a:xfrm>
            <a:off x="757647" y="1332033"/>
            <a:ext cx="10659291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6452FBB-413E-BDEB-AB1D-F1B7DD15BB39}"/>
              </a:ext>
            </a:extLst>
          </p:cNvPr>
          <p:cNvSpPr txBox="1"/>
          <p:nvPr/>
        </p:nvSpPr>
        <p:spPr>
          <a:xfrm>
            <a:off x="0" y="6627168"/>
            <a:ext cx="59101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Source: https://www.moneysmylife.com/lendingclub-review/</a:t>
            </a:r>
          </a:p>
        </p:txBody>
      </p:sp>
    </p:spTree>
    <p:extLst>
      <p:ext uri="{BB962C8B-B14F-4D97-AF65-F5344CB8AC3E}">
        <p14:creationId xmlns:p14="http://schemas.microsoft.com/office/powerpoint/2010/main" val="2433708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8453F9-F3C1-EDA3-6D83-43170A158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70" r="84371" b="20000"/>
          <a:stretch/>
        </p:blipFill>
        <p:spPr>
          <a:xfrm>
            <a:off x="0" y="0"/>
            <a:ext cx="1073997" cy="1175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1484BB-74DC-9E65-B32D-BE5FE2E38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72"/>
          <a:stretch/>
        </p:blipFill>
        <p:spPr>
          <a:xfrm>
            <a:off x="9949987" y="0"/>
            <a:ext cx="2242014" cy="653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ECCCD9-8AD5-9916-BC29-771066C9EE70}"/>
              </a:ext>
            </a:extLst>
          </p:cNvPr>
          <p:cNvSpPr txBox="1"/>
          <p:nvPr/>
        </p:nvSpPr>
        <p:spPr>
          <a:xfrm>
            <a:off x="1" y="470259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2060"/>
                </a:solidFill>
              </a:rPr>
              <a:t>Data Summary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EE6D2-7381-B11A-A20A-0D5D0904DD35}"/>
              </a:ext>
            </a:extLst>
          </p:cNvPr>
          <p:cNvCxnSpPr>
            <a:cxnSpLocks/>
          </p:cNvCxnSpPr>
          <p:nvPr/>
        </p:nvCxnSpPr>
        <p:spPr>
          <a:xfrm>
            <a:off x="757647" y="1332033"/>
            <a:ext cx="10659291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45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8453F9-F3C1-EDA3-6D83-43170A158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70" r="84371" b="20000"/>
          <a:stretch/>
        </p:blipFill>
        <p:spPr>
          <a:xfrm>
            <a:off x="0" y="0"/>
            <a:ext cx="1073997" cy="1175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1484BB-74DC-9E65-B32D-BE5FE2E38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72"/>
          <a:stretch/>
        </p:blipFill>
        <p:spPr>
          <a:xfrm>
            <a:off x="9949987" y="0"/>
            <a:ext cx="2242014" cy="653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ECCCD9-8AD5-9916-BC29-771066C9EE70}"/>
              </a:ext>
            </a:extLst>
          </p:cNvPr>
          <p:cNvSpPr txBox="1"/>
          <p:nvPr/>
        </p:nvSpPr>
        <p:spPr>
          <a:xfrm>
            <a:off x="1" y="470259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2060"/>
                </a:solidFill>
              </a:rPr>
              <a:t>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EE6D2-7381-B11A-A20A-0D5D0904DD35}"/>
              </a:ext>
            </a:extLst>
          </p:cNvPr>
          <p:cNvCxnSpPr>
            <a:cxnSpLocks/>
          </p:cNvCxnSpPr>
          <p:nvPr/>
        </p:nvCxnSpPr>
        <p:spPr>
          <a:xfrm>
            <a:off x="757647" y="1332033"/>
            <a:ext cx="10659291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29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8453F9-F3C1-EDA3-6D83-43170A158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70" r="84371" b="20000"/>
          <a:stretch/>
        </p:blipFill>
        <p:spPr>
          <a:xfrm>
            <a:off x="0" y="0"/>
            <a:ext cx="1073997" cy="1175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1484BB-74DC-9E65-B32D-BE5FE2E38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72"/>
          <a:stretch/>
        </p:blipFill>
        <p:spPr>
          <a:xfrm>
            <a:off x="9949987" y="0"/>
            <a:ext cx="2242014" cy="653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ECCCD9-8AD5-9916-BC29-771066C9EE70}"/>
              </a:ext>
            </a:extLst>
          </p:cNvPr>
          <p:cNvSpPr txBox="1"/>
          <p:nvPr/>
        </p:nvSpPr>
        <p:spPr>
          <a:xfrm>
            <a:off x="1" y="470259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2060"/>
                </a:solidFill>
              </a:rPr>
              <a:t>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EE6D2-7381-B11A-A20A-0D5D0904DD35}"/>
              </a:ext>
            </a:extLst>
          </p:cNvPr>
          <p:cNvCxnSpPr>
            <a:cxnSpLocks/>
          </p:cNvCxnSpPr>
          <p:nvPr/>
        </p:nvCxnSpPr>
        <p:spPr>
          <a:xfrm>
            <a:off x="757647" y="1332033"/>
            <a:ext cx="10659291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77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8453F9-F3C1-EDA3-6D83-43170A158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70" r="84371" b="20000"/>
          <a:stretch/>
        </p:blipFill>
        <p:spPr>
          <a:xfrm>
            <a:off x="0" y="0"/>
            <a:ext cx="1073997" cy="1175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1484BB-74DC-9E65-B32D-BE5FE2E38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72"/>
          <a:stretch/>
        </p:blipFill>
        <p:spPr>
          <a:xfrm>
            <a:off x="9949987" y="0"/>
            <a:ext cx="2242014" cy="653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ECCCD9-8AD5-9916-BC29-771066C9EE70}"/>
              </a:ext>
            </a:extLst>
          </p:cNvPr>
          <p:cNvSpPr txBox="1"/>
          <p:nvPr/>
        </p:nvSpPr>
        <p:spPr>
          <a:xfrm>
            <a:off x="1" y="470259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2060"/>
                </a:solidFill>
              </a:rPr>
              <a:t>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EE6D2-7381-B11A-A20A-0D5D0904DD35}"/>
              </a:ext>
            </a:extLst>
          </p:cNvPr>
          <p:cNvCxnSpPr>
            <a:cxnSpLocks/>
          </p:cNvCxnSpPr>
          <p:nvPr/>
        </p:nvCxnSpPr>
        <p:spPr>
          <a:xfrm>
            <a:off x="757647" y="1332033"/>
            <a:ext cx="10659291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26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8453F9-F3C1-EDA3-6D83-43170A158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70" r="84371" b="20000"/>
          <a:stretch/>
        </p:blipFill>
        <p:spPr>
          <a:xfrm>
            <a:off x="0" y="0"/>
            <a:ext cx="1073997" cy="1175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1484BB-74DC-9E65-B32D-BE5FE2E38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72"/>
          <a:stretch/>
        </p:blipFill>
        <p:spPr>
          <a:xfrm>
            <a:off x="9949987" y="0"/>
            <a:ext cx="2242014" cy="653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ECCCD9-8AD5-9916-BC29-771066C9EE70}"/>
              </a:ext>
            </a:extLst>
          </p:cNvPr>
          <p:cNvSpPr txBox="1"/>
          <p:nvPr/>
        </p:nvSpPr>
        <p:spPr>
          <a:xfrm>
            <a:off x="1" y="470259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2060"/>
                </a:solidFill>
              </a:rPr>
              <a:t>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EE6D2-7381-B11A-A20A-0D5D0904DD35}"/>
              </a:ext>
            </a:extLst>
          </p:cNvPr>
          <p:cNvCxnSpPr>
            <a:cxnSpLocks/>
          </p:cNvCxnSpPr>
          <p:nvPr/>
        </p:nvCxnSpPr>
        <p:spPr>
          <a:xfrm>
            <a:off x="757647" y="1332033"/>
            <a:ext cx="10659291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30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73</Words>
  <Application>Microsoft Office PowerPoint</Application>
  <PresentationFormat>Widescreen</PresentationFormat>
  <Paragraphs>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Schild</dc:creator>
  <cp:lastModifiedBy>Jonathan Schild</cp:lastModifiedBy>
  <cp:revision>6</cp:revision>
  <dcterms:created xsi:type="dcterms:W3CDTF">2022-11-06T18:10:42Z</dcterms:created>
  <dcterms:modified xsi:type="dcterms:W3CDTF">2022-11-06T21:44:34Z</dcterms:modified>
</cp:coreProperties>
</file>