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1"/>
  </p:notesMasterIdLst>
  <p:handoutMasterIdLst>
    <p:handoutMasterId r:id="rId22"/>
  </p:handoutMasterIdLst>
  <p:sldIdLst>
    <p:sldId id="1101" r:id="rId5"/>
    <p:sldId id="1106" r:id="rId6"/>
    <p:sldId id="1107" r:id="rId7"/>
    <p:sldId id="1108" r:id="rId8"/>
    <p:sldId id="1073" r:id="rId9"/>
    <p:sldId id="1105" r:id="rId10"/>
    <p:sldId id="1113" r:id="rId11"/>
    <p:sldId id="1117" r:id="rId12"/>
    <p:sldId id="1109" r:id="rId13"/>
    <p:sldId id="1115" r:id="rId14"/>
    <p:sldId id="1112" r:id="rId15"/>
    <p:sldId id="1110" r:id="rId16"/>
    <p:sldId id="1114" r:id="rId17"/>
    <p:sldId id="1118" r:id="rId18"/>
    <p:sldId id="1116" r:id="rId19"/>
    <p:sldId id="1111" r:id="rId20"/>
  </p:sldIdLst>
  <p:sldSz cx="12436475" cy="6994525"/>
  <p:notesSz cx="6858000" cy="9144000"/>
  <p:defaultTex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B25579E-49A6-1244-9A39-9017F42925FA}">
          <p14:sldIdLst>
            <p14:sldId id="1101"/>
            <p14:sldId id="1106"/>
            <p14:sldId id="1107"/>
            <p14:sldId id="1108"/>
          </p14:sldIdLst>
        </p14:section>
        <p14:section name="Agenda" id="{B7EDDDA5-2C77-594B-8532-1201098D5CEB}">
          <p14:sldIdLst>
            <p14:sldId id="1073"/>
          </p14:sldIdLst>
        </p14:section>
        <p14:section name="Colo" id="{E37F2FA0-0C12-714B-8CE1-F965F32C4AAA}">
          <p14:sldIdLst>
            <p14:sldId id="1105"/>
            <p14:sldId id="1113"/>
            <p14:sldId id="1117"/>
          </p14:sldIdLst>
        </p14:section>
        <p14:section name="Windows Azure Web Sites Benefits" id="{8B352404-CD74-E34F-A1BD-C87F615156C8}">
          <p14:sldIdLst>
            <p14:sldId id="1109"/>
            <p14:sldId id="1115"/>
          </p14:sldIdLst>
        </p14:section>
        <p14:section name="Deployments" id="{3B09B579-32AC-6044-AC75-BB46667540B6}">
          <p14:sldIdLst>
            <p14:sldId id="1112"/>
            <p14:sldId id="1110"/>
          </p14:sldIdLst>
        </p14:section>
        <p14:section name="Demo of Table Storage / Blob" id="{6C0D8831-6CED-4A41-B245-19BBD849AF31}">
          <p14:sldIdLst>
            <p14:sldId id="1114"/>
          </p14:sldIdLst>
        </p14:section>
        <p14:section name="Scale your app" id="{581D4AEC-5C96-BA44-BF23-668825853D83}">
          <p14:sldIdLst>
            <p14:sldId id="1118"/>
          </p14:sldIdLst>
        </p14:section>
        <p14:section name="Review" id="{474D22D4-1D82-C444-87A5-AD780B2D64AC}">
          <p14:sldIdLst>
            <p14:sldId id="1116"/>
            <p14:sldId id="1111"/>
          </p14:sldIdLst>
        </p14:section>
      </p14:sectionLst>
    </p:ext>
    <p:ext uri="{EFAFB233-063F-42B5-8137-9DF3F51BA10A}">
      <p15:sldGuideLst xmlns="" xmlns:p15="http://schemas.microsoft.com/office/powerpoint/2012/main">
        <p15:guide id="1" orient="horz" pos="188">
          <p15:clr>
            <a:srgbClr val="A4A3A4"/>
          </p15:clr>
        </p15:guide>
        <p15:guide id="2" orient="horz" pos="763">
          <p15:clr>
            <a:srgbClr val="A4A3A4"/>
          </p15:clr>
        </p15:guide>
        <p15:guide id="3" orient="horz" pos="132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4104">
          <p15:clr>
            <a:srgbClr val="A4A3A4"/>
          </p15:clr>
        </p15:guide>
        <p15:guide id="11" pos="173">
          <p15:clr>
            <a:srgbClr val="A4A3A4"/>
          </p15:clr>
        </p15:guide>
        <p15:guide id="12" pos="1325">
          <p15:clr>
            <a:srgbClr val="A4A3A4"/>
          </p15:clr>
        </p15:guide>
        <p15:guide id="13" pos="7661">
          <p15:clr>
            <a:srgbClr val="A4A3A4"/>
          </p15:clr>
        </p15:guide>
        <p15:guide id="14" pos="749">
          <p15:clr>
            <a:srgbClr val="A4A3A4"/>
          </p15:clr>
        </p15:guide>
        <p15:guide id="15" pos="7085">
          <p15:clr>
            <a:srgbClr val="A4A3A4"/>
          </p15:clr>
        </p15:guide>
        <p15:guide id="16" pos="3629">
          <p15:clr>
            <a:srgbClr val="A4A3A4"/>
          </p15:clr>
        </p15:guide>
        <p15:guide id="17" pos="1901">
          <p15:clr>
            <a:srgbClr val="A4A3A4"/>
          </p15:clr>
        </p15:guide>
        <p15:guide id="18" pos="2477">
          <p15:clr>
            <a:srgbClr val="A4A3A4"/>
          </p15:clr>
        </p15:guide>
        <p15:guide id="19" pos="4205">
          <p15:clr>
            <a:srgbClr val="A4A3A4"/>
          </p15:clr>
        </p15:guide>
        <p15:guide id="20" pos="4781">
          <p15:clr>
            <a:srgbClr val="A4A3A4"/>
          </p15:clr>
        </p15:guide>
        <p15:guide id="21" pos="5357">
          <p15:clr>
            <a:srgbClr val="A4A3A4"/>
          </p15:clr>
        </p15:guide>
        <p15:guide id="22" pos="6509">
          <p15:clr>
            <a:srgbClr val="A4A3A4"/>
          </p15:clr>
        </p15:guide>
        <p15:guide id="23" pos="3053">
          <p15:clr>
            <a:srgbClr val="A4A3A4"/>
          </p15:clr>
        </p15:guide>
        <p15:guide id="24" pos="5933">
          <p15:clr>
            <a:srgbClr val="A4A3A4"/>
          </p15:clr>
        </p15:guide>
        <p15:guide id="25" pos="288">
          <p15:clr>
            <a:srgbClr val="A4A3A4"/>
          </p15:clr>
        </p15:guide>
        <p15:guide id="26" pos="754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6"/>
    <a:srgbClr val="00D8CC"/>
    <a:srgbClr val="3FACA1"/>
    <a:srgbClr val="006AAC"/>
    <a:srgbClr val="00478A"/>
    <a:srgbClr val="00BCF2"/>
    <a:srgbClr val="7FBA00"/>
    <a:srgbClr val="00188F"/>
    <a:srgbClr val="FF188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7" autoAdjust="0"/>
    <p:restoredTop sz="86364" autoAdjust="0"/>
  </p:normalViewPr>
  <p:slideViewPr>
    <p:cSldViewPr>
      <p:cViewPr varScale="1">
        <p:scale>
          <a:sx n="103" d="100"/>
          <a:sy n="103" d="100"/>
        </p:scale>
        <p:origin x="-112" y="-1152"/>
      </p:cViewPr>
      <p:guideLst>
        <p:guide orient="horz" pos="188"/>
        <p:guide orient="horz" pos="763"/>
        <p:guide orient="horz" pos="1329"/>
        <p:guide orient="horz" pos="2491"/>
        <p:guide orient="horz" pos="4218"/>
        <p:guide orient="horz" pos="3643"/>
        <p:guide orient="horz" pos="3067"/>
        <p:guide orient="horz" pos="1915"/>
        <p:guide orient="horz" pos="302"/>
        <p:guide orient="horz" pos="4104"/>
        <p:guide pos="173"/>
        <p:guide pos="1325"/>
        <p:guide pos="7661"/>
        <p:guide pos="749"/>
        <p:guide pos="7085"/>
        <p:guide pos="3629"/>
        <p:guide pos="1901"/>
        <p:guide pos="2477"/>
        <p:guide pos="4205"/>
        <p:guide pos="4781"/>
        <p:guide pos="5357"/>
        <p:guide pos="6509"/>
        <p:guide pos="3053"/>
        <p:guide pos="5933"/>
        <p:guide pos="288"/>
        <p:guide pos="7546"/>
      </p:guideLst>
    </p:cSldViewPr>
  </p:slideViewPr>
  <p:outlineViewPr>
    <p:cViewPr>
      <p:scale>
        <a:sx n="33" d="100"/>
        <a:sy n="33" d="100"/>
      </p:scale>
      <p:origin x="0" y="3672"/>
    </p:cViewPr>
  </p:outlineViewPr>
  <p:notesTextViewPr>
    <p:cViewPr>
      <p:scale>
        <a:sx n="100" d="100"/>
        <a:sy n="100" d="100"/>
      </p:scale>
      <p:origin x="0" y="0"/>
    </p:cViewPr>
  </p:notesTextViewPr>
  <p:sorterViewPr>
    <p:cViewPr varScale="1">
      <p:scale>
        <a:sx n="1" d="1"/>
        <a:sy n="1" d="1"/>
      </p:scale>
      <p:origin x="0" y="12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4/16/13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4/16/13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2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34" indent="-107942"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621" indent="-117388"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87" indent="-149770"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416" indent="-117388"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558" algn="l" defTabSz="932623" rtl="0" eaLnBrk="1" latinLnBrk="0" hangingPunct="1">
      <a:defRPr sz="1200" kern="1200">
        <a:solidFill>
          <a:schemeClr val="tx1"/>
        </a:solidFill>
        <a:latin typeface="+mn-lt"/>
        <a:ea typeface="+mn-ea"/>
        <a:cs typeface="+mn-cs"/>
      </a:defRPr>
    </a:lvl6pPr>
    <a:lvl7pPr marL="2797868" algn="l" defTabSz="932623" rtl="0" eaLnBrk="1" latinLnBrk="0" hangingPunct="1">
      <a:defRPr sz="1200" kern="1200">
        <a:solidFill>
          <a:schemeClr val="tx1"/>
        </a:solidFill>
        <a:latin typeface="+mn-lt"/>
        <a:ea typeface="+mn-ea"/>
        <a:cs typeface="+mn-cs"/>
      </a:defRPr>
    </a:lvl7pPr>
    <a:lvl8pPr marL="3264180" algn="l" defTabSz="932623" rtl="0" eaLnBrk="1" latinLnBrk="0" hangingPunct="1">
      <a:defRPr sz="1200" kern="1200">
        <a:solidFill>
          <a:schemeClr val="tx1"/>
        </a:solidFill>
        <a:latin typeface="+mn-lt"/>
        <a:ea typeface="+mn-ea"/>
        <a:cs typeface="+mn-cs"/>
      </a:defRPr>
    </a:lvl8pPr>
    <a:lvl9pPr marL="3730491" algn="l" defTabSz="93262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nukleus</a:t>
            </a:r>
          </a:p>
          <a:p>
            <a:endParaRPr lang="en-US" baseline="0" dirty="0" smtClean="0"/>
          </a:p>
          <a:p>
            <a:r>
              <a:rPr lang="en-US" baseline="0" dirty="0" err="1" smtClean="0"/>
              <a:t>Colo</a:t>
            </a:r>
            <a:r>
              <a:rPr lang="en-US" baseline="0" dirty="0" smtClean="0"/>
              <a:t> </a:t>
            </a:r>
            <a:r>
              <a:rPr lang="en-US" baseline="0" dirty="0" err="1" smtClean="0"/>
              <a:t>sitiuation</a:t>
            </a:r>
            <a:endParaRPr lang="en-US" baseline="0" dirty="0" smtClean="0"/>
          </a:p>
          <a:p>
            <a:endParaRPr lang="en-US" baseline="0" dirty="0" smtClean="0"/>
          </a:p>
          <a:p>
            <a:r>
              <a:rPr lang="en-US" baseline="0" dirty="0" smtClean="0"/>
              <a:t>Azure as a backbone</a:t>
            </a:r>
          </a:p>
          <a:p>
            <a:endParaRPr lang="en-US" dirty="0" smtClean="0"/>
          </a:p>
          <a:p>
            <a:r>
              <a:rPr lang="en-US" dirty="0" smtClean="0"/>
              <a:t>5 min tops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589873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a:p>
            <a:pPr marL="171450" indent="-171450">
              <a:buFontTx/>
              <a:buChar char="-"/>
            </a:pPr>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0228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 with .NET</a:t>
            </a:r>
            <a:r>
              <a:rPr lang="en-US" baseline="0" dirty="0" smtClean="0"/>
              <a:t> </a:t>
            </a:r>
            <a:r>
              <a:rPr lang="en-US" dirty="0" smtClean="0"/>
              <a:t>&amp; TFS</a:t>
            </a:r>
          </a:p>
          <a:p>
            <a:pPr marL="171450" indent="-171450">
              <a:buFont typeface="Arial"/>
              <a:buChar char="•"/>
            </a:pPr>
            <a:r>
              <a:rPr lang="en-US" dirty="0" smtClean="0"/>
              <a:t>Walk through</a:t>
            </a:r>
            <a:r>
              <a:rPr lang="en-US" baseline="0" dirty="0" smtClean="0"/>
              <a:t> the creation of the website</a:t>
            </a:r>
          </a:p>
          <a:p>
            <a:pPr marL="171450" indent="-171450">
              <a:buFont typeface="Arial"/>
              <a:buChar char="•"/>
            </a:pPr>
            <a:r>
              <a:rPr lang="en-US" baseline="0" dirty="0" smtClean="0"/>
              <a:t>TFS Continuous Integration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995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 with </a:t>
            </a:r>
            <a:r>
              <a:rPr lang="en-US" dirty="0" err="1" smtClean="0"/>
              <a:t>Nodejs</a:t>
            </a:r>
            <a:r>
              <a:rPr lang="en-US" dirty="0" smtClean="0"/>
              <a:t> &amp; Git</a:t>
            </a:r>
          </a:p>
          <a:p>
            <a:pPr marL="171450" indent="-171450">
              <a:buFont typeface="Arial"/>
              <a:buChar char="•"/>
            </a:pPr>
            <a:r>
              <a:rPr lang="en-US" dirty="0" smtClean="0"/>
              <a:t>Walk through</a:t>
            </a:r>
            <a:r>
              <a:rPr lang="en-US" baseline="0" dirty="0" smtClean="0"/>
              <a:t> the creation of the website</a:t>
            </a:r>
          </a:p>
          <a:p>
            <a:pPr marL="171450" indent="-171450">
              <a:buFont typeface="Arial"/>
              <a:buChar char="•"/>
            </a:pPr>
            <a:r>
              <a:rPr lang="en-US" baseline="0" dirty="0" smtClean="0"/>
              <a:t>Git remote add &amp; Git push a hello world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9957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Snippets</a:t>
            </a:r>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995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Snippets</a:t>
            </a:r>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9957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a:p>
            <a:pPr marL="171450" indent="-171450">
              <a:buFontTx/>
              <a:buChar char="-"/>
            </a:pPr>
            <a:endParaRPr lang="en-US" baseline="0" dirty="0" smtClean="0"/>
          </a:p>
          <a:p>
            <a:pPr marL="171450" indent="-171450">
              <a:buFontTx/>
              <a:buChar char="-"/>
            </a:pPr>
            <a:r>
              <a:rPr lang="en-US" baseline="0" dirty="0" smtClean="0"/>
              <a:t>----- Meeting Notes (4/16/13 12:30) -----</a:t>
            </a:r>
          </a:p>
          <a:p>
            <a:pPr marL="171450" indent="-171450">
              <a:buFontTx/>
              <a:buChar char="-"/>
            </a:pPr>
            <a:r>
              <a:rPr lang="en-US" baseline="0" dirty="0" smtClean="0"/>
              <a:t>74% of IT Costs are spent on infrastructure.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0228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moving from collocated to azure and the ease of development.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154703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up more info on this 1-2 minutes tops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3839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 minutes on this and nukleus </a:t>
            </a:r>
            <a:r>
              <a:rPr lang="en-US" dirty="0" err="1" smtClean="0"/>
              <a:t>BizSpark</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7050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nukleus</a:t>
            </a:r>
          </a:p>
          <a:p>
            <a:endParaRPr lang="en-US" baseline="0" dirty="0" smtClean="0"/>
          </a:p>
          <a:p>
            <a:r>
              <a:rPr lang="en-US" baseline="0" dirty="0" err="1" smtClean="0"/>
              <a:t>Colo</a:t>
            </a:r>
            <a:r>
              <a:rPr lang="en-US" baseline="0" dirty="0" smtClean="0"/>
              <a:t> </a:t>
            </a:r>
            <a:r>
              <a:rPr lang="en-US" baseline="0" dirty="0" err="1" smtClean="0"/>
              <a:t>sitiuation</a:t>
            </a:r>
            <a:endParaRPr lang="en-US" baseline="0" dirty="0" smtClean="0"/>
          </a:p>
          <a:p>
            <a:endParaRPr lang="en-US" baseline="0" dirty="0" smtClean="0"/>
          </a:p>
          <a:p>
            <a:r>
              <a:rPr lang="en-US" baseline="0" dirty="0" smtClean="0"/>
              <a:t>Azure as a backbone</a:t>
            </a:r>
          </a:p>
          <a:p>
            <a:endParaRPr lang="en-US" dirty="0" smtClean="0"/>
          </a:p>
          <a:p>
            <a:r>
              <a:rPr lang="en-US" dirty="0" smtClean="0"/>
              <a:t>5 min tops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498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marL="109292" lvl="1" indent="0">
              <a:buNone/>
            </a:pPr>
            <a:endParaRPr lang="en-US" dirty="0" smtClean="0"/>
          </a:p>
          <a:p>
            <a:pPr marL="109292" lvl="1" indent="0">
              <a:buNone/>
            </a:pPr>
            <a:endParaRPr lang="en-US" dirty="0" smtClean="0"/>
          </a:p>
          <a:p>
            <a:pPr marL="171450" indent="-171450">
              <a:buFont typeface="Arial"/>
              <a:buChar char="•"/>
            </a:pPr>
            <a:endParaRPr lang="en-US" baseline="0" dirty="0" smtClean="0"/>
          </a:p>
          <a:p>
            <a:pPr marL="171450" indent="-171450">
              <a:buFont typeface="Arial"/>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2597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Colo</a:t>
            </a:r>
            <a:r>
              <a:rPr lang="en-US" dirty="0" smtClean="0"/>
              <a:t>:</a:t>
            </a:r>
          </a:p>
          <a:p>
            <a:pPr lvl="1"/>
            <a:r>
              <a:rPr lang="en-US" dirty="0" smtClean="0"/>
              <a:t>Why collocation?</a:t>
            </a:r>
          </a:p>
          <a:p>
            <a:pPr lvl="1"/>
            <a:r>
              <a:rPr lang="en-US" dirty="0" smtClean="0"/>
              <a:t>PRO</a:t>
            </a:r>
          </a:p>
          <a:p>
            <a:pPr lvl="2"/>
            <a:r>
              <a:rPr lang="en-US" dirty="0" smtClean="0"/>
              <a:t>Out of the local network,</a:t>
            </a:r>
            <a:r>
              <a:rPr lang="en-US" baseline="0" dirty="0" smtClean="0"/>
              <a:t> reduce traffic issues</a:t>
            </a:r>
          </a:p>
          <a:p>
            <a:pPr lvl="2"/>
            <a:endParaRPr lang="en-US" dirty="0" smtClean="0"/>
          </a:p>
          <a:p>
            <a:pPr lvl="1"/>
            <a:r>
              <a:rPr lang="en-US" dirty="0" smtClean="0"/>
              <a:t>CON</a:t>
            </a:r>
          </a:p>
          <a:p>
            <a:pPr lvl="2"/>
            <a:r>
              <a:rPr lang="en-US" dirty="0" smtClean="0"/>
              <a:t>Costs</a:t>
            </a:r>
            <a:endParaRPr lang="en-US" baseline="0" dirty="0" smtClean="0"/>
          </a:p>
          <a:p>
            <a:pPr lvl="2"/>
            <a:r>
              <a:rPr lang="en-US" baseline="0" dirty="0" smtClean="0"/>
              <a:t>Licensing</a:t>
            </a:r>
          </a:p>
          <a:p>
            <a:pPr lvl="2"/>
            <a:r>
              <a:rPr lang="en-US" baseline="0" dirty="0" smtClean="0"/>
              <a:t>Someone has to update the server</a:t>
            </a:r>
          </a:p>
          <a:p>
            <a:pPr lvl="2"/>
            <a:r>
              <a:rPr lang="en-US" baseline="0" dirty="0" smtClean="0"/>
              <a:t>Hardware issues</a:t>
            </a:r>
          </a:p>
          <a:p>
            <a:pPr lvl="2"/>
            <a:r>
              <a:rPr lang="en-US" baseline="0" dirty="0" smtClean="0"/>
              <a:t>Scalability</a:t>
            </a:r>
          </a:p>
          <a:p>
            <a:pPr lvl="2"/>
            <a:r>
              <a:rPr lang="en-US" baseline="0" dirty="0" smtClean="0"/>
              <a:t>Single Point of Failure</a:t>
            </a:r>
          </a:p>
          <a:p>
            <a:pPr lvl="2"/>
            <a:r>
              <a:rPr lang="en-US" baseline="0" dirty="0" smtClean="0"/>
              <a:t>Downtime issues</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995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Pro</a:t>
            </a:r>
          </a:p>
          <a:p>
            <a:pPr marL="171450" indent="-171450">
              <a:buFontTx/>
              <a:buChar char="-"/>
            </a:pPr>
            <a:r>
              <a:rPr lang="en-US" dirty="0" smtClean="0"/>
              <a:t>On-site security</a:t>
            </a:r>
            <a:r>
              <a:rPr lang="en-US" baseline="0" dirty="0" smtClean="0"/>
              <a:t>, badge access </a:t>
            </a:r>
            <a:r>
              <a:rPr lang="en-US" baseline="0" dirty="0" err="1" smtClean="0"/>
              <a:t>etc</a:t>
            </a:r>
            <a:endParaRPr lang="en-US" baseline="0" dirty="0" smtClean="0"/>
          </a:p>
          <a:p>
            <a:pPr marL="171450" indent="-171450">
              <a:buFontTx/>
              <a:buChar char="-"/>
            </a:pPr>
            <a:r>
              <a:rPr lang="en-US" baseline="0" dirty="0" smtClean="0"/>
              <a:t>Network firewalls and intrusion detection</a:t>
            </a:r>
          </a:p>
          <a:p>
            <a:pPr marL="171450" indent="-171450">
              <a:buFontTx/>
              <a:buChar char="-"/>
            </a:pPr>
            <a:r>
              <a:rPr lang="en-US" baseline="0" dirty="0" smtClean="0"/>
              <a:t>Better network backbone and on-demand increase of bandwidth</a:t>
            </a:r>
          </a:p>
          <a:p>
            <a:pPr marL="171450" indent="-171450">
              <a:buFontTx/>
              <a:buChar char="-"/>
            </a:pPr>
            <a:endParaRPr lang="en-US" baseline="0" dirty="0" smtClean="0"/>
          </a:p>
          <a:p>
            <a:pPr marL="0" indent="0">
              <a:buFontTx/>
              <a:buNone/>
            </a:pPr>
            <a:r>
              <a:rPr lang="en-US" baseline="0" dirty="0" smtClean="0"/>
              <a:t>Con</a:t>
            </a:r>
          </a:p>
          <a:p>
            <a:pPr marL="171450" indent="-171450">
              <a:buFontTx/>
              <a:buChar char="-"/>
            </a:pPr>
            <a:r>
              <a:rPr lang="en-US" baseline="0" dirty="0" smtClean="0"/>
              <a:t>Limited access times (in most cases) if you need direct access to the box</a:t>
            </a:r>
          </a:p>
          <a:p>
            <a:pPr marL="171450" indent="-171450">
              <a:buFontTx/>
              <a:buChar char="-"/>
            </a:pPr>
            <a:r>
              <a:rPr lang="en-US" baseline="0" dirty="0" smtClean="0"/>
              <a:t>Updates and Patches are difficult and somewhat unpredictable (Reference SQL Update story that wiped out </a:t>
            </a:r>
            <a:r>
              <a:rPr lang="en-US" baseline="0" dirty="0" err="1" smtClean="0"/>
              <a:t>db’s</a:t>
            </a:r>
            <a:r>
              <a:rPr lang="en-US" baseline="0" dirty="0" smtClean="0"/>
              <a:t>)</a:t>
            </a:r>
          </a:p>
          <a:p>
            <a:pPr marL="171450" indent="-171450">
              <a:buFontTx/>
              <a:buChar char="-"/>
            </a:pPr>
            <a:r>
              <a:rPr lang="en-US" baseline="0" dirty="0" smtClean="0"/>
              <a:t>Limited scalability and creating a farm compounds the above cons. You can’t just throw hardware at a scale problem.</a:t>
            </a:r>
          </a:p>
          <a:p>
            <a:pPr marL="171450" indent="-171450">
              <a:buFontTx/>
              <a:buChar char="-"/>
            </a:pPr>
            <a:r>
              <a:rPr lang="en-US" baseline="0" dirty="0" smtClean="0"/>
              <a:t>YOU OWN THE HARDWARE AND SOFTWARE</a:t>
            </a:r>
          </a:p>
          <a:p>
            <a:pPr marL="171450" indent="-171450">
              <a:buFontTx/>
              <a:buChar char="-"/>
            </a:pPr>
            <a:endParaRPr lang="en-US" baseline="0" dirty="0" smtClean="0"/>
          </a:p>
          <a:p>
            <a:pPr marL="171450" indent="-171450">
              <a:buFontTx/>
              <a:buChar char="-"/>
            </a:pPr>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0228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0228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292" lvl="1" indent="0">
              <a:buNone/>
            </a:pP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4/16/13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9957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1" y="3954457"/>
            <a:ext cx="6399212" cy="1830388"/>
          </a:xfrm>
          <a:noFill/>
        </p:spPr>
        <p:txBody>
          <a:bodyPr lIns="146286" tIns="109714" rIns="146286" bIns="109714">
            <a:noAutofit/>
          </a:bodyPr>
          <a:lstStyle>
            <a:lvl1pPr marL="0" indent="0">
              <a:spcBef>
                <a:spcPts val="0"/>
              </a:spcBef>
              <a:buNone/>
              <a:defRPr sz="35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286" tIns="91429" rIns="146286" bIns="91429" anchor="t" anchorCtr="0"/>
          <a:lstStyle>
            <a:lvl1pPr>
              <a:defRPr sz="6000" spc="-101" baseline="0">
                <a:solidFill>
                  <a:srgbClr val="00188F"/>
                </a:solidFill>
              </a:defRPr>
            </a:lvl1pPr>
          </a:lstStyle>
          <a:p>
            <a:r>
              <a:rPr lang="en-US" dirty="0" smtClean="0"/>
              <a:t>Presentation 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31366" b="51324"/>
          <a:stretch/>
        </p:blipFill>
        <p:spPr>
          <a:xfrm>
            <a:off x="0" y="0"/>
            <a:ext cx="12436475" cy="121126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40" y="5685161"/>
            <a:ext cx="3382960" cy="1010914"/>
          </a:xfrm>
          <a:prstGeom prst="rect">
            <a:avLst/>
          </a:prstGeom>
        </p:spPr>
      </p:pic>
      <p:pic>
        <p:nvPicPr>
          <p:cNvPr id="11" name="Picture 2" descr="C:\Users\ADI\Pictures\Logos\MSFT_logotype_c_Blu288_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55999" y="6498679"/>
            <a:ext cx="1005840" cy="19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211264"/>
            <a:ext cx="3932238" cy="40233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932262" y="1211264"/>
            <a:ext cx="3932238" cy="4023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864139" y="1211264"/>
            <a:ext cx="3932238" cy="40233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74638" y="5234603"/>
            <a:ext cx="3474746"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932262" y="5234603"/>
            <a:ext cx="3657624"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864139" y="5234603"/>
            <a:ext cx="3657624"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Tree>
    <p:extLst>
      <p:ext uri="{BB962C8B-B14F-4D97-AF65-F5344CB8AC3E}">
        <p14:creationId xmlns:p14="http://schemas.microsoft.com/office/powerpoint/2010/main" val="2788036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00188F"/>
                </a:solidFill>
              </a:defRPr>
            </a:lvl1pPr>
            <a:lvl2pPr marL="0" indent="0">
              <a:buFontTx/>
              <a:buNone/>
              <a:defRPr sz="2000"/>
            </a:lvl2pPr>
            <a:lvl3pPr marL="228571" indent="0">
              <a:buNone/>
              <a:defRPr/>
            </a:lvl3pPr>
            <a:lvl4pPr marL="457141" indent="0">
              <a:buNone/>
              <a:defRPr/>
            </a:lvl4pPr>
            <a:lvl5pPr marL="68571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351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3510"/>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468368"/>
          </a:xfrm>
        </p:spPr>
        <p:txBody>
          <a:bodyPr wrap="square">
            <a:spAutoFit/>
          </a:bodyPr>
          <a:lstStyle>
            <a:lvl1pPr marL="0" indent="0">
              <a:spcBef>
                <a:spcPts val="1224"/>
              </a:spcBef>
              <a:buClr>
                <a:schemeClr val="tx1"/>
              </a:buClr>
              <a:buFont typeface="Wingdings" pitchFamily="2" charset="2"/>
              <a:buNone/>
              <a:defRPr sz="3500">
                <a:solidFill>
                  <a:srgbClr val="00188F"/>
                </a:solidFill>
              </a:defRPr>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468368"/>
          </a:xfrm>
        </p:spPr>
        <p:txBody>
          <a:bodyPr wrap="square">
            <a:spAutoFit/>
          </a:bodyPr>
          <a:lstStyle>
            <a:lvl1pPr marL="0" indent="0">
              <a:spcBef>
                <a:spcPts val="1224"/>
              </a:spcBef>
              <a:buClr>
                <a:schemeClr val="tx1"/>
              </a:buClr>
              <a:buFont typeface="Wingdings" pitchFamily="2" charset="2"/>
              <a:buNone/>
              <a:defRPr sz="3500">
                <a:solidFill>
                  <a:srgbClr val="00188F"/>
                </a:solidFill>
              </a:defRPr>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468368"/>
          </a:xfrm>
        </p:spPr>
        <p:txBody>
          <a:bodyPr wrap="square">
            <a:spAutoFit/>
          </a:bodyPr>
          <a:lstStyle>
            <a:lvl1pPr marL="0" indent="0">
              <a:spcBef>
                <a:spcPts val="1224"/>
              </a:spcBef>
              <a:buClr>
                <a:schemeClr val="tx1"/>
              </a:buClr>
              <a:buFont typeface="Wingdings" pitchFamily="2" charset="2"/>
              <a:buNone/>
              <a:defRPr sz="3500"/>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468368"/>
          </a:xfrm>
        </p:spPr>
        <p:txBody>
          <a:bodyPr wrap="square">
            <a:spAutoFit/>
          </a:bodyPr>
          <a:lstStyle>
            <a:lvl1pPr marL="0" indent="0">
              <a:spcBef>
                <a:spcPts val="1224"/>
              </a:spcBef>
              <a:buClr>
                <a:schemeClr val="tx1"/>
              </a:buClr>
              <a:buFont typeface="Wingdings" pitchFamily="2" charset="2"/>
              <a:buNone/>
              <a:defRPr sz="3500"/>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301" indent="-287301">
              <a:spcBef>
                <a:spcPts val="1224"/>
              </a:spcBef>
              <a:buClr>
                <a:schemeClr val="tx1"/>
              </a:buClr>
              <a:buFont typeface="Arial" pitchFamily="34" charset="0"/>
              <a:buChar char="•"/>
              <a:defRPr sz="3500"/>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536079"/>
          </a:xfrm>
        </p:spPr>
        <p:txBody>
          <a:bodyPr wrap="square">
            <a:spAutoFit/>
          </a:bodyPr>
          <a:lstStyle>
            <a:lvl1pPr marL="287301" indent="-287301">
              <a:spcBef>
                <a:spcPts val="1224"/>
              </a:spcBef>
              <a:buClr>
                <a:schemeClr val="tx1"/>
              </a:buClr>
              <a:buFont typeface="Arial" pitchFamily="34" charset="0"/>
              <a:buChar char="•"/>
              <a:defRPr sz="3500"/>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301" indent="-287301">
              <a:spcBef>
                <a:spcPts val="1224"/>
              </a:spcBef>
              <a:buClrTx/>
              <a:buFont typeface="Arial" pitchFamily="34" charset="0"/>
              <a:buChar char="•"/>
              <a:defRPr sz="3500">
                <a:solidFill>
                  <a:srgbClr val="00188F"/>
                </a:solidFill>
              </a:defRPr>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536079"/>
          </a:xfrm>
        </p:spPr>
        <p:txBody>
          <a:bodyPr wrap="square">
            <a:spAutoFit/>
          </a:bodyPr>
          <a:lstStyle>
            <a:lvl1pPr marL="287301" indent="-287301">
              <a:spcBef>
                <a:spcPts val="1224"/>
              </a:spcBef>
              <a:buClrTx/>
              <a:buFont typeface="Arial" pitchFamily="34" charset="0"/>
              <a:buChar char="•"/>
              <a:defRPr sz="3500">
                <a:solidFill>
                  <a:srgbClr val="00188F"/>
                </a:solidFill>
              </a:defRPr>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4"/>
            <a:ext cx="10056812" cy="2751698"/>
          </a:xfrm>
          <a:noFill/>
        </p:spPr>
        <p:txBody>
          <a:bodyPr tIns="91429" bIns="91429" anchor="t" anchorCtr="0"/>
          <a:lstStyle>
            <a:lvl1pPr>
              <a:defRPr sz="7200" spc="-101"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3954464"/>
            <a:ext cx="10058400" cy="1829593"/>
          </a:xfrm>
          <a:noFill/>
        </p:spPr>
        <p:txBody>
          <a:bodyPr lIns="182856" tIns="146286" rIns="182856" bIns="146286">
            <a:noAutofit/>
          </a:bodyPr>
          <a:lstStyle>
            <a:lvl1pPr marL="0" indent="0">
              <a:spcBef>
                <a:spcPts val="0"/>
              </a:spcBef>
              <a:buNone/>
              <a:defRPr sz="35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35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7"/>
            <a:ext cx="11887199" cy="1995932"/>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09" indent="0">
              <a:buNone/>
              <a:defRPr>
                <a:gradFill>
                  <a:gsLst>
                    <a:gs pos="1250">
                      <a:srgbClr val="000000"/>
                    </a:gs>
                    <a:gs pos="100000">
                      <a:srgbClr val="000000"/>
                    </a:gs>
                  </a:gsLst>
                  <a:lin ang="5400000" scaled="0"/>
                </a:gradFill>
                <a:latin typeface="Segoe UI" pitchFamily="34" charset="0"/>
                <a:cs typeface="Segoe UI" pitchFamily="34" charset="0"/>
              </a:defRPr>
            </a:lvl2pPr>
            <a:lvl3pPr marL="584532" indent="0">
              <a:buNone/>
              <a:defRPr>
                <a:gradFill>
                  <a:gsLst>
                    <a:gs pos="1250">
                      <a:srgbClr val="000000"/>
                    </a:gs>
                    <a:gs pos="100000">
                      <a:srgbClr val="000000"/>
                    </a:gs>
                  </a:gsLst>
                  <a:lin ang="5400000" scaled="0"/>
                </a:gradFill>
                <a:latin typeface="Segoe UI" pitchFamily="34" charset="0"/>
                <a:cs typeface="Segoe UI" pitchFamily="34" charset="0"/>
              </a:defRPr>
            </a:lvl3pPr>
            <a:lvl4pPr marL="814459"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86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75076"/>
          </a:xfrm>
          <a:prstGeom prst="rect">
            <a:avLst/>
          </a:prstGeom>
        </p:spPr>
        <p:txBody>
          <a:bodyPr/>
          <a:lstStyle>
            <a:lvl1pPr marL="290476" indent="-290476">
              <a:buClr>
                <a:schemeClr val="tx1"/>
              </a:buClr>
              <a:buSzPct val="90000"/>
              <a:buFont typeface="Arial" pitchFamily="34" charset="0"/>
              <a:buChar char="•"/>
              <a:defRPr sz="35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27" indent="-280952">
              <a:buClr>
                <a:schemeClr val="tx1"/>
              </a:buClr>
              <a:buSzPct val="90000"/>
              <a:buFont typeface="Arial" pitchFamily="34" charset="0"/>
              <a:buChar char="•"/>
              <a:defRPr sz="33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03" indent="-290476">
              <a:buClr>
                <a:schemeClr val="tx1"/>
              </a:buClr>
              <a:buSzPct val="90000"/>
              <a:buFont typeface="Arial" pitchFamily="34" charset="0"/>
              <a:buChar char="•"/>
              <a:defRPr sz="29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74" indent="-22857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44" indent="-22857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7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7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gradFill>
                  <a:gsLst>
                    <a:gs pos="0">
                      <a:schemeClr val="bg1"/>
                    </a:gs>
                    <a:gs pos="100000">
                      <a:schemeClr val="bg1"/>
                    </a:gs>
                  </a:gsLst>
                  <a:lin ang="5400000" scaled="0"/>
                </a:gra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gradFill>
                  <a:gsLst>
                    <a:gs pos="0">
                      <a:schemeClr val="bg1"/>
                    </a:gs>
                    <a:gs pos="100000">
                      <a:schemeClr val="bg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3974682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3954464"/>
            <a:ext cx="10058400" cy="1829593"/>
          </a:xfrm>
          <a:noFill/>
        </p:spPr>
        <p:txBody>
          <a:bodyPr lIns="182856" tIns="146286" rIns="182856" bIns="146286">
            <a:noAutofit/>
          </a:bodyPr>
          <a:lstStyle>
            <a:lvl1pPr marL="0" indent="0">
              <a:spcBef>
                <a:spcPts val="0"/>
              </a:spcBef>
              <a:buNone/>
              <a:defRPr sz="35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09566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54592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8" y="1211262"/>
            <a:ext cx="8229574" cy="5303837"/>
          </a:xfrm>
          <a:noFill/>
        </p:spPr>
        <p:txBody>
          <a:bodyPr tIns="91429" bIns="91429" anchor="t" anchorCtr="0"/>
          <a:lstStyle>
            <a:lvl1pPr marL="0" marR="0" indent="0" algn="l" defTabSz="932623" rtl="0" eaLnBrk="1" fontAlgn="auto" latinLnBrk="0" hangingPunct="1">
              <a:lnSpc>
                <a:spcPct val="90000"/>
              </a:lnSpc>
              <a:spcBef>
                <a:spcPct val="0"/>
              </a:spcBef>
              <a:spcAft>
                <a:spcPts val="0"/>
              </a:spcAft>
              <a:buClrTx/>
              <a:buSzTx/>
              <a:buFontTx/>
              <a:buNone/>
              <a:tabLst/>
              <a:defRPr lang="en-US" sz="6000" smtClean="0">
                <a:solidFill>
                  <a:srgbClr val="FFFFFF"/>
                </a:solidFill>
              </a:defRPr>
            </a:lvl1pPr>
          </a:lstStyle>
          <a:p>
            <a:r>
              <a:rPr lang="en-US" dirty="0" smtClean="0"/>
              <a:t>Big statement</a:t>
            </a:r>
            <a:endParaRPr lang="en-US" dirty="0"/>
          </a:p>
        </p:txBody>
      </p:sp>
      <p:sp>
        <p:nvSpPr>
          <p:cNvPr id="4" name="Rectangle 3"/>
          <p:cNvSpPr/>
          <p:nvPr userDrawn="1"/>
        </p:nvSpPr>
        <p:spPr bwMode="auto">
          <a:xfrm>
            <a:off x="8641557" y="5303519"/>
            <a:ext cx="3794918" cy="16910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7536" y="5685161"/>
            <a:ext cx="3382960" cy="1010914"/>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58379" r="1568"/>
          <a:stretch/>
        </p:blipFill>
        <p:spPr>
          <a:xfrm>
            <a:off x="8641557" y="-1"/>
            <a:ext cx="3794918" cy="5331197"/>
          </a:xfrm>
          <a:prstGeom prst="rect">
            <a:avLst/>
          </a:prstGeom>
        </p:spPr>
      </p:pic>
    </p:spTree>
    <p:extLst>
      <p:ext uri="{BB962C8B-B14F-4D97-AF65-F5344CB8AC3E}">
        <p14:creationId xmlns:p14="http://schemas.microsoft.com/office/powerpoint/2010/main" val="19228668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229600" cy="1831975"/>
          </a:xfrm>
          <a:noFill/>
        </p:spPr>
        <p:txBody>
          <a:bodyPr tIns="91429" bIns="91429" anchor="t" anchorCtr="0"/>
          <a:lstStyle>
            <a:lvl1pPr>
              <a:defRPr sz="8800" spc="-101"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Rectangle 2"/>
          <p:cNvSpPr/>
          <p:nvPr userDrawn="1"/>
        </p:nvSpPr>
        <p:spPr bwMode="auto">
          <a:xfrm>
            <a:off x="8641557" y="5303519"/>
            <a:ext cx="3794918" cy="169100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7536" y="5685161"/>
            <a:ext cx="3382960" cy="1010914"/>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l="58379" r="1568"/>
          <a:stretch/>
        </p:blipFill>
        <p:spPr>
          <a:xfrm>
            <a:off x="8641557" y="-1"/>
            <a:ext cx="3794918" cy="5331197"/>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40174" y="0"/>
            <a:ext cx="6796302" cy="6994526"/>
          </a:xfrm>
          <a:prstGeom prst="rect">
            <a:avLst/>
          </a:prstGeom>
        </p:spPr>
      </p:pic>
      <p:sp>
        <p:nvSpPr>
          <p:cNvPr id="3" name="Title 1"/>
          <p:cNvSpPr>
            <a:spLocks noGrp="1"/>
          </p:cNvSpPr>
          <p:nvPr>
            <p:ph type="title" hasCustomPrompt="1"/>
          </p:nvPr>
        </p:nvSpPr>
        <p:spPr>
          <a:xfrm>
            <a:off x="274638" y="2125663"/>
            <a:ext cx="11887200" cy="1831975"/>
          </a:xfrm>
          <a:noFill/>
        </p:spPr>
        <p:txBody>
          <a:bodyPr tIns="91429" bIns="91429" anchor="t" anchorCtr="0"/>
          <a:lstStyle>
            <a:lvl1pPr>
              <a:defRPr sz="8800" spc="-101"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29079468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9885" y="1485605"/>
            <a:ext cx="4576753" cy="429727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32" tIns="146286" rIns="186532" bIns="146286" numCol="1" spcCol="0" rtlCol="0" fromWordArt="0" anchor="t" anchorCtr="0" forceAA="0" compatLnSpc="1">
            <a:prstTxWarp prst="textNoShape">
              <a:avLst/>
            </a:prstTxWarp>
            <a:noAutofit/>
          </a:bodyPr>
          <a:lstStyle/>
          <a:p>
            <a:pPr defTabSz="932352" fontAlgn="base">
              <a:lnSpc>
                <a:spcPct val="90000"/>
              </a:lnSpc>
              <a:spcBef>
                <a:spcPct val="0"/>
              </a:spcBef>
              <a:spcAft>
                <a:spcPct val="0"/>
              </a:spcAft>
            </a:pPr>
            <a:endParaRPr lang="en-US" sz="2000"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120587" y="1485603"/>
            <a:ext cx="6858687" cy="4297634"/>
          </a:xfrm>
        </p:spPr>
        <p:txBody>
          <a:bodyPr/>
          <a:lstStyle>
            <a:lvl1pPr marL="0" indent="0">
              <a:buNone/>
              <a:defRPr>
                <a:solidFill>
                  <a:srgbClr val="FFFFFF"/>
                </a:solidFill>
              </a:defRPr>
            </a:lvl1pPr>
            <a:lvl2pPr marL="0" indent="0">
              <a:buFontTx/>
              <a:buNone/>
              <a:defRPr sz="2000">
                <a:solidFill>
                  <a:srgbClr val="FFFFFF"/>
                </a:solidFill>
              </a:defRPr>
            </a:lvl2pPr>
            <a:lvl3pPr marL="228571" indent="0">
              <a:buNone/>
              <a:defRPr>
                <a:solidFill>
                  <a:srgbClr val="FFFFFF"/>
                </a:solidFill>
              </a:defRPr>
            </a:lvl3pPr>
            <a:lvl4pPr marL="457141" indent="0">
              <a:buNone/>
              <a:defRPr>
                <a:solidFill>
                  <a:srgbClr val="FFFFFF"/>
                </a:solidFill>
              </a:defRPr>
            </a:lvl4pPr>
            <a:lvl5pPr marL="685712"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59865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png"/><Relationship Id="rId29" Type="http://schemas.openxmlformats.org/officeDocument/2006/relationships/image" Target="../media/image2.jpg"/><Relationship Id="rId3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7" cy="2092881"/>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 name="Group 2"/>
          <p:cNvGrpSpPr/>
          <p:nvPr userDrawn="1"/>
        </p:nvGrpSpPr>
        <p:grpSpPr>
          <a:xfrm>
            <a:off x="0" y="6408665"/>
            <a:ext cx="12161838" cy="546492"/>
            <a:chOff x="0" y="6286743"/>
            <a:chExt cx="12161838" cy="546492"/>
          </a:xfrm>
        </p:grpSpPr>
        <p:pic>
          <p:nvPicPr>
            <p:cNvPr id="5" name="Picture 4"/>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0333038" y="6286743"/>
              <a:ext cx="1828800" cy="546492"/>
            </a:xfrm>
            <a:prstGeom prst="rect">
              <a:avLst/>
            </a:prstGeom>
          </p:spPr>
        </p:pic>
        <p:pic>
          <p:nvPicPr>
            <p:cNvPr id="6" name="Picture 5"/>
            <p:cNvPicPr>
              <a:picLocks noChangeAspect="1"/>
            </p:cNvPicPr>
            <p:nvPr userDrawn="1"/>
          </p:nvPicPr>
          <p:blipFill rotWithShape="1">
            <a:blip r:embed="rId29">
              <a:extLst>
                <a:ext uri="{28A0092B-C50C-407E-A947-70E740481C1C}">
                  <a14:useLocalDpi xmlns:a14="http://schemas.microsoft.com/office/drawing/2010/main" val="0"/>
                </a:ext>
              </a:extLst>
            </a:blip>
            <a:srcRect t="84640" b="7635"/>
            <a:stretch/>
          </p:blipFill>
          <p:spPr>
            <a:xfrm>
              <a:off x="0" y="6361285"/>
              <a:ext cx="10296824" cy="471950"/>
            </a:xfrm>
            <a:prstGeom prst="rect">
              <a:avLst/>
            </a:prstGeom>
          </p:spPr>
        </p:pic>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bwMode="invGray">
            <a:xfrm>
              <a:off x="274640" y="6499722"/>
              <a:ext cx="1005839" cy="195077"/>
            </a:xfrm>
            <a:prstGeom prst="rect">
              <a:avLst/>
            </a:prstGeom>
          </p:spPr>
        </p:pic>
      </p:gr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05" r:id="rId2"/>
    <p:sldLayoutId id="2147484184" r:id="rId3"/>
    <p:sldLayoutId id="2147484182" r:id="rId4"/>
    <p:sldLayoutId id="2147484185" r:id="rId5"/>
    <p:sldLayoutId id="2147484195" r:id="rId6"/>
    <p:sldLayoutId id="2147484130" r:id="rId7"/>
    <p:sldLayoutId id="2147484197" r:id="rId8"/>
    <p:sldLayoutId id="2147484198" r:id="rId9"/>
    <p:sldLayoutId id="2147484199" r:id="rId10"/>
    <p:sldLayoutId id="2147484087" r:id="rId11"/>
    <p:sldLayoutId id="2147484098" r:id="rId12"/>
    <p:sldLayoutId id="2147484086" r:id="rId13"/>
    <p:sldLayoutId id="2147484107" r:id="rId14"/>
    <p:sldLayoutId id="2147484099" r:id="rId15"/>
    <p:sldLayoutId id="2147484100" r:id="rId16"/>
    <p:sldLayoutId id="2147484089" r:id="rId17"/>
    <p:sldLayoutId id="2147484106" r:id="rId18"/>
    <p:sldLayoutId id="2147484092" r:id="rId19"/>
    <p:sldLayoutId id="2147484093" r:id="rId20"/>
    <p:sldLayoutId id="2147484127" r:id="rId21"/>
    <p:sldLayoutId id="2147484128" r:id="rId22"/>
    <p:sldLayoutId id="2147484129" r:id="rId23"/>
    <p:sldLayoutId id="2147484094" r:id="rId24"/>
    <p:sldLayoutId id="2147484096" r:id="rId25"/>
    <p:sldLayoutId id="2147484201" r:id="rId2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32623"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hyperlink" Target="http://aka.ms/AzureConf-MemberOffers" TargetMode="External"/><Relationship Id="rId9" Type="http://schemas.openxmlformats.org/officeDocument/2006/relationships/hyperlink" Target="http://aka.ms/AzureConf-FreeTrial" TargetMode="External"/><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74702" y="1485604"/>
            <a:ext cx="10789801" cy="2468859"/>
          </a:xfrm>
        </p:spPr>
        <p:txBody>
          <a:bodyPr/>
          <a:lstStyle/>
          <a:p>
            <a:r>
              <a:rPr lang="en-US" b="1" dirty="0"/>
              <a:t>From Collocated Servers to Windows Azure Web Sites in Three Days</a:t>
            </a:r>
            <a:endParaRPr lang="en-US" dirty="0"/>
          </a:p>
        </p:txBody>
      </p:sp>
      <p:sp>
        <p:nvSpPr>
          <p:cNvPr id="6" name="Text Placeholder 4"/>
          <p:cNvSpPr>
            <a:spLocks noGrp="1"/>
          </p:cNvSpPr>
          <p:nvPr>
            <p:ph type="body" sz="quarter" idx="12"/>
          </p:nvPr>
        </p:nvSpPr>
        <p:spPr>
          <a:xfrm>
            <a:off x="276541" y="4227166"/>
            <a:ext cx="6399212" cy="1830388"/>
          </a:xfrm>
        </p:spPr>
        <p:txBody>
          <a:bodyPr/>
          <a:lstStyle/>
          <a:p>
            <a:r>
              <a:rPr lang="en-US" dirty="0" smtClean="0"/>
              <a:t>Joey Schluchter</a:t>
            </a:r>
          </a:p>
          <a:p>
            <a:endParaRPr lang="en-US" dirty="0"/>
          </a:p>
          <a:p>
            <a:r>
              <a:rPr lang="en-US" dirty="0"/>
              <a:t/>
            </a:r>
            <a:br>
              <a:rPr lang="en-US" dirty="0"/>
            </a:br>
            <a:r>
              <a:rPr lang="en-US" sz="2400" dirty="0" smtClean="0"/>
              <a:t>@sonofjorel</a:t>
            </a:r>
          </a:p>
        </p:txBody>
      </p:sp>
      <p:pic>
        <p:nvPicPr>
          <p:cNvPr id="9" name="Picture 8" descr="nukleus-cl-logo-h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41" y="5055146"/>
            <a:ext cx="2540176" cy="635044"/>
          </a:xfrm>
          <a:prstGeom prst="rect">
            <a:avLst/>
          </a:prstGeom>
        </p:spPr>
      </p:pic>
    </p:spTree>
    <p:extLst>
      <p:ext uri="{BB962C8B-B14F-4D97-AF65-F5344CB8AC3E}">
        <p14:creationId xmlns:p14="http://schemas.microsoft.com/office/powerpoint/2010/main" val="13751507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702" y="1211287"/>
            <a:ext cx="11887200" cy="2436542"/>
          </a:xfrm>
        </p:spPr>
        <p:txBody>
          <a:bodyPr/>
          <a:lstStyle/>
          <a:p>
            <a:r>
              <a:rPr lang="en-US" sz="4000" dirty="0" smtClean="0">
                <a:solidFill>
                  <a:schemeClr val="tx2"/>
                </a:solidFill>
              </a:rPr>
              <a:t>Create and deploy quickly</a:t>
            </a:r>
            <a:endParaRPr lang="en-US" sz="4000" dirty="0">
              <a:solidFill>
                <a:schemeClr val="tx2"/>
              </a:solidFill>
            </a:endParaRPr>
          </a:p>
          <a:p>
            <a:r>
              <a:rPr lang="en-US" sz="2000" dirty="0" smtClean="0"/>
              <a:t>ASP.NET, PHP &amp; Node.js.</a:t>
            </a:r>
          </a:p>
          <a:p>
            <a:r>
              <a:rPr lang="en-US" sz="2000" dirty="0" smtClean="0"/>
              <a:t>Git or TFS Source Control.</a:t>
            </a:r>
          </a:p>
          <a:p>
            <a:r>
              <a:rPr lang="en-US" sz="2000" dirty="0" smtClean="0"/>
              <a:t>Plethora of Free &amp; Paid Web Apps Available.</a:t>
            </a:r>
          </a:p>
          <a:p>
            <a:r>
              <a:rPr lang="en-US" sz="2000" dirty="0" smtClean="0"/>
              <a:t>Free, Shared &amp; Dedicated options.</a:t>
            </a:r>
          </a:p>
          <a:p>
            <a:r>
              <a:rPr lang="en-US" sz="2000" dirty="0" smtClean="0"/>
              <a:t>The Windows Azure backbone.</a:t>
            </a:r>
            <a:endParaRPr lang="en-US" sz="2000" dirty="0"/>
          </a:p>
        </p:txBody>
      </p:sp>
      <p:sp>
        <p:nvSpPr>
          <p:cNvPr id="3" name="TextBox 2"/>
          <p:cNvSpPr txBox="1"/>
          <p:nvPr/>
        </p:nvSpPr>
        <p:spPr>
          <a:xfrm>
            <a:off x="4707066" y="287823"/>
            <a:ext cx="369332" cy="634020"/>
          </a:xfrm>
          <a:prstGeom prst="rect">
            <a:avLst/>
          </a:prstGeom>
          <a:noFill/>
        </p:spPr>
        <p:txBody>
          <a:bodyPr wrap="none" lIns="182880" tIns="146304" rIns="182880" bIns="146304" rtlCol="0">
            <a:spAutoFit/>
          </a:bodyPr>
          <a:lstStyle/>
          <a:p>
            <a:pPr>
              <a:lnSpc>
                <a:spcPct val="90000"/>
              </a:lnSpc>
            </a:pPr>
            <a:endParaRPr lang="en-US" sz="2400" dirty="0" smtClean="0">
              <a:gradFill>
                <a:gsLst>
                  <a:gs pos="2917">
                    <a:schemeClr val="tx1"/>
                  </a:gs>
                  <a:gs pos="30000">
                    <a:schemeClr val="tx1"/>
                  </a:gs>
                </a:gsLst>
                <a:lin ang="5400000" scaled="0"/>
              </a:gradFill>
            </a:endParaRPr>
          </a:p>
        </p:txBody>
      </p:sp>
      <p:sp>
        <p:nvSpPr>
          <p:cNvPr id="8" name="Title 16"/>
          <p:cNvSpPr>
            <a:spLocks noGrp="1"/>
          </p:cNvSpPr>
          <p:nvPr>
            <p:ph type="title"/>
          </p:nvPr>
        </p:nvSpPr>
        <p:spPr>
          <a:xfrm>
            <a:off x="274639" y="295275"/>
            <a:ext cx="11889564" cy="917575"/>
          </a:xfrm>
        </p:spPr>
        <p:txBody>
          <a:bodyPr/>
          <a:lstStyle/>
          <a:p>
            <a:r>
              <a:rPr lang="en-US" dirty="0" smtClean="0"/>
              <a:t>Build better software faster</a:t>
            </a:r>
            <a:endParaRPr lang="en-US" dirty="0"/>
          </a:p>
        </p:txBody>
      </p:sp>
    </p:spTree>
    <p:extLst>
      <p:ext uri="{BB962C8B-B14F-4D97-AF65-F5344CB8AC3E}">
        <p14:creationId xmlns:p14="http://schemas.microsoft.com/office/powerpoint/2010/main" val="173062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p:tgtEl>
                                          <p:spTgt spid="6">
                                            <p:txEl>
                                              <p:pRg st="4" end="4"/>
                                            </p:txEl>
                                          </p:spTgt>
                                        </p:tgtEl>
                                        <p:attrNameLst>
                                          <p:attrName>ppt_y</p:attrName>
                                        </p:attrNameLst>
                                      </p:cBhvr>
                                      <p:tavLst>
                                        <p:tav tm="0">
                                          <p:val>
                                            <p:strVal val="#ppt_y+#ppt_h*1.125000"/>
                                          </p:val>
                                        </p:tav>
                                        <p:tav tm="100000">
                                          <p:val>
                                            <p:strVal val="#ppt_y"/>
                                          </p:val>
                                        </p:tav>
                                      </p:tavLst>
                                    </p:anim>
                                    <p:animEffect transition="in" filter="wipe(up)">
                                      <p:cBhvr>
                                        <p:cTn id="38" dur="5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p:tgtEl>
                                          <p:spTgt spid="6">
                                            <p:txEl>
                                              <p:pRg st="5" end="5"/>
                                            </p:txEl>
                                          </p:spTgt>
                                        </p:tgtEl>
                                        <p:attrNameLst>
                                          <p:attrName>ppt_y</p:attrName>
                                        </p:attrNameLst>
                                      </p:cBhvr>
                                      <p:tavLst>
                                        <p:tav tm="0">
                                          <p:val>
                                            <p:strVal val="#ppt_y+#ppt_h*1.125000"/>
                                          </p:val>
                                        </p:tav>
                                        <p:tav tm="100000">
                                          <p:val>
                                            <p:strVal val="#ppt_y"/>
                                          </p:val>
                                        </p:tav>
                                      </p:tavLst>
                                    </p:anim>
                                    <p:animEffect transition="in" filter="wipe(up)">
                                      <p:cBhvr>
                                        <p:cTn id="4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t>
            </a:r>
            <a:r>
              <a:rPr lang="en-US" dirty="0" smtClean="0"/>
              <a:t>a Windows </a:t>
            </a:r>
            <a:r>
              <a:rPr lang="en-US" dirty="0"/>
              <a:t>Azure Web Site with </a:t>
            </a:r>
            <a:r>
              <a:rPr lang="en-US" dirty="0" smtClean="0"/>
              <a:t>MVC &amp; TFS</a:t>
            </a:r>
            <a:endParaRPr lang="en-US" dirty="0"/>
          </a:p>
        </p:txBody>
      </p:sp>
    </p:spTree>
    <p:extLst>
      <p:ext uri="{BB962C8B-B14F-4D97-AF65-F5344CB8AC3E}">
        <p14:creationId xmlns:p14="http://schemas.microsoft.com/office/powerpoint/2010/main" val="415890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t>
            </a:r>
            <a:r>
              <a:rPr lang="en-US" dirty="0" smtClean="0"/>
              <a:t>a Windows </a:t>
            </a:r>
            <a:r>
              <a:rPr lang="en-US" dirty="0"/>
              <a:t>Azure Web Site with Node &amp; Git</a:t>
            </a:r>
          </a:p>
        </p:txBody>
      </p:sp>
    </p:spTree>
    <p:extLst>
      <p:ext uri="{BB962C8B-B14F-4D97-AF65-F5344CB8AC3E}">
        <p14:creationId xmlns:p14="http://schemas.microsoft.com/office/powerpoint/2010/main" val="229021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Data </a:t>
            </a:r>
            <a:r>
              <a:rPr lang="en-US" dirty="0"/>
              <a:t>access with </a:t>
            </a:r>
            <a:r>
              <a:rPr lang="en-US" dirty="0" smtClean="0"/>
              <a:t>Table &amp; </a:t>
            </a:r>
            <a:r>
              <a:rPr lang="en-US" dirty="0"/>
              <a:t>Blob </a:t>
            </a:r>
            <a:r>
              <a:rPr lang="en-US" dirty="0" smtClean="0"/>
              <a:t>Storage with our Facebook App</a:t>
            </a:r>
            <a:endParaRPr lang="en-US" dirty="0"/>
          </a:p>
        </p:txBody>
      </p:sp>
    </p:spTree>
    <p:extLst>
      <p:ext uri="{BB962C8B-B14F-4D97-AF65-F5344CB8AC3E}">
        <p14:creationId xmlns:p14="http://schemas.microsoft.com/office/powerpoint/2010/main" val="23949202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your Web Site</a:t>
            </a:r>
            <a:endParaRPr lang="en-US" dirty="0"/>
          </a:p>
        </p:txBody>
      </p:sp>
    </p:spTree>
    <p:extLst>
      <p:ext uri="{BB962C8B-B14F-4D97-AF65-F5344CB8AC3E}">
        <p14:creationId xmlns:p14="http://schemas.microsoft.com/office/powerpoint/2010/main" val="41256816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702" y="1211287"/>
            <a:ext cx="11887200" cy="5303462"/>
          </a:xfrm>
        </p:spPr>
        <p:txBody>
          <a:bodyPr/>
          <a:lstStyle/>
          <a:p>
            <a:r>
              <a:rPr lang="en-US" sz="4000" dirty="0" smtClean="0">
                <a:solidFill>
                  <a:schemeClr val="tx2"/>
                </a:solidFill>
              </a:rPr>
              <a:t>We can prototype and deploy quickly</a:t>
            </a:r>
            <a:endParaRPr lang="en-US" sz="4000" dirty="0">
              <a:solidFill>
                <a:schemeClr val="tx2"/>
              </a:solidFill>
            </a:endParaRPr>
          </a:p>
          <a:p>
            <a:r>
              <a:rPr lang="en-US" sz="2000" dirty="0" smtClean="0"/>
              <a:t>We started coding on a Friday and had a working demo the following Wednesday.</a:t>
            </a:r>
            <a:endParaRPr lang="en-US" sz="2000" dirty="0"/>
          </a:p>
          <a:p>
            <a:endParaRPr lang="en-US" sz="2000" dirty="0" smtClean="0">
              <a:solidFill>
                <a:schemeClr val="tx2"/>
              </a:solidFill>
            </a:endParaRPr>
          </a:p>
          <a:p>
            <a:r>
              <a:rPr lang="en-US" sz="4000" dirty="0" smtClean="0">
                <a:solidFill>
                  <a:schemeClr val="tx2"/>
                </a:solidFill>
              </a:rPr>
              <a:t>Table &amp; Blob Storage are easy to use and fast</a:t>
            </a:r>
          </a:p>
          <a:p>
            <a:r>
              <a:rPr lang="en-US" sz="2000" dirty="0" smtClean="0"/>
              <a:t>A centralized, scalable out of the box data solution.</a:t>
            </a:r>
            <a:endParaRPr lang="en-US" sz="2000" dirty="0"/>
          </a:p>
          <a:p>
            <a:endParaRPr lang="en-US" sz="2000" dirty="0" smtClean="0">
              <a:solidFill>
                <a:schemeClr val="tx2"/>
              </a:solidFill>
            </a:endParaRPr>
          </a:p>
          <a:p>
            <a:r>
              <a:rPr lang="en-US" sz="4000" dirty="0" smtClean="0">
                <a:solidFill>
                  <a:schemeClr val="tx2"/>
                </a:solidFill>
              </a:rPr>
              <a:t>Scalability solved</a:t>
            </a:r>
          </a:p>
          <a:p>
            <a:r>
              <a:rPr lang="en-US" sz="2000" dirty="0" smtClean="0"/>
              <a:t>A slider in the management interface can add instances as needed.</a:t>
            </a:r>
            <a:endParaRPr lang="en-US" sz="2000" dirty="0"/>
          </a:p>
          <a:p>
            <a:endParaRPr lang="en-US" sz="2000" dirty="0" smtClean="0">
              <a:solidFill>
                <a:schemeClr val="tx2"/>
              </a:solidFill>
            </a:endParaRPr>
          </a:p>
          <a:p>
            <a:r>
              <a:rPr lang="en-US" sz="4000" dirty="0" smtClean="0">
                <a:solidFill>
                  <a:schemeClr val="tx2"/>
                </a:solidFill>
              </a:rPr>
              <a:t>We are saving money</a:t>
            </a:r>
          </a:p>
          <a:p>
            <a:r>
              <a:rPr lang="en-US" sz="2000" dirty="0" smtClean="0"/>
              <a:t>No more collocation. No more hardware issues. No more software issues.</a:t>
            </a:r>
            <a:endParaRPr lang="en-US" sz="2000" dirty="0"/>
          </a:p>
          <a:p>
            <a:endParaRPr lang="en-US" sz="2000" dirty="0"/>
          </a:p>
          <a:p>
            <a:endParaRPr lang="en-US" sz="2000" dirty="0"/>
          </a:p>
          <a:p>
            <a:endParaRPr lang="en-US" sz="2000" dirty="0"/>
          </a:p>
        </p:txBody>
      </p:sp>
      <p:sp>
        <p:nvSpPr>
          <p:cNvPr id="3" name="TextBox 2"/>
          <p:cNvSpPr txBox="1"/>
          <p:nvPr/>
        </p:nvSpPr>
        <p:spPr>
          <a:xfrm>
            <a:off x="4707066" y="287823"/>
            <a:ext cx="369332" cy="634020"/>
          </a:xfrm>
          <a:prstGeom prst="rect">
            <a:avLst/>
          </a:prstGeom>
          <a:noFill/>
        </p:spPr>
        <p:txBody>
          <a:bodyPr wrap="none" lIns="182880" tIns="146304" rIns="182880" bIns="146304" rtlCol="0">
            <a:spAutoFit/>
          </a:bodyPr>
          <a:lstStyle/>
          <a:p>
            <a:pPr>
              <a:lnSpc>
                <a:spcPct val="90000"/>
              </a:lnSpc>
            </a:pPr>
            <a:endParaRPr lang="en-US" sz="2400" dirty="0" smtClean="0">
              <a:gradFill>
                <a:gsLst>
                  <a:gs pos="2917">
                    <a:schemeClr val="tx1"/>
                  </a:gs>
                  <a:gs pos="30000">
                    <a:schemeClr val="tx1"/>
                  </a:gs>
                </a:gsLst>
                <a:lin ang="5400000" scaled="0"/>
              </a:gradFill>
            </a:endParaRPr>
          </a:p>
        </p:txBody>
      </p:sp>
      <p:sp>
        <p:nvSpPr>
          <p:cNvPr id="8" name="Title 16"/>
          <p:cNvSpPr>
            <a:spLocks noGrp="1"/>
          </p:cNvSpPr>
          <p:nvPr>
            <p:ph type="title"/>
          </p:nvPr>
        </p:nvSpPr>
        <p:spPr>
          <a:xfrm>
            <a:off x="274639" y="295275"/>
            <a:ext cx="11889564" cy="917575"/>
          </a:xfrm>
        </p:spPr>
        <p:txBody>
          <a:bodyPr/>
          <a:lstStyle/>
          <a:p>
            <a:r>
              <a:rPr lang="en-US" sz="4800" dirty="0" smtClean="0"/>
              <a:t>How did Windows Azure Web Sites help us?</a:t>
            </a:r>
            <a:endParaRPr lang="en-US" sz="4800" dirty="0"/>
          </a:p>
        </p:txBody>
      </p:sp>
    </p:spTree>
    <p:extLst>
      <p:ext uri="{BB962C8B-B14F-4D97-AF65-F5344CB8AC3E}">
        <p14:creationId xmlns:p14="http://schemas.microsoft.com/office/powerpoint/2010/main" val="34955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p:tgtEl>
                                          <p:spTgt spid="6">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p:tgtEl>
                                          <p:spTgt spid="6">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p:tgtEl>
                                          <p:spTgt spid="6">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6">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p:tgtEl>
                                          <p:spTgt spid="6">
                                            <p:txEl>
                                              <p:pRg st="9" end="9"/>
                                            </p:txEl>
                                          </p:spTgt>
                                        </p:tgtEl>
                                        <p:attrNameLst>
                                          <p:attrName>ppt_y</p:attrName>
                                        </p:attrNameLst>
                                      </p:cBhvr>
                                      <p:tavLst>
                                        <p:tav tm="0">
                                          <p:val>
                                            <p:strVal val="#ppt_y+#ppt_h*1.125000"/>
                                          </p:val>
                                        </p:tav>
                                        <p:tav tm="100000">
                                          <p:val>
                                            <p:strVal val="#ppt_y"/>
                                          </p:val>
                                        </p:tav>
                                      </p:tavLst>
                                    </p:anim>
                                    <p:animEffect transition="in" filter="wipe(up)">
                                      <p:cBhvr>
                                        <p:cTn id="50" dur="500"/>
                                        <p:tgtEl>
                                          <p:spTgt spid="6">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 calcmode="lin" valueType="num">
                                      <p:cBhvr additive="base">
                                        <p:cTn id="55" dur="500"/>
                                        <p:tgtEl>
                                          <p:spTgt spid="6">
                                            <p:txEl>
                                              <p:pRg st="10" end="10"/>
                                            </p:txEl>
                                          </p:spTgt>
                                        </p:tgtEl>
                                        <p:attrNameLst>
                                          <p:attrName>ppt_y</p:attrName>
                                        </p:attrNameLst>
                                      </p:cBhvr>
                                      <p:tavLst>
                                        <p:tav tm="0">
                                          <p:val>
                                            <p:strVal val="#ppt_y+#ppt_h*1.125000"/>
                                          </p:val>
                                        </p:tav>
                                        <p:tav tm="100000">
                                          <p:val>
                                            <p:strVal val="#ppt_y"/>
                                          </p:val>
                                        </p:tav>
                                      </p:tavLst>
                                    </p:anim>
                                    <p:animEffect transition="in" filter="wipe(up)">
                                      <p:cBhvr>
                                        <p:cTn id="5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Tree>
    <p:extLst>
      <p:ext uri="{BB962C8B-B14F-4D97-AF65-F5344CB8AC3E}">
        <p14:creationId xmlns:p14="http://schemas.microsoft.com/office/powerpoint/2010/main" val="14213754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729" b="900"/>
          <a:stretch/>
        </p:blipFill>
        <p:spPr>
          <a:xfrm>
            <a:off x="2456813" y="296897"/>
            <a:ext cx="7522848" cy="4944490"/>
          </a:xfrm>
          <a:prstGeom prst="rect">
            <a:avLst/>
          </a:prstGeom>
        </p:spPr>
      </p:pic>
      <p:sp>
        <p:nvSpPr>
          <p:cNvPr id="2" name="Title 1"/>
          <p:cNvSpPr>
            <a:spLocks noGrp="1"/>
          </p:cNvSpPr>
          <p:nvPr>
            <p:ph type="title"/>
          </p:nvPr>
        </p:nvSpPr>
        <p:spPr>
          <a:xfrm>
            <a:off x="273455" y="295275"/>
            <a:ext cx="11889564" cy="917575"/>
          </a:xfrm>
        </p:spPr>
        <p:txBody>
          <a:bodyPr/>
          <a:lstStyle/>
          <a:p>
            <a:pPr algn="ctr"/>
            <a:r>
              <a:rPr lang="en-US" dirty="0" smtClean="0"/>
              <a:t>Windows Azure Global </a:t>
            </a:r>
            <a:r>
              <a:rPr lang="en-US" dirty="0" err="1" smtClean="0"/>
              <a:t>Bootcamp</a:t>
            </a:r>
            <a:endParaRPr lang="en-US" dirty="0"/>
          </a:p>
        </p:txBody>
      </p:sp>
      <p:sp>
        <p:nvSpPr>
          <p:cNvPr id="3" name="Text Placeholder 2"/>
          <p:cNvSpPr>
            <a:spLocks noGrp="1"/>
          </p:cNvSpPr>
          <p:nvPr>
            <p:ph type="body" sz="quarter" idx="10"/>
          </p:nvPr>
        </p:nvSpPr>
        <p:spPr>
          <a:xfrm>
            <a:off x="275819" y="5326042"/>
            <a:ext cx="11887200" cy="1071040"/>
          </a:xfrm>
        </p:spPr>
        <p:txBody>
          <a:bodyPr/>
          <a:lstStyle/>
          <a:p>
            <a:pPr algn="ctr"/>
            <a:r>
              <a:rPr lang="en-US" sz="2400" dirty="0" smtClean="0">
                <a:solidFill>
                  <a:schemeClr val="accent6"/>
                </a:solidFill>
              </a:rPr>
              <a:t>Over 60 community-led Windows Azure training events worldwide! </a:t>
            </a:r>
            <a:r>
              <a:rPr lang="en-US" sz="4000" dirty="0" smtClean="0">
                <a:solidFill>
                  <a:srgbClr val="0054A6"/>
                </a:solidFill>
              </a:rPr>
              <a:t>http://globalwindowsazure.azurewebsites.net</a:t>
            </a:r>
            <a:endParaRPr lang="en-US" sz="3200" dirty="0">
              <a:solidFill>
                <a:srgbClr val="0054A6"/>
              </a:solidFill>
            </a:endParaRPr>
          </a:p>
        </p:txBody>
      </p:sp>
    </p:spTree>
    <p:extLst>
      <p:ext uri="{BB962C8B-B14F-4D97-AF65-F5344CB8AC3E}">
        <p14:creationId xmlns:p14="http://schemas.microsoft.com/office/powerpoint/2010/main" val="185124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315505" y="320991"/>
            <a:ext cx="5006920" cy="5828002"/>
            <a:chOff x="7429555" y="0"/>
            <a:chExt cx="5006920" cy="5828002"/>
          </a:xfrm>
        </p:grpSpPr>
        <p:pic>
          <p:nvPicPr>
            <p:cNvPr id="4" name="Picture 3"/>
            <p:cNvPicPr>
              <a:picLocks noChangeAspect="1"/>
            </p:cNvPicPr>
            <p:nvPr/>
          </p:nvPicPr>
          <p:blipFill>
            <a:blip r:embed="rId3"/>
            <a:stretch>
              <a:fillRect/>
            </a:stretch>
          </p:blipFill>
          <p:spPr>
            <a:xfrm>
              <a:off x="7431986" y="0"/>
              <a:ext cx="5004489" cy="1397577"/>
            </a:xfrm>
            <a:prstGeom prst="rect">
              <a:avLst/>
            </a:prstGeom>
          </p:spPr>
        </p:pic>
        <p:pic>
          <p:nvPicPr>
            <p:cNvPr id="5" name="Picture 4"/>
            <p:cNvPicPr>
              <a:picLocks noChangeAspect="1"/>
            </p:cNvPicPr>
            <p:nvPr/>
          </p:nvPicPr>
          <p:blipFill>
            <a:blip r:embed="rId4"/>
            <a:stretch>
              <a:fillRect/>
            </a:stretch>
          </p:blipFill>
          <p:spPr>
            <a:xfrm>
              <a:off x="7440463" y="1557930"/>
              <a:ext cx="4996012" cy="1404108"/>
            </a:xfrm>
            <a:prstGeom prst="rect">
              <a:avLst/>
            </a:prstGeom>
          </p:spPr>
        </p:pic>
        <p:pic>
          <p:nvPicPr>
            <p:cNvPr id="6" name="Picture 5"/>
            <p:cNvPicPr>
              <a:picLocks noChangeAspect="1"/>
            </p:cNvPicPr>
            <p:nvPr/>
          </p:nvPicPr>
          <p:blipFill>
            <a:blip r:embed="rId5"/>
            <a:stretch>
              <a:fillRect/>
            </a:stretch>
          </p:blipFill>
          <p:spPr>
            <a:xfrm>
              <a:off x="7429555" y="3122391"/>
              <a:ext cx="5006920" cy="1311787"/>
            </a:xfrm>
            <a:prstGeom prst="rect">
              <a:avLst/>
            </a:prstGeom>
          </p:spPr>
        </p:pic>
        <p:pic>
          <p:nvPicPr>
            <p:cNvPr id="8" name="Picture 7"/>
            <p:cNvPicPr>
              <a:picLocks noChangeAspect="1"/>
            </p:cNvPicPr>
            <p:nvPr/>
          </p:nvPicPr>
          <p:blipFill>
            <a:blip r:embed="rId6"/>
            <a:stretch>
              <a:fillRect/>
            </a:stretch>
          </p:blipFill>
          <p:spPr>
            <a:xfrm>
              <a:off x="7429555" y="4594530"/>
              <a:ext cx="5006920" cy="1233472"/>
            </a:xfrm>
            <a:prstGeom prst="rect">
              <a:avLst/>
            </a:prstGeom>
          </p:spPr>
        </p:pic>
      </p:grpSp>
      <p:pic>
        <p:nvPicPr>
          <p:cNvPr id="9" name="Picture 8"/>
          <p:cNvPicPr>
            <a:picLocks noChangeAspect="1"/>
          </p:cNvPicPr>
          <p:nvPr/>
        </p:nvPicPr>
        <p:blipFill>
          <a:blip r:embed="rId7"/>
          <a:stretch>
            <a:fillRect/>
          </a:stretch>
        </p:blipFill>
        <p:spPr>
          <a:xfrm>
            <a:off x="-6749" y="0"/>
            <a:ext cx="6956498" cy="2685599"/>
          </a:xfrm>
          <a:prstGeom prst="rect">
            <a:avLst/>
          </a:prstGeom>
        </p:spPr>
      </p:pic>
      <p:sp>
        <p:nvSpPr>
          <p:cNvPr id="11" name="Rectangle 10"/>
          <p:cNvSpPr/>
          <p:nvPr/>
        </p:nvSpPr>
        <p:spPr>
          <a:xfrm>
            <a:off x="457579" y="5069101"/>
            <a:ext cx="5621732" cy="461665"/>
          </a:xfrm>
          <a:prstGeom prst="rect">
            <a:avLst/>
          </a:prstGeom>
        </p:spPr>
        <p:txBody>
          <a:bodyPr wrap="none">
            <a:spAutoFit/>
          </a:bodyPr>
          <a:lstStyle/>
          <a:p>
            <a:r>
              <a:rPr lang="en-US" sz="2400" dirty="0">
                <a:solidFill>
                  <a:srgbClr val="0F3789"/>
                </a:solidFill>
                <a:latin typeface="segoe ui" panose="020B0502040204020203" pitchFamily="34" charset="0"/>
                <a:hlinkClick r:id="rId8" tooltip="http://aka.ms/AzureConf-MemberOffers"/>
              </a:rPr>
              <a:t>http://aka.ms/AzureConf-MemberOffers</a:t>
            </a:r>
            <a:endParaRPr lang="en-US" sz="2400" dirty="0"/>
          </a:p>
        </p:txBody>
      </p:sp>
      <p:sp>
        <p:nvSpPr>
          <p:cNvPr id="12" name="Rectangle 11"/>
          <p:cNvSpPr/>
          <p:nvPr/>
        </p:nvSpPr>
        <p:spPr>
          <a:xfrm>
            <a:off x="881991" y="3667931"/>
            <a:ext cx="4772910" cy="461665"/>
          </a:xfrm>
          <a:prstGeom prst="rect">
            <a:avLst/>
          </a:prstGeom>
        </p:spPr>
        <p:txBody>
          <a:bodyPr wrap="none">
            <a:spAutoFit/>
          </a:bodyPr>
          <a:lstStyle/>
          <a:p>
            <a:r>
              <a:rPr lang="en-US" sz="2400" dirty="0">
                <a:solidFill>
                  <a:srgbClr val="0F3789"/>
                </a:solidFill>
                <a:latin typeface="segoe ui" panose="020B0502040204020203" pitchFamily="34" charset="0"/>
                <a:hlinkClick r:id="rId9"/>
              </a:rPr>
              <a:t>http://</a:t>
            </a:r>
            <a:r>
              <a:rPr lang="en-US" sz="2400" dirty="0" smtClean="0">
                <a:solidFill>
                  <a:srgbClr val="0F3789"/>
                </a:solidFill>
                <a:latin typeface="segoe ui" panose="020B0502040204020203" pitchFamily="34" charset="0"/>
                <a:hlinkClick r:id="rId9"/>
              </a:rPr>
              <a:t>aka.ms/AzureConf-FreeTrial</a:t>
            </a:r>
            <a:endParaRPr lang="en-US" sz="2400" dirty="0" smtClean="0">
              <a:solidFill>
                <a:srgbClr val="0F3789"/>
              </a:solidFill>
              <a:latin typeface="segoe ui" panose="020B0502040204020203" pitchFamily="34" charset="0"/>
            </a:endParaRPr>
          </a:p>
        </p:txBody>
      </p:sp>
      <p:sp>
        <p:nvSpPr>
          <p:cNvPr id="13" name="TextBox 12"/>
          <p:cNvSpPr txBox="1"/>
          <p:nvPr/>
        </p:nvSpPr>
        <p:spPr>
          <a:xfrm>
            <a:off x="746377" y="3040067"/>
            <a:ext cx="4985147" cy="627864"/>
          </a:xfrm>
          <a:prstGeom prst="rect">
            <a:avLst/>
          </a:prstGeom>
          <a:noFill/>
        </p:spPr>
        <p:txBody>
          <a:bodyPr wrap="none" lIns="182880" tIns="146304" rIns="182880" bIns="146304" rtlCol="0">
            <a:spAutoFit/>
          </a:bodyPr>
          <a:lstStyle/>
          <a:p>
            <a:pPr>
              <a:lnSpc>
                <a:spcPct val="90000"/>
              </a:lnSpc>
            </a:pPr>
            <a:r>
              <a:rPr lang="en-US" sz="2400" dirty="0" smtClean="0">
                <a:gradFill>
                  <a:gsLst>
                    <a:gs pos="2917">
                      <a:schemeClr val="tx1"/>
                    </a:gs>
                    <a:gs pos="30000">
                      <a:schemeClr val="tx1"/>
                    </a:gs>
                  </a:gsLst>
                  <a:lin ang="5400000" scaled="0"/>
                </a:gradFill>
              </a:rPr>
              <a:t>Get started with a 90 day free trial</a:t>
            </a:r>
          </a:p>
        </p:txBody>
      </p:sp>
      <p:sp>
        <p:nvSpPr>
          <p:cNvPr id="14" name="TextBox 13"/>
          <p:cNvSpPr txBox="1"/>
          <p:nvPr/>
        </p:nvSpPr>
        <p:spPr>
          <a:xfrm>
            <a:off x="1005262" y="4441237"/>
            <a:ext cx="4518353" cy="627864"/>
          </a:xfrm>
          <a:prstGeom prst="rect">
            <a:avLst/>
          </a:prstGeom>
          <a:noFill/>
        </p:spPr>
        <p:txBody>
          <a:bodyPr wrap="none" lIns="182880" tIns="146304" rIns="182880" bIns="146304" rtlCol="0">
            <a:spAutoFit/>
          </a:bodyPr>
          <a:lstStyle/>
          <a:p>
            <a:pPr>
              <a:lnSpc>
                <a:spcPct val="90000"/>
              </a:lnSpc>
            </a:pPr>
            <a:r>
              <a:rPr lang="en-US" sz="2400" dirty="0" smtClean="0">
                <a:gradFill>
                  <a:gsLst>
                    <a:gs pos="2917">
                      <a:schemeClr val="tx1"/>
                    </a:gs>
                    <a:gs pos="30000">
                      <a:schemeClr val="tx1"/>
                    </a:gs>
                  </a:gsLst>
                  <a:lin ang="5400000" scaled="0"/>
                </a:gradFill>
              </a:rPr>
              <a:t>Or, use your existing benefits…</a:t>
            </a:r>
          </a:p>
        </p:txBody>
      </p:sp>
      <p:sp>
        <p:nvSpPr>
          <p:cNvPr id="15" name="Rectangle 14"/>
          <p:cNvSpPr/>
          <p:nvPr/>
        </p:nvSpPr>
        <p:spPr bwMode="auto">
          <a:xfrm>
            <a:off x="5212408" y="2399994"/>
            <a:ext cx="640073" cy="1809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152919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74702" y="1485604"/>
            <a:ext cx="11521314" cy="2926048"/>
          </a:xfrm>
        </p:spPr>
        <p:txBody>
          <a:bodyPr/>
          <a:lstStyle/>
          <a:p>
            <a:r>
              <a:rPr lang="en-US" dirty="0" smtClean="0"/>
              <a:t>Or : </a:t>
            </a:r>
            <a:r>
              <a:rPr lang="en-US" b="1" dirty="0" smtClean="0"/>
              <a:t>How I learned to stop worrying and love Windows Azure Web Sites</a:t>
            </a:r>
            <a:endParaRPr lang="en-US" dirty="0"/>
          </a:p>
        </p:txBody>
      </p:sp>
      <p:sp>
        <p:nvSpPr>
          <p:cNvPr id="10" name="Text Placeholder 4"/>
          <p:cNvSpPr>
            <a:spLocks noGrp="1"/>
          </p:cNvSpPr>
          <p:nvPr>
            <p:ph type="body" sz="quarter" idx="12"/>
          </p:nvPr>
        </p:nvSpPr>
        <p:spPr>
          <a:xfrm>
            <a:off x="276541" y="4227166"/>
            <a:ext cx="6399212" cy="1830388"/>
          </a:xfrm>
        </p:spPr>
        <p:txBody>
          <a:bodyPr/>
          <a:lstStyle/>
          <a:p>
            <a:r>
              <a:rPr lang="en-US" dirty="0" smtClean="0"/>
              <a:t>Joey Schluchter</a:t>
            </a:r>
          </a:p>
          <a:p>
            <a:endParaRPr lang="en-US" dirty="0"/>
          </a:p>
          <a:p>
            <a:r>
              <a:rPr lang="en-US" dirty="0"/>
              <a:t/>
            </a:r>
            <a:br>
              <a:rPr lang="en-US" dirty="0"/>
            </a:br>
            <a:r>
              <a:rPr lang="en-US" sz="2400" dirty="0" smtClean="0"/>
              <a:t>@sonofjorel</a:t>
            </a:r>
          </a:p>
        </p:txBody>
      </p:sp>
      <p:pic>
        <p:nvPicPr>
          <p:cNvPr id="11" name="Picture 10" descr="nukleus-cl-logo-h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41" y="5055146"/>
            <a:ext cx="2540176" cy="635044"/>
          </a:xfrm>
          <a:prstGeom prst="rect">
            <a:avLst/>
          </a:prstGeom>
        </p:spPr>
      </p:pic>
    </p:spTree>
    <p:extLst>
      <p:ext uri="{BB962C8B-B14F-4D97-AF65-F5344CB8AC3E}">
        <p14:creationId xmlns:p14="http://schemas.microsoft.com/office/powerpoint/2010/main" val="6529704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4000" dirty="0" smtClean="0"/>
              <a:t>Agenda</a:t>
            </a:r>
            <a:endParaRPr lang="en-US" sz="4000" dirty="0"/>
          </a:p>
        </p:txBody>
      </p:sp>
      <p:sp>
        <p:nvSpPr>
          <p:cNvPr id="6" name="Text Placeholder 5"/>
          <p:cNvSpPr>
            <a:spLocks noGrp="1"/>
          </p:cNvSpPr>
          <p:nvPr>
            <p:ph type="body" sz="quarter" idx="10"/>
          </p:nvPr>
        </p:nvSpPr>
        <p:spPr>
          <a:xfrm>
            <a:off x="274638" y="1028409"/>
            <a:ext cx="11887200" cy="5471475"/>
          </a:xfrm>
        </p:spPr>
        <p:txBody>
          <a:bodyPr/>
          <a:lstStyle/>
          <a:p>
            <a:r>
              <a:rPr lang="en-US" sz="4000" dirty="0"/>
              <a:t>Collocation and the infinite </a:t>
            </a:r>
            <a:r>
              <a:rPr lang="en-US" sz="4000" dirty="0" smtClean="0"/>
              <a:t>sadness</a:t>
            </a:r>
          </a:p>
          <a:p>
            <a:r>
              <a:rPr lang="en-US" sz="4000" dirty="0" smtClean="0"/>
              <a:t>Why we love Windows Azure Web Sites</a:t>
            </a:r>
          </a:p>
          <a:p>
            <a:r>
              <a:rPr lang="en-US" sz="4000" dirty="0" smtClean="0"/>
              <a:t>Deploying Windows Azure Web Sites</a:t>
            </a:r>
          </a:p>
          <a:p>
            <a:r>
              <a:rPr lang="en-US" sz="4000" dirty="0" smtClean="0"/>
              <a:t>Integrate Table &amp; Blob Storage with your Web Site</a:t>
            </a:r>
          </a:p>
          <a:p>
            <a:r>
              <a:rPr lang="en-US" sz="4000" dirty="0" smtClean="0"/>
              <a:t>Scaling your Web Site</a:t>
            </a:r>
          </a:p>
          <a:p>
            <a:endParaRPr lang="en-US" sz="4000" dirty="0" smtClean="0"/>
          </a:p>
          <a:p>
            <a:r>
              <a:rPr lang="en-US" sz="4000" dirty="0" smtClean="0"/>
              <a:t>Review</a:t>
            </a:r>
            <a:endParaRPr lang="en-US" sz="4000" dirty="0"/>
          </a:p>
          <a:p>
            <a:r>
              <a:rPr lang="en-US" sz="2800" dirty="0" smtClean="0">
                <a:solidFill>
                  <a:schemeClr val="tx1"/>
                </a:solidFill>
              </a:rPr>
              <a:t>Talk about our feelings</a:t>
            </a:r>
            <a:endParaRPr lang="en-US" sz="2800" dirty="0">
              <a:solidFill>
                <a:schemeClr val="tx1"/>
              </a:solidFill>
            </a:endParaRPr>
          </a:p>
        </p:txBody>
      </p:sp>
    </p:spTree>
    <p:extLst>
      <p:ext uri="{BB962C8B-B14F-4D97-AF65-F5344CB8AC3E}">
        <p14:creationId xmlns:p14="http://schemas.microsoft.com/office/powerpoint/2010/main" val="321319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Collocation and the infinite sadness</a:t>
            </a:r>
          </a:p>
        </p:txBody>
      </p:sp>
      <p:sp>
        <p:nvSpPr>
          <p:cNvPr id="3" name="Freeform 103"/>
          <p:cNvSpPr>
            <a:spLocks noEditPoints="1"/>
          </p:cNvSpPr>
          <p:nvPr/>
        </p:nvSpPr>
        <p:spPr bwMode="black">
          <a:xfrm>
            <a:off x="5669603" y="2360646"/>
            <a:ext cx="496542" cy="496543"/>
          </a:xfrm>
          <a:custGeom>
            <a:avLst/>
            <a:gdLst>
              <a:gd name="T0" fmla="*/ 47 w 95"/>
              <a:gd name="T1" fmla="*/ 0 h 95"/>
              <a:gd name="T2" fmla="*/ 0 w 95"/>
              <a:gd name="T3" fmla="*/ 47 h 95"/>
              <a:gd name="T4" fmla="*/ 47 w 95"/>
              <a:gd name="T5" fmla="*/ 95 h 95"/>
              <a:gd name="T6" fmla="*/ 95 w 95"/>
              <a:gd name="T7" fmla="*/ 47 h 95"/>
              <a:gd name="T8" fmla="*/ 47 w 95"/>
              <a:gd name="T9" fmla="*/ 0 h 95"/>
              <a:gd name="T10" fmla="*/ 24 w 95"/>
              <a:gd name="T11" fmla="*/ 24 h 95"/>
              <a:gd name="T12" fmla="*/ 22 w 95"/>
              <a:gd name="T13" fmla="*/ 20 h 95"/>
              <a:gd name="T14" fmla="*/ 26 w 95"/>
              <a:gd name="T15" fmla="*/ 13 h 95"/>
              <a:gd name="T16" fmla="*/ 34 w 95"/>
              <a:gd name="T17" fmla="*/ 14 h 95"/>
              <a:gd name="T18" fmla="*/ 35 w 95"/>
              <a:gd name="T19" fmla="*/ 18 h 95"/>
              <a:gd name="T20" fmla="*/ 29 w 95"/>
              <a:gd name="T21" fmla="*/ 20 h 95"/>
              <a:gd name="T22" fmla="*/ 24 w 95"/>
              <a:gd name="T23" fmla="*/ 24 h 95"/>
              <a:gd name="T24" fmla="*/ 30 w 95"/>
              <a:gd name="T25" fmla="*/ 43 h 95"/>
              <a:gd name="T26" fmla="*/ 26 w 95"/>
              <a:gd name="T27" fmla="*/ 34 h 95"/>
              <a:gd name="T28" fmla="*/ 30 w 95"/>
              <a:gd name="T29" fmla="*/ 25 h 95"/>
              <a:gd name="T30" fmla="*/ 34 w 95"/>
              <a:gd name="T31" fmla="*/ 34 h 95"/>
              <a:gd name="T32" fmla="*/ 30 w 95"/>
              <a:gd name="T33" fmla="*/ 43 h 95"/>
              <a:gd name="T34" fmla="*/ 47 w 95"/>
              <a:gd name="T35" fmla="*/ 87 h 95"/>
              <a:gd name="T36" fmla="*/ 33 w 95"/>
              <a:gd name="T37" fmla="*/ 75 h 95"/>
              <a:gd name="T38" fmla="*/ 47 w 95"/>
              <a:gd name="T39" fmla="*/ 62 h 95"/>
              <a:gd name="T40" fmla="*/ 61 w 95"/>
              <a:gd name="T41" fmla="*/ 75 h 95"/>
              <a:gd name="T42" fmla="*/ 47 w 95"/>
              <a:gd name="T43" fmla="*/ 87 h 95"/>
              <a:gd name="T44" fmla="*/ 65 w 95"/>
              <a:gd name="T45" fmla="*/ 43 h 95"/>
              <a:gd name="T46" fmla="*/ 61 w 95"/>
              <a:gd name="T47" fmla="*/ 34 h 95"/>
              <a:gd name="T48" fmla="*/ 65 w 95"/>
              <a:gd name="T49" fmla="*/ 25 h 95"/>
              <a:gd name="T50" fmla="*/ 69 w 95"/>
              <a:gd name="T51" fmla="*/ 34 h 95"/>
              <a:gd name="T52" fmla="*/ 65 w 95"/>
              <a:gd name="T53" fmla="*/ 43 h 95"/>
              <a:gd name="T54" fmla="*/ 71 w 95"/>
              <a:gd name="T55" fmla="*/ 24 h 95"/>
              <a:gd name="T56" fmla="*/ 66 w 95"/>
              <a:gd name="T57" fmla="*/ 20 h 95"/>
              <a:gd name="T58" fmla="*/ 59 w 95"/>
              <a:gd name="T59" fmla="*/ 18 h 95"/>
              <a:gd name="T60" fmla="*/ 61 w 95"/>
              <a:gd name="T61" fmla="*/ 14 h 95"/>
              <a:gd name="T62" fmla="*/ 69 w 95"/>
              <a:gd name="T63" fmla="*/ 13 h 95"/>
              <a:gd name="T64" fmla="*/ 73 w 95"/>
              <a:gd name="T65" fmla="*/ 20 h 95"/>
              <a:gd name="T66" fmla="*/ 71 w 95"/>
              <a:gd name="T67" fmla="*/ 2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5">
                <a:moveTo>
                  <a:pt x="47" y="0"/>
                </a:moveTo>
                <a:cubicBezTo>
                  <a:pt x="21" y="0"/>
                  <a:pt x="0" y="21"/>
                  <a:pt x="0" y="47"/>
                </a:cubicBezTo>
                <a:cubicBezTo>
                  <a:pt x="0" y="74"/>
                  <a:pt x="21" y="95"/>
                  <a:pt x="47" y="95"/>
                </a:cubicBezTo>
                <a:cubicBezTo>
                  <a:pt x="74" y="95"/>
                  <a:pt x="95" y="74"/>
                  <a:pt x="95" y="47"/>
                </a:cubicBezTo>
                <a:cubicBezTo>
                  <a:pt x="95" y="21"/>
                  <a:pt x="74" y="0"/>
                  <a:pt x="47" y="0"/>
                </a:cubicBezTo>
                <a:close/>
                <a:moveTo>
                  <a:pt x="24" y="24"/>
                </a:moveTo>
                <a:cubicBezTo>
                  <a:pt x="23" y="24"/>
                  <a:pt x="22" y="23"/>
                  <a:pt x="22" y="20"/>
                </a:cubicBezTo>
                <a:cubicBezTo>
                  <a:pt x="22" y="18"/>
                  <a:pt x="23" y="15"/>
                  <a:pt x="26" y="13"/>
                </a:cubicBezTo>
                <a:cubicBezTo>
                  <a:pt x="29" y="12"/>
                  <a:pt x="32" y="13"/>
                  <a:pt x="34" y="14"/>
                </a:cubicBezTo>
                <a:cubicBezTo>
                  <a:pt x="36" y="15"/>
                  <a:pt x="36" y="17"/>
                  <a:pt x="35" y="18"/>
                </a:cubicBezTo>
                <a:cubicBezTo>
                  <a:pt x="34" y="19"/>
                  <a:pt x="31" y="18"/>
                  <a:pt x="29" y="20"/>
                </a:cubicBezTo>
                <a:cubicBezTo>
                  <a:pt x="27" y="21"/>
                  <a:pt x="26" y="23"/>
                  <a:pt x="24" y="24"/>
                </a:cubicBezTo>
                <a:close/>
                <a:moveTo>
                  <a:pt x="30" y="43"/>
                </a:moveTo>
                <a:cubicBezTo>
                  <a:pt x="28" y="43"/>
                  <a:pt x="26" y="39"/>
                  <a:pt x="26" y="34"/>
                </a:cubicBezTo>
                <a:cubicBezTo>
                  <a:pt x="26" y="29"/>
                  <a:pt x="28" y="25"/>
                  <a:pt x="30" y="25"/>
                </a:cubicBezTo>
                <a:cubicBezTo>
                  <a:pt x="32" y="25"/>
                  <a:pt x="34" y="29"/>
                  <a:pt x="34" y="34"/>
                </a:cubicBezTo>
                <a:cubicBezTo>
                  <a:pt x="34" y="39"/>
                  <a:pt x="32" y="43"/>
                  <a:pt x="30" y="43"/>
                </a:cubicBezTo>
                <a:close/>
                <a:moveTo>
                  <a:pt x="47" y="87"/>
                </a:moveTo>
                <a:cubicBezTo>
                  <a:pt x="38" y="87"/>
                  <a:pt x="33" y="82"/>
                  <a:pt x="33" y="75"/>
                </a:cubicBezTo>
                <a:cubicBezTo>
                  <a:pt x="33" y="68"/>
                  <a:pt x="38" y="62"/>
                  <a:pt x="47" y="62"/>
                </a:cubicBezTo>
                <a:cubicBezTo>
                  <a:pt x="57" y="62"/>
                  <a:pt x="61" y="68"/>
                  <a:pt x="61" y="75"/>
                </a:cubicBezTo>
                <a:cubicBezTo>
                  <a:pt x="61" y="82"/>
                  <a:pt x="57" y="87"/>
                  <a:pt x="47" y="87"/>
                </a:cubicBezTo>
                <a:close/>
                <a:moveTo>
                  <a:pt x="65" y="43"/>
                </a:moveTo>
                <a:cubicBezTo>
                  <a:pt x="63" y="43"/>
                  <a:pt x="61" y="39"/>
                  <a:pt x="61" y="34"/>
                </a:cubicBezTo>
                <a:cubicBezTo>
                  <a:pt x="61" y="29"/>
                  <a:pt x="63" y="25"/>
                  <a:pt x="65" y="25"/>
                </a:cubicBezTo>
                <a:cubicBezTo>
                  <a:pt x="67" y="25"/>
                  <a:pt x="69" y="29"/>
                  <a:pt x="69" y="34"/>
                </a:cubicBezTo>
                <a:cubicBezTo>
                  <a:pt x="69" y="39"/>
                  <a:pt x="67" y="43"/>
                  <a:pt x="65" y="43"/>
                </a:cubicBezTo>
                <a:close/>
                <a:moveTo>
                  <a:pt x="71" y="24"/>
                </a:moveTo>
                <a:cubicBezTo>
                  <a:pt x="68" y="23"/>
                  <a:pt x="68" y="21"/>
                  <a:pt x="66" y="20"/>
                </a:cubicBezTo>
                <a:cubicBezTo>
                  <a:pt x="63" y="18"/>
                  <a:pt x="61" y="19"/>
                  <a:pt x="59" y="18"/>
                </a:cubicBezTo>
                <a:cubicBezTo>
                  <a:pt x="59" y="17"/>
                  <a:pt x="59" y="15"/>
                  <a:pt x="61" y="14"/>
                </a:cubicBezTo>
                <a:cubicBezTo>
                  <a:pt x="63" y="13"/>
                  <a:pt x="66" y="12"/>
                  <a:pt x="69" y="13"/>
                </a:cubicBezTo>
                <a:cubicBezTo>
                  <a:pt x="72" y="15"/>
                  <a:pt x="73" y="18"/>
                  <a:pt x="73" y="20"/>
                </a:cubicBezTo>
                <a:cubicBezTo>
                  <a:pt x="73" y="23"/>
                  <a:pt x="72" y="24"/>
                  <a:pt x="71" y="24"/>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31914769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702" y="1211287"/>
            <a:ext cx="11887200" cy="5144976"/>
          </a:xfrm>
        </p:spPr>
        <p:txBody>
          <a:bodyPr/>
          <a:lstStyle/>
          <a:p>
            <a:r>
              <a:rPr lang="en-US" sz="4000" dirty="0" smtClean="0">
                <a:solidFill>
                  <a:srgbClr val="00188F"/>
                </a:solidFill>
              </a:rPr>
              <a:t>The Good</a:t>
            </a:r>
            <a:endParaRPr lang="en-US" sz="4000" dirty="0">
              <a:solidFill>
                <a:srgbClr val="00188F"/>
              </a:solidFill>
            </a:endParaRPr>
          </a:p>
          <a:p>
            <a:r>
              <a:rPr lang="en-US" sz="2000" dirty="0" smtClean="0"/>
              <a:t>Network and site security.</a:t>
            </a:r>
            <a:endParaRPr lang="en-US" sz="2000" dirty="0"/>
          </a:p>
          <a:p>
            <a:r>
              <a:rPr lang="en-US" sz="2000" dirty="0"/>
              <a:t>Connectivity and </a:t>
            </a:r>
            <a:r>
              <a:rPr lang="en-US" sz="2000" dirty="0" smtClean="0"/>
              <a:t>power.</a:t>
            </a:r>
            <a:endParaRPr lang="en-US" sz="2000" dirty="0"/>
          </a:p>
          <a:p>
            <a:r>
              <a:rPr lang="en-US" sz="2000" dirty="0"/>
              <a:t>You own the hardware </a:t>
            </a:r>
            <a:r>
              <a:rPr lang="en-US" sz="2000" dirty="0" smtClean="0"/>
              <a:t>and the software.</a:t>
            </a:r>
          </a:p>
          <a:p>
            <a:endParaRPr lang="en-US" sz="2000" dirty="0"/>
          </a:p>
          <a:p>
            <a:r>
              <a:rPr lang="en-US" sz="4000" dirty="0" smtClean="0">
                <a:solidFill>
                  <a:srgbClr val="00188F"/>
                </a:solidFill>
              </a:rPr>
              <a:t>The Bad</a:t>
            </a:r>
            <a:endParaRPr lang="en-US" sz="4000" dirty="0">
              <a:solidFill>
                <a:srgbClr val="00188F"/>
              </a:solidFill>
            </a:endParaRPr>
          </a:p>
          <a:p>
            <a:r>
              <a:rPr lang="en-US" sz="2000" dirty="0" smtClean="0"/>
              <a:t>Limited access.</a:t>
            </a:r>
            <a:endParaRPr lang="en-US" sz="2000" dirty="0"/>
          </a:p>
          <a:p>
            <a:r>
              <a:rPr lang="en-US" sz="2000" dirty="0" smtClean="0"/>
              <a:t>Upgrades, patches and hotfixes are a pain.</a:t>
            </a:r>
          </a:p>
          <a:p>
            <a:r>
              <a:rPr lang="en-US" sz="2000" dirty="0" smtClean="0"/>
              <a:t>Limited scalability.</a:t>
            </a:r>
            <a:endParaRPr lang="en-US" sz="2000" dirty="0"/>
          </a:p>
          <a:p>
            <a:r>
              <a:rPr lang="en-US" sz="2000" b="1" dirty="0" smtClean="0"/>
              <a:t>You </a:t>
            </a:r>
            <a:r>
              <a:rPr lang="en-US" sz="2000" b="1" dirty="0"/>
              <a:t>own the hardware and the </a:t>
            </a:r>
            <a:r>
              <a:rPr lang="en-US" sz="2000" b="1" dirty="0" smtClean="0"/>
              <a:t>software</a:t>
            </a:r>
            <a:r>
              <a:rPr lang="en-US" sz="2000" dirty="0" smtClean="0"/>
              <a:t>!</a:t>
            </a:r>
            <a:endParaRPr lang="en-US" sz="2000" dirty="0"/>
          </a:p>
          <a:p>
            <a:endParaRPr lang="en-US" sz="2000" dirty="0" smtClean="0"/>
          </a:p>
          <a:p>
            <a:endParaRPr lang="en-US" sz="2000" dirty="0"/>
          </a:p>
          <a:p>
            <a:endParaRPr lang="en-US" sz="2000" dirty="0"/>
          </a:p>
        </p:txBody>
      </p:sp>
      <p:sp>
        <p:nvSpPr>
          <p:cNvPr id="3" name="TextBox 2"/>
          <p:cNvSpPr txBox="1"/>
          <p:nvPr/>
        </p:nvSpPr>
        <p:spPr>
          <a:xfrm>
            <a:off x="4707066" y="287823"/>
            <a:ext cx="369332" cy="634020"/>
          </a:xfrm>
          <a:prstGeom prst="rect">
            <a:avLst/>
          </a:prstGeom>
          <a:noFill/>
        </p:spPr>
        <p:txBody>
          <a:bodyPr wrap="none" lIns="182880" tIns="146304" rIns="182880" bIns="146304" rtlCol="0">
            <a:spAutoFit/>
          </a:bodyPr>
          <a:lstStyle/>
          <a:p>
            <a:pPr>
              <a:lnSpc>
                <a:spcPct val="90000"/>
              </a:lnSpc>
            </a:pPr>
            <a:endParaRPr lang="en-US" sz="2400" dirty="0" smtClean="0">
              <a:gradFill>
                <a:gsLst>
                  <a:gs pos="2917">
                    <a:schemeClr val="tx1"/>
                  </a:gs>
                  <a:gs pos="30000">
                    <a:schemeClr val="tx1"/>
                  </a:gs>
                </a:gsLst>
                <a:lin ang="5400000" scaled="0"/>
              </a:gradFill>
            </a:endParaRPr>
          </a:p>
        </p:txBody>
      </p:sp>
      <p:sp>
        <p:nvSpPr>
          <p:cNvPr id="8" name="Title 16"/>
          <p:cNvSpPr>
            <a:spLocks noGrp="1"/>
          </p:cNvSpPr>
          <p:nvPr>
            <p:ph type="title"/>
          </p:nvPr>
        </p:nvSpPr>
        <p:spPr>
          <a:xfrm>
            <a:off x="274639" y="295275"/>
            <a:ext cx="11889564" cy="917575"/>
          </a:xfrm>
        </p:spPr>
        <p:txBody>
          <a:bodyPr/>
          <a:lstStyle/>
          <a:p>
            <a:r>
              <a:rPr lang="en-US" dirty="0" smtClean="0"/>
              <a:t>Collocation Pros and Cons</a:t>
            </a:r>
            <a:endParaRPr lang="en-US" dirty="0"/>
          </a:p>
        </p:txBody>
      </p:sp>
    </p:spTree>
    <p:extLst>
      <p:ext uri="{BB962C8B-B14F-4D97-AF65-F5344CB8AC3E}">
        <p14:creationId xmlns:p14="http://schemas.microsoft.com/office/powerpoint/2010/main" val="221799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p:tgtEl>
                                          <p:spTgt spid="6">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p:tgtEl>
                                          <p:spTgt spid="6">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p:tgtEl>
                                          <p:spTgt spid="6">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6">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p:tgtEl>
                                          <p:spTgt spid="6">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6">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p:tgtEl>
                                          <p:spTgt spid="6">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702" y="1211287"/>
            <a:ext cx="11887200" cy="3052095"/>
          </a:xfrm>
        </p:spPr>
        <p:txBody>
          <a:bodyPr/>
          <a:lstStyle/>
          <a:p>
            <a:r>
              <a:rPr lang="en-US" sz="4000" dirty="0" smtClean="0">
                <a:solidFill>
                  <a:schemeClr val="tx2"/>
                </a:solidFill>
              </a:rPr>
              <a:t>Our Collocated Dilemma</a:t>
            </a:r>
            <a:endParaRPr lang="en-US" sz="4000" dirty="0"/>
          </a:p>
          <a:p>
            <a:r>
              <a:rPr lang="en-US" sz="2000" dirty="0" smtClean="0"/>
              <a:t>The problem was that our platform was slow and couldn't support the growth we expected.</a:t>
            </a:r>
            <a:endParaRPr lang="en-US" sz="2000" dirty="0"/>
          </a:p>
          <a:p>
            <a:r>
              <a:rPr lang="en-US" sz="2000" dirty="0" smtClean="0"/>
              <a:t>We </a:t>
            </a:r>
            <a:r>
              <a:rPr lang="en-US" sz="2000" dirty="0"/>
              <a:t>knew we needed to move the platform to the cloud and in a timely </a:t>
            </a:r>
            <a:r>
              <a:rPr lang="en-US" sz="2000" dirty="0" smtClean="0"/>
              <a:t>manner.</a:t>
            </a:r>
          </a:p>
          <a:p>
            <a:r>
              <a:rPr lang="en-US" sz="2000" dirty="0" smtClean="0"/>
              <a:t>After </a:t>
            </a:r>
            <a:r>
              <a:rPr lang="en-US" sz="2000" dirty="0"/>
              <a:t>moving our core </a:t>
            </a:r>
            <a:r>
              <a:rPr lang="en-US" sz="2000" dirty="0" smtClean="0"/>
              <a:t>platform to Windows Azure</a:t>
            </a:r>
            <a:r>
              <a:rPr lang="en-US" sz="2000" dirty="0"/>
              <a:t>, we decided to experiment with </a:t>
            </a:r>
            <a:r>
              <a:rPr lang="en-US" sz="2000" dirty="0" smtClean="0"/>
              <a:t>Windows Azure Web Sites for </a:t>
            </a:r>
            <a:r>
              <a:rPr lang="en-US" sz="2000" dirty="0"/>
              <a:t>some of the platform </a:t>
            </a:r>
            <a:r>
              <a:rPr lang="en-US" sz="2000" dirty="0" smtClean="0"/>
              <a:t>features.</a:t>
            </a:r>
          </a:p>
          <a:p>
            <a:r>
              <a:rPr lang="en-US" sz="2000" dirty="0" smtClean="0"/>
              <a:t>For </a:t>
            </a:r>
            <a:r>
              <a:rPr lang="en-US" sz="2000" dirty="0"/>
              <a:t>our 'Showcase' Facebook app we chose </a:t>
            </a:r>
            <a:r>
              <a:rPr lang="en-US" sz="2000" dirty="0" err="1"/>
              <a:t>node.js</a:t>
            </a:r>
            <a:r>
              <a:rPr lang="en-US" sz="2000" dirty="0"/>
              <a:t>. </a:t>
            </a:r>
            <a:endParaRPr lang="en-US" sz="2000" dirty="0" smtClean="0"/>
          </a:p>
          <a:p>
            <a:endParaRPr lang="en-US" sz="2000" dirty="0"/>
          </a:p>
          <a:p>
            <a:endParaRPr lang="en-US" sz="2000" dirty="0"/>
          </a:p>
        </p:txBody>
      </p:sp>
      <p:sp>
        <p:nvSpPr>
          <p:cNvPr id="3" name="TextBox 2"/>
          <p:cNvSpPr txBox="1"/>
          <p:nvPr/>
        </p:nvSpPr>
        <p:spPr>
          <a:xfrm>
            <a:off x="4707066" y="287823"/>
            <a:ext cx="369332" cy="634020"/>
          </a:xfrm>
          <a:prstGeom prst="rect">
            <a:avLst/>
          </a:prstGeom>
          <a:noFill/>
        </p:spPr>
        <p:txBody>
          <a:bodyPr wrap="none" lIns="182880" tIns="146304" rIns="182880" bIns="146304" rtlCol="0">
            <a:spAutoFit/>
          </a:bodyPr>
          <a:lstStyle/>
          <a:p>
            <a:pPr>
              <a:lnSpc>
                <a:spcPct val="90000"/>
              </a:lnSpc>
            </a:pPr>
            <a:endParaRPr lang="en-US" sz="2400" dirty="0" smtClean="0">
              <a:gradFill>
                <a:gsLst>
                  <a:gs pos="2917">
                    <a:schemeClr val="tx1"/>
                  </a:gs>
                  <a:gs pos="30000">
                    <a:schemeClr val="tx1"/>
                  </a:gs>
                </a:gsLst>
                <a:lin ang="5400000" scaled="0"/>
              </a:gradFill>
            </a:endParaRPr>
          </a:p>
        </p:txBody>
      </p:sp>
      <p:sp>
        <p:nvSpPr>
          <p:cNvPr id="8" name="Title 16"/>
          <p:cNvSpPr>
            <a:spLocks noGrp="1"/>
          </p:cNvSpPr>
          <p:nvPr>
            <p:ph type="title"/>
          </p:nvPr>
        </p:nvSpPr>
        <p:spPr>
          <a:xfrm>
            <a:off x="274639" y="295275"/>
            <a:ext cx="11889564" cy="917575"/>
          </a:xfrm>
        </p:spPr>
        <p:txBody>
          <a:bodyPr/>
          <a:lstStyle/>
          <a:p>
            <a:r>
              <a:rPr lang="en-US" dirty="0" smtClean="0"/>
              <a:t>So how did this affect us?</a:t>
            </a:r>
            <a:endParaRPr lang="en-US" dirty="0"/>
          </a:p>
        </p:txBody>
      </p:sp>
    </p:spTree>
    <p:extLst>
      <p:ext uri="{BB962C8B-B14F-4D97-AF65-F5344CB8AC3E}">
        <p14:creationId xmlns:p14="http://schemas.microsoft.com/office/powerpoint/2010/main" val="353234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p:tgtEl>
                                          <p:spTgt spid="6">
                                            <p:txEl>
                                              <p:pRg st="4" end="4"/>
                                            </p:txEl>
                                          </p:spTgt>
                                        </p:tgtEl>
                                        <p:attrNameLst>
                                          <p:attrName>ppt_y</p:attrName>
                                        </p:attrNameLst>
                                      </p:cBhvr>
                                      <p:tavLst>
                                        <p:tav tm="0">
                                          <p:val>
                                            <p:strVal val="#ppt_y+#ppt_h*1.125000"/>
                                          </p:val>
                                        </p:tav>
                                        <p:tav tm="100000">
                                          <p:val>
                                            <p:strVal val="#ppt_y"/>
                                          </p:val>
                                        </p:tav>
                                      </p:tavLst>
                                    </p:anim>
                                    <p:animEffect transition="in" filter="wipe(up)">
                                      <p:cBhvr>
                                        <p:cTn id="3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love Windows </a:t>
            </a:r>
            <a:r>
              <a:rPr lang="en-US" dirty="0"/>
              <a:t>Azure Web </a:t>
            </a:r>
            <a:r>
              <a:rPr lang="en-US" dirty="0" smtClean="0"/>
              <a:t>Sites </a:t>
            </a:r>
            <a:endParaRPr lang="en-US" dirty="0"/>
          </a:p>
        </p:txBody>
      </p:sp>
      <p:sp>
        <p:nvSpPr>
          <p:cNvPr id="4" name="Freeform 134"/>
          <p:cNvSpPr>
            <a:spLocks noEditPoints="1"/>
          </p:cNvSpPr>
          <p:nvPr/>
        </p:nvSpPr>
        <p:spPr bwMode="black">
          <a:xfrm>
            <a:off x="6218237" y="2399994"/>
            <a:ext cx="997514" cy="457195"/>
          </a:xfrm>
          <a:custGeom>
            <a:avLst/>
            <a:gdLst>
              <a:gd name="T0" fmla="*/ 77 w 102"/>
              <a:gd name="T1" fmla="*/ 47 h 47"/>
              <a:gd name="T2" fmla="*/ 72 w 102"/>
              <a:gd name="T3" fmla="*/ 47 h 47"/>
              <a:gd name="T4" fmla="*/ 56 w 102"/>
              <a:gd name="T5" fmla="*/ 31 h 47"/>
              <a:gd name="T6" fmla="*/ 55 w 102"/>
              <a:gd name="T7" fmla="*/ 31 h 47"/>
              <a:gd name="T8" fmla="*/ 52 w 102"/>
              <a:gd name="T9" fmla="*/ 25 h 47"/>
              <a:gd name="T10" fmla="*/ 56 w 102"/>
              <a:gd name="T11" fmla="*/ 25 h 47"/>
              <a:gd name="T12" fmla="*/ 77 w 102"/>
              <a:gd name="T13" fmla="*/ 47 h 47"/>
              <a:gd name="T14" fmla="*/ 56 w 102"/>
              <a:gd name="T15" fmla="*/ 0 h 47"/>
              <a:gd name="T16" fmla="*/ 23 w 102"/>
              <a:gd name="T17" fmla="*/ 13 h 47"/>
              <a:gd name="T18" fmla="*/ 28 w 102"/>
              <a:gd name="T19" fmla="*/ 12 h 47"/>
              <a:gd name="T20" fmla="*/ 32 w 102"/>
              <a:gd name="T21" fmla="*/ 13 h 47"/>
              <a:gd name="T22" fmla="*/ 56 w 102"/>
              <a:gd name="T23" fmla="*/ 6 h 47"/>
              <a:gd name="T24" fmla="*/ 97 w 102"/>
              <a:gd name="T25" fmla="*/ 47 h 47"/>
              <a:gd name="T26" fmla="*/ 102 w 102"/>
              <a:gd name="T27" fmla="*/ 47 h 47"/>
              <a:gd name="T28" fmla="*/ 56 w 102"/>
              <a:gd name="T29" fmla="*/ 0 h 47"/>
              <a:gd name="T30" fmla="*/ 56 w 102"/>
              <a:gd name="T31" fmla="*/ 13 h 47"/>
              <a:gd name="T32" fmla="*/ 38 w 102"/>
              <a:gd name="T33" fmla="*/ 17 h 47"/>
              <a:gd name="T34" fmla="*/ 39 w 102"/>
              <a:gd name="T35" fmla="*/ 19 h 47"/>
              <a:gd name="T36" fmla="*/ 39 w 102"/>
              <a:gd name="T37" fmla="*/ 19 h 47"/>
              <a:gd name="T38" fmla="*/ 46 w 102"/>
              <a:gd name="T39" fmla="*/ 20 h 47"/>
              <a:gd name="T40" fmla="*/ 56 w 102"/>
              <a:gd name="T41" fmla="*/ 18 h 47"/>
              <a:gd name="T42" fmla="*/ 84 w 102"/>
              <a:gd name="T43" fmla="*/ 47 h 47"/>
              <a:gd name="T44" fmla="*/ 90 w 102"/>
              <a:gd name="T45" fmla="*/ 47 h 47"/>
              <a:gd name="T46" fmla="*/ 56 w 102"/>
              <a:gd name="T47" fmla="*/ 13 h 47"/>
              <a:gd name="T48" fmla="*/ 0 w 102"/>
              <a:gd name="T49" fmla="*/ 39 h 47"/>
              <a:gd name="T50" fmla="*/ 8 w 102"/>
              <a:gd name="T51" fmla="*/ 46 h 47"/>
              <a:gd name="T52" fmla="*/ 9 w 102"/>
              <a:gd name="T53" fmla="*/ 46 h 47"/>
              <a:gd name="T54" fmla="*/ 41 w 102"/>
              <a:gd name="T55" fmla="*/ 46 h 47"/>
              <a:gd name="T56" fmla="*/ 51 w 102"/>
              <a:gd name="T57" fmla="*/ 35 h 47"/>
              <a:gd name="T58" fmla="*/ 39 w 102"/>
              <a:gd name="T59" fmla="*/ 24 h 47"/>
              <a:gd name="T60" fmla="*/ 36 w 102"/>
              <a:gd name="T61" fmla="*/ 24 h 47"/>
              <a:gd name="T62" fmla="*/ 28 w 102"/>
              <a:gd name="T63" fmla="*/ 17 h 47"/>
              <a:gd name="T64" fmla="*/ 18 w 102"/>
              <a:gd name="T65" fmla="*/ 26 h 47"/>
              <a:gd name="T66" fmla="*/ 18 w 102"/>
              <a:gd name="T67" fmla="*/ 28 h 47"/>
              <a:gd name="T68" fmla="*/ 15 w 102"/>
              <a:gd name="T69" fmla="*/ 27 h 47"/>
              <a:gd name="T70" fmla="*/ 9 w 102"/>
              <a:gd name="T71" fmla="*/ 31 h 47"/>
              <a:gd name="T72" fmla="*/ 8 w 102"/>
              <a:gd name="T73" fmla="*/ 31 h 47"/>
              <a:gd name="T74" fmla="*/ 0 w 102"/>
              <a:gd name="T75"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47">
                <a:moveTo>
                  <a:pt x="77" y="47"/>
                </a:moveTo>
                <a:cubicBezTo>
                  <a:pt x="72" y="47"/>
                  <a:pt x="72" y="47"/>
                  <a:pt x="72" y="47"/>
                </a:cubicBezTo>
                <a:cubicBezTo>
                  <a:pt x="72" y="38"/>
                  <a:pt x="64" y="31"/>
                  <a:pt x="56" y="31"/>
                </a:cubicBezTo>
                <a:cubicBezTo>
                  <a:pt x="55" y="31"/>
                  <a:pt x="55" y="31"/>
                  <a:pt x="55" y="31"/>
                </a:cubicBezTo>
                <a:cubicBezTo>
                  <a:pt x="54" y="29"/>
                  <a:pt x="53" y="27"/>
                  <a:pt x="52" y="25"/>
                </a:cubicBezTo>
                <a:cubicBezTo>
                  <a:pt x="53" y="25"/>
                  <a:pt x="54" y="25"/>
                  <a:pt x="56" y="25"/>
                </a:cubicBezTo>
                <a:cubicBezTo>
                  <a:pt x="68" y="25"/>
                  <a:pt x="77" y="35"/>
                  <a:pt x="77" y="47"/>
                </a:cubicBezTo>
                <a:close/>
                <a:moveTo>
                  <a:pt x="56" y="0"/>
                </a:moveTo>
                <a:cubicBezTo>
                  <a:pt x="43" y="0"/>
                  <a:pt x="32" y="5"/>
                  <a:pt x="23" y="13"/>
                </a:cubicBezTo>
                <a:cubicBezTo>
                  <a:pt x="25" y="13"/>
                  <a:pt x="26" y="12"/>
                  <a:pt x="28" y="12"/>
                </a:cubicBezTo>
                <a:cubicBezTo>
                  <a:pt x="29" y="12"/>
                  <a:pt x="31" y="13"/>
                  <a:pt x="32" y="13"/>
                </a:cubicBezTo>
                <a:cubicBezTo>
                  <a:pt x="39" y="9"/>
                  <a:pt x="47" y="6"/>
                  <a:pt x="56" y="6"/>
                </a:cubicBezTo>
                <a:cubicBezTo>
                  <a:pt x="78" y="6"/>
                  <a:pt x="97" y="24"/>
                  <a:pt x="97" y="47"/>
                </a:cubicBezTo>
                <a:cubicBezTo>
                  <a:pt x="102" y="47"/>
                  <a:pt x="102" y="47"/>
                  <a:pt x="102" y="47"/>
                </a:cubicBezTo>
                <a:cubicBezTo>
                  <a:pt x="102" y="21"/>
                  <a:pt x="81" y="0"/>
                  <a:pt x="56" y="0"/>
                </a:cubicBezTo>
                <a:close/>
                <a:moveTo>
                  <a:pt x="56" y="13"/>
                </a:moveTo>
                <a:cubicBezTo>
                  <a:pt x="49" y="13"/>
                  <a:pt x="43" y="14"/>
                  <a:pt x="38" y="17"/>
                </a:cubicBezTo>
                <a:cubicBezTo>
                  <a:pt x="39" y="18"/>
                  <a:pt x="39" y="18"/>
                  <a:pt x="39" y="19"/>
                </a:cubicBezTo>
                <a:cubicBezTo>
                  <a:pt x="39" y="19"/>
                  <a:pt x="39" y="19"/>
                  <a:pt x="39" y="19"/>
                </a:cubicBezTo>
                <a:cubicBezTo>
                  <a:pt x="42" y="19"/>
                  <a:pt x="44" y="19"/>
                  <a:pt x="46" y="20"/>
                </a:cubicBezTo>
                <a:cubicBezTo>
                  <a:pt x="49" y="19"/>
                  <a:pt x="52" y="18"/>
                  <a:pt x="56" y="18"/>
                </a:cubicBezTo>
                <a:cubicBezTo>
                  <a:pt x="71" y="18"/>
                  <a:pt x="84" y="31"/>
                  <a:pt x="84" y="47"/>
                </a:cubicBezTo>
                <a:cubicBezTo>
                  <a:pt x="90" y="47"/>
                  <a:pt x="90" y="47"/>
                  <a:pt x="90" y="47"/>
                </a:cubicBezTo>
                <a:cubicBezTo>
                  <a:pt x="90" y="28"/>
                  <a:pt x="75" y="13"/>
                  <a:pt x="56" y="13"/>
                </a:cubicBezTo>
                <a:close/>
                <a:moveTo>
                  <a:pt x="0" y="39"/>
                </a:moveTo>
                <a:cubicBezTo>
                  <a:pt x="0" y="43"/>
                  <a:pt x="3" y="46"/>
                  <a:pt x="8" y="46"/>
                </a:cubicBezTo>
                <a:cubicBezTo>
                  <a:pt x="9" y="46"/>
                  <a:pt x="9" y="46"/>
                  <a:pt x="9" y="46"/>
                </a:cubicBezTo>
                <a:cubicBezTo>
                  <a:pt x="41" y="46"/>
                  <a:pt x="41" y="46"/>
                  <a:pt x="41" y="46"/>
                </a:cubicBezTo>
                <a:cubicBezTo>
                  <a:pt x="46" y="46"/>
                  <a:pt x="51" y="41"/>
                  <a:pt x="51" y="35"/>
                </a:cubicBezTo>
                <a:cubicBezTo>
                  <a:pt x="51" y="29"/>
                  <a:pt x="46" y="24"/>
                  <a:pt x="39" y="24"/>
                </a:cubicBezTo>
                <a:cubicBezTo>
                  <a:pt x="38" y="24"/>
                  <a:pt x="37" y="24"/>
                  <a:pt x="36" y="24"/>
                </a:cubicBezTo>
                <a:cubicBezTo>
                  <a:pt x="35" y="20"/>
                  <a:pt x="32" y="17"/>
                  <a:pt x="28" y="17"/>
                </a:cubicBezTo>
                <a:cubicBezTo>
                  <a:pt x="22" y="17"/>
                  <a:pt x="18" y="21"/>
                  <a:pt x="18" y="26"/>
                </a:cubicBezTo>
                <a:cubicBezTo>
                  <a:pt x="18" y="27"/>
                  <a:pt x="18" y="27"/>
                  <a:pt x="18" y="28"/>
                </a:cubicBezTo>
                <a:cubicBezTo>
                  <a:pt x="17" y="27"/>
                  <a:pt x="16" y="27"/>
                  <a:pt x="15" y="27"/>
                </a:cubicBezTo>
                <a:cubicBezTo>
                  <a:pt x="13" y="27"/>
                  <a:pt x="10" y="29"/>
                  <a:pt x="9" y="31"/>
                </a:cubicBezTo>
                <a:cubicBezTo>
                  <a:pt x="9" y="31"/>
                  <a:pt x="8" y="31"/>
                  <a:pt x="8" y="31"/>
                </a:cubicBezTo>
                <a:cubicBezTo>
                  <a:pt x="3" y="31"/>
                  <a:pt x="0" y="34"/>
                  <a:pt x="0" y="39"/>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89923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6D8F763E4D684AA95FC359AA6E91ED" ma:contentTypeVersion="0" ma:contentTypeDescription="Create a new document." ma:contentTypeScope="" ma:versionID="d5b43250fca2738583df988a32ba645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1600AA8-24DA-4BAC-A972-1BB29A1355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Azure_PPT_template 1.potx</Template>
  <TotalTime>19972</TotalTime>
  <Words>2638</Words>
  <Application>Microsoft Macintosh PowerPoint</Application>
  <PresentationFormat>Custom</PresentationFormat>
  <Paragraphs>187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Azure_PPT_template 1</vt:lpstr>
      <vt:lpstr>From Collocated Servers to Windows Azure Web Sites in Three Days</vt:lpstr>
      <vt:lpstr>Windows Azure Global Bootcamp</vt:lpstr>
      <vt:lpstr>PowerPoint Presentation</vt:lpstr>
      <vt:lpstr>Or : How I learned to stop worrying and love Windows Azure Web Sites</vt:lpstr>
      <vt:lpstr>Agenda</vt:lpstr>
      <vt:lpstr>Collocation and the infinite sadness</vt:lpstr>
      <vt:lpstr>Collocation Pros and Cons</vt:lpstr>
      <vt:lpstr>So how did this affect us?</vt:lpstr>
      <vt:lpstr>Why we love Windows Azure Web Sites </vt:lpstr>
      <vt:lpstr>Build better software faster</vt:lpstr>
      <vt:lpstr>Deploying a Windows Azure Web Site with MVC &amp; TFS</vt:lpstr>
      <vt:lpstr>Deploying a Windows Azure Web Site with Node &amp; Git</vt:lpstr>
      <vt:lpstr>Demo: Data access with Table &amp; Blob Storage with our Facebook App</vt:lpstr>
      <vt:lpstr>Scaling your Web Site</vt:lpstr>
      <vt:lpstr>How did Windows Azure Web Sites help us?</vt:lpstr>
      <vt:lpstr>Review</vt:lpstr>
    </vt:vector>
  </TitlesOfParts>
  <Manager>Ron Sasaki</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JOEY SCHLUCHTER</cp:lastModifiedBy>
  <cp:revision>1021</cp:revision>
  <dcterms:created xsi:type="dcterms:W3CDTF">2012-05-22T07:38:31Z</dcterms:created>
  <dcterms:modified xsi:type="dcterms:W3CDTF">2013-04-16T22:14:15Z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0x010100616D8F763E4D684AA95FC359AA6E91ED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