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31"/>
  </p:notesMasterIdLst>
  <p:sldIdLst>
    <p:sldId id="256" r:id="rId2"/>
    <p:sldId id="323" r:id="rId3"/>
    <p:sldId id="324" r:id="rId4"/>
    <p:sldId id="326" r:id="rId5"/>
    <p:sldId id="328" r:id="rId6"/>
    <p:sldId id="327" r:id="rId7"/>
    <p:sldId id="325" r:id="rId8"/>
    <p:sldId id="329" r:id="rId9"/>
    <p:sldId id="330" r:id="rId10"/>
    <p:sldId id="331" r:id="rId11"/>
    <p:sldId id="333" r:id="rId12"/>
    <p:sldId id="332" r:id="rId13"/>
    <p:sldId id="338" r:id="rId14"/>
    <p:sldId id="297" r:id="rId15"/>
    <p:sldId id="284" r:id="rId16"/>
    <p:sldId id="285" r:id="rId17"/>
    <p:sldId id="286" r:id="rId18"/>
    <p:sldId id="346" r:id="rId19"/>
    <p:sldId id="288" r:id="rId20"/>
    <p:sldId id="334" r:id="rId21"/>
    <p:sldId id="335" r:id="rId22"/>
    <p:sldId id="336" r:id="rId23"/>
    <p:sldId id="337" r:id="rId24"/>
    <p:sldId id="313" r:id="rId25"/>
    <p:sldId id="257" r:id="rId26"/>
    <p:sldId id="258" r:id="rId27"/>
    <p:sldId id="259" r:id="rId28"/>
    <p:sldId id="339" r:id="rId29"/>
    <p:sldId id="34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8" autoAdjust="0"/>
    <p:restoredTop sz="94424"/>
  </p:normalViewPr>
  <p:slideViewPr>
    <p:cSldViewPr snapToGrid="0">
      <p:cViewPr varScale="1">
        <p:scale>
          <a:sx n="110" d="100"/>
          <a:sy n="110" d="100"/>
        </p:scale>
        <p:origin x="197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101347" cy="356616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Stream</a:t>
            </a:r>
            <a:r>
              <a:rPr lang="en-US" sz="6000" dirty="0"/>
              <a:t> I/O</a:t>
            </a:r>
            <a:r>
              <a:rPr lang="zh-CN" altLang="en-US" sz="6000" dirty="0"/>
              <a:t> </a:t>
            </a:r>
            <a:r>
              <a:rPr lang="en-US" altLang="zh-CN" sz="6000" dirty="0"/>
              <a:t>and</a:t>
            </a:r>
            <a:r>
              <a:rPr lang="zh-CN" altLang="en-US" sz="6000" dirty="0"/>
              <a:t> </a:t>
            </a:r>
            <a:br>
              <a:rPr lang="en-US" altLang="zh-CN" sz="6000"/>
            </a:br>
            <a:r>
              <a:rPr lang="en-US" altLang="zh-CN" sz="6000"/>
              <a:t>Memory</a:t>
            </a:r>
            <a:r>
              <a:rPr lang="zh-CN" altLang="en-US" sz="6000" dirty="0"/>
              <a:t> </a:t>
            </a:r>
            <a:r>
              <a:rPr lang="en-US" altLang="zh-CN" sz="6000" dirty="0"/>
              <a:t>Management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Dr. B</a:t>
            </a:r>
            <a:endParaRPr lang="en-US" dirty="0"/>
          </a:p>
          <a:p>
            <a:r>
              <a:rPr lang="en-US" dirty="0"/>
              <a:t>CS 392: Systems Programming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2454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read/write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30" y="1396181"/>
            <a:ext cx="7997694" cy="196008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7200" b="1" dirty="0" err="1"/>
              <a:t>size_t</a:t>
            </a:r>
            <a:r>
              <a:rPr lang="en-US" sz="7200" dirty="0"/>
              <a:t> </a:t>
            </a:r>
            <a:r>
              <a:rPr lang="en-US" sz="7200" b="1" dirty="0" err="1"/>
              <a:t>fread</a:t>
            </a:r>
            <a:r>
              <a:rPr lang="en-US" sz="7200" b="1" dirty="0"/>
              <a:t>(void</a:t>
            </a:r>
            <a:r>
              <a:rPr lang="en-US" sz="7200" dirty="0"/>
              <a:t> </a:t>
            </a:r>
            <a:r>
              <a:rPr lang="en-US" sz="7200" b="1" dirty="0"/>
              <a:t>*</a:t>
            </a:r>
            <a:r>
              <a:rPr lang="en-US" sz="7200" dirty="0" err="1"/>
              <a:t>ptr</a:t>
            </a:r>
            <a:r>
              <a:rPr lang="en-US" sz="7200" b="1" dirty="0"/>
              <a:t>,</a:t>
            </a:r>
            <a:r>
              <a:rPr lang="en-US" sz="7200" dirty="0"/>
              <a:t> </a:t>
            </a:r>
            <a:r>
              <a:rPr lang="en-US" sz="7200" b="1" dirty="0" err="1"/>
              <a:t>size_t</a:t>
            </a:r>
            <a:r>
              <a:rPr lang="en-US" sz="7200" dirty="0"/>
              <a:t> size</a:t>
            </a:r>
            <a:r>
              <a:rPr lang="en-US" sz="7200" b="1" dirty="0"/>
              <a:t>,</a:t>
            </a:r>
            <a:r>
              <a:rPr lang="en-US" sz="7200" dirty="0"/>
              <a:t> </a:t>
            </a:r>
            <a:r>
              <a:rPr lang="en-US" sz="7200" b="1" dirty="0" err="1"/>
              <a:t>size_t</a:t>
            </a:r>
            <a:r>
              <a:rPr lang="en-US" sz="7200" dirty="0"/>
              <a:t> </a:t>
            </a:r>
            <a:r>
              <a:rPr lang="en-US" altLang="zh-CN" sz="7200" dirty="0" err="1"/>
              <a:t>nitems</a:t>
            </a:r>
            <a:r>
              <a:rPr lang="en-US" sz="7200" b="1" dirty="0"/>
              <a:t>,</a:t>
            </a:r>
            <a:r>
              <a:rPr lang="en-US" sz="7200" dirty="0"/>
              <a:t> </a:t>
            </a:r>
            <a:r>
              <a:rPr lang="en-US" sz="7200" b="1" dirty="0"/>
              <a:t>FILE</a:t>
            </a:r>
            <a:r>
              <a:rPr lang="en-US" sz="7200" dirty="0"/>
              <a:t> </a:t>
            </a:r>
            <a:r>
              <a:rPr lang="en-US" sz="7200" b="1" dirty="0"/>
              <a:t>*</a:t>
            </a:r>
            <a:r>
              <a:rPr lang="en-US" sz="7200" dirty="0"/>
              <a:t>stream</a:t>
            </a:r>
            <a:r>
              <a:rPr lang="en-US" sz="7200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6400" dirty="0"/>
              <a:t>Shall</a:t>
            </a:r>
            <a:r>
              <a:rPr lang="zh-CN" altLang="en-US" sz="6400" dirty="0"/>
              <a:t> </a:t>
            </a:r>
            <a:r>
              <a:rPr lang="en-US" altLang="zh-CN" sz="6400" dirty="0"/>
              <a:t>read</a:t>
            </a:r>
            <a:r>
              <a:rPr lang="zh-CN" altLang="en-US" sz="6400" dirty="0"/>
              <a:t> </a:t>
            </a:r>
            <a:r>
              <a:rPr lang="en-US" sz="6400" dirty="0"/>
              <a:t>into the array pointed to by </a:t>
            </a:r>
            <a:r>
              <a:rPr lang="en-US" sz="6400" i="1" dirty="0" err="1"/>
              <a:t>ptr</a:t>
            </a:r>
            <a:r>
              <a:rPr lang="en-US" sz="6400" dirty="0"/>
              <a:t> up to </a:t>
            </a:r>
            <a:r>
              <a:rPr lang="en-US" sz="6400" i="1" dirty="0" err="1"/>
              <a:t>nitems</a:t>
            </a:r>
            <a:r>
              <a:rPr lang="en-US" sz="6400" dirty="0"/>
              <a:t> elements whose size is specified by </a:t>
            </a:r>
            <a:r>
              <a:rPr lang="en-US" sz="6400" i="1" dirty="0"/>
              <a:t>size</a:t>
            </a:r>
            <a:r>
              <a:rPr lang="en-US" sz="6400" dirty="0"/>
              <a:t> in bytes</a:t>
            </a:r>
          </a:p>
          <a:p>
            <a:pPr lvl="1">
              <a:buFont typeface="Wingdings" pitchFamily="2" charset="2"/>
              <a:buChar char="Ø"/>
            </a:pPr>
            <a:r>
              <a:rPr lang="en-US" sz="6400" dirty="0"/>
              <a:t>The file position indicator for the stream (if defined) shall be advanced by the number of bytes successfully read.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6400" dirty="0"/>
              <a:t>The</a:t>
            </a:r>
            <a:r>
              <a:rPr lang="zh-CN" altLang="en-US" sz="6400" dirty="0"/>
              <a:t> </a:t>
            </a:r>
            <a:r>
              <a:rPr lang="en-US" altLang="zh-CN" sz="6400" dirty="0"/>
              <a:t>return</a:t>
            </a:r>
            <a:r>
              <a:rPr lang="zh-CN" altLang="en-US" sz="6400" dirty="0"/>
              <a:t> </a:t>
            </a:r>
            <a:r>
              <a:rPr lang="en-US" altLang="zh-CN" sz="6400" dirty="0"/>
              <a:t>value</a:t>
            </a:r>
            <a:r>
              <a:rPr lang="zh-CN" altLang="en-US" sz="6400" dirty="0"/>
              <a:t> </a:t>
            </a:r>
            <a:r>
              <a:rPr lang="en-US" altLang="zh-CN" sz="6400" dirty="0"/>
              <a:t>indicates</a:t>
            </a:r>
            <a:r>
              <a:rPr lang="zh-CN" altLang="en-US" sz="6400" dirty="0"/>
              <a:t> </a:t>
            </a:r>
            <a:r>
              <a:rPr lang="en-US" altLang="zh-CN" sz="6400" dirty="0"/>
              <a:t>how</a:t>
            </a:r>
            <a:r>
              <a:rPr lang="zh-CN" altLang="en-US" sz="6400" dirty="0"/>
              <a:t> </a:t>
            </a:r>
            <a:r>
              <a:rPr lang="en-US" altLang="zh-CN" sz="6400" dirty="0"/>
              <a:t>many</a:t>
            </a:r>
            <a:r>
              <a:rPr lang="zh-CN" altLang="en-US" sz="6400" dirty="0"/>
              <a:t> </a:t>
            </a:r>
            <a:r>
              <a:rPr lang="en-US" altLang="zh-CN" sz="6400" dirty="0"/>
              <a:t>bytes</a:t>
            </a:r>
            <a:r>
              <a:rPr lang="zh-CN" altLang="en-US" sz="6400" dirty="0"/>
              <a:t> </a:t>
            </a:r>
            <a:r>
              <a:rPr lang="en-US" altLang="zh-CN" sz="6400" dirty="0"/>
              <a:t>are</a:t>
            </a:r>
            <a:r>
              <a:rPr lang="zh-CN" altLang="en-US" sz="6400" dirty="0"/>
              <a:t> </a:t>
            </a:r>
            <a:r>
              <a:rPr lang="en-US" altLang="zh-CN" sz="6400" dirty="0"/>
              <a:t>read</a:t>
            </a:r>
            <a:endParaRPr lang="en-US" sz="6400" dirty="0"/>
          </a:p>
          <a:p>
            <a:pPr lvl="1">
              <a:buFont typeface="Wingdings" pitchFamily="2" charset="2"/>
              <a:buChar char="Ø"/>
            </a:pPr>
            <a:r>
              <a:rPr lang="en-US" sz="6400" dirty="0"/>
              <a:t>If an error occurs, the resulting value of the file position indicator for the stream is unspecified. If a partial element is read, its value is unspecified.</a:t>
            </a:r>
          </a:p>
          <a:p>
            <a:endParaRPr lang="en-US" b="1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350EA4-2438-C944-A74B-4C915EC55D0A}"/>
              </a:ext>
            </a:extLst>
          </p:cNvPr>
          <p:cNvSpPr txBox="1">
            <a:spLocks/>
          </p:cNvSpPr>
          <p:nvPr/>
        </p:nvSpPr>
        <p:spPr>
          <a:xfrm>
            <a:off x="620654" y="4358858"/>
            <a:ext cx="7902692" cy="2179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("/path/to/your/file",</a:t>
            </a:r>
            <a:r>
              <a:rPr lang="zh-CN" altLang="en-US" dirty="0"/>
              <a:t> </a:t>
            </a:r>
            <a:r>
              <a:rPr lang="en-US" altLang="zh-CN" dirty="0"/>
              <a:t>"r");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fread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20</a:t>
            </a:r>
            <a:r>
              <a:rPr lang="zh-CN" altLang="en-US" i="1" dirty="0">
                <a:solidFill>
                  <a:srgbClr val="FF0000"/>
                </a:solidFill>
              </a:rPr>
              <a:t> * </a:t>
            </a:r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bytes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into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str</a:t>
            </a:r>
            <a:r>
              <a:rPr lang="en-US" altLang="zh-CN" i="1" dirty="0">
                <a:solidFill>
                  <a:srgbClr val="FF0000"/>
                </a:solidFill>
              </a:rPr>
              <a:t>;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if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insufficient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data,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many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bytes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has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fputs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stdout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print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what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just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fclose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close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opened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B913D-6924-7E47-B6B3-83F362A464C4}"/>
              </a:ext>
            </a:extLst>
          </p:cNvPr>
          <p:cNvSpPr/>
          <p:nvPr/>
        </p:nvSpPr>
        <p:spPr>
          <a:xfrm>
            <a:off x="1632858" y="3305793"/>
            <a:ext cx="163879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24648-EA04-5546-BA98-4A580056E65E}"/>
              </a:ext>
            </a:extLst>
          </p:cNvPr>
          <p:cNvSpPr/>
          <p:nvPr/>
        </p:nvSpPr>
        <p:spPr>
          <a:xfrm>
            <a:off x="3271652" y="3308267"/>
            <a:ext cx="163879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B80F5-7637-A546-B3DF-9134C3B2688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276596" y="3697681"/>
            <a:ext cx="356262" cy="1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FFAECD-C1E8-4446-88B9-F60248C70B4A}"/>
              </a:ext>
            </a:extLst>
          </p:cNvPr>
          <p:cNvSpPr txBox="1"/>
          <p:nvPr/>
        </p:nvSpPr>
        <p:spPr>
          <a:xfrm>
            <a:off x="137071" y="3501736"/>
            <a:ext cx="1139525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at</a:t>
            </a:r>
            <a:r>
              <a:rPr lang="zh-CN" altLang="en-US" sz="1050" dirty="0"/>
              <a:t> </a:t>
            </a:r>
            <a:r>
              <a:rPr lang="en-US" altLang="zh-CN" sz="1050" dirty="0"/>
              <a:t>beginning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9F85D-D2CE-904E-B8E1-9805EE4FF3F1}"/>
              </a:ext>
            </a:extLst>
          </p:cNvPr>
          <p:cNvSpPr txBox="1"/>
          <p:nvPr/>
        </p:nvSpPr>
        <p:spPr>
          <a:xfrm>
            <a:off x="1733924" y="3890977"/>
            <a:ext cx="143666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after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fread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str</a:t>
            </a:r>
            <a:r>
              <a:rPr lang="en-US" altLang="zh-CN" sz="1050" dirty="0"/>
              <a:t>,</a:t>
            </a:r>
            <a:r>
              <a:rPr lang="zh-CN" altLang="en-US" sz="1050" dirty="0"/>
              <a:t> </a:t>
            </a:r>
            <a:r>
              <a:rPr lang="en-US" altLang="zh-CN" sz="1050" dirty="0"/>
              <a:t>20,</a:t>
            </a:r>
            <a:r>
              <a:rPr lang="zh-CN" altLang="en-US" sz="1050" dirty="0"/>
              <a:t> </a:t>
            </a:r>
            <a:r>
              <a:rPr lang="en-US" altLang="zh-CN" sz="1050" dirty="0"/>
              <a:t>1,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fp</a:t>
            </a:r>
            <a:r>
              <a:rPr lang="en-US" altLang="zh-CN" sz="1050" dirty="0"/>
              <a:t>)</a:t>
            </a: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C6AA25-F920-AB44-AC0A-9E32D7A2F936}"/>
              </a:ext>
            </a:extLst>
          </p:cNvPr>
          <p:cNvCxnSpPr>
            <a:cxnSpLocks/>
          </p:cNvCxnSpPr>
          <p:nvPr/>
        </p:nvCxnSpPr>
        <p:spPr>
          <a:xfrm flipV="1">
            <a:off x="2586842" y="3709485"/>
            <a:ext cx="684810" cy="16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read/write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9065" y="1373877"/>
            <a:ext cx="8644305" cy="196008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7200" b="1" dirty="0" err="1"/>
              <a:t>size_t</a:t>
            </a:r>
            <a:r>
              <a:rPr lang="en-US" sz="7200" b="1" dirty="0"/>
              <a:t> </a:t>
            </a:r>
            <a:r>
              <a:rPr lang="en-US" sz="7200" b="1" dirty="0" err="1"/>
              <a:t>fwrite</a:t>
            </a:r>
            <a:r>
              <a:rPr lang="en-US" sz="7200" b="1" dirty="0"/>
              <a:t> (const void *</a:t>
            </a:r>
            <a:r>
              <a:rPr lang="en-US" sz="7200" b="1" dirty="0" err="1"/>
              <a:t>ptr</a:t>
            </a:r>
            <a:r>
              <a:rPr lang="en-US" sz="7200" b="1" dirty="0"/>
              <a:t>, </a:t>
            </a:r>
            <a:r>
              <a:rPr lang="en-US" sz="7200" b="1" dirty="0" err="1"/>
              <a:t>size_t</a:t>
            </a:r>
            <a:r>
              <a:rPr lang="en-US" sz="7200" b="1" dirty="0"/>
              <a:t> size, </a:t>
            </a:r>
            <a:r>
              <a:rPr lang="en-US" sz="7200" b="1" dirty="0" err="1"/>
              <a:t>size_t</a:t>
            </a:r>
            <a:r>
              <a:rPr lang="en-US" sz="7200" b="1" dirty="0"/>
              <a:t> count, FILE *stream);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5500" dirty="0"/>
              <a:t> </a:t>
            </a:r>
            <a:r>
              <a:rPr lang="en-US" sz="5500" dirty="0"/>
              <a:t>Writes an array of count elements, each one with a size of size bytes, from the</a:t>
            </a:r>
            <a:r>
              <a:rPr lang="zh-CN" altLang="en-US" sz="5500" dirty="0"/>
              <a:t> </a:t>
            </a:r>
            <a:r>
              <a:rPr lang="en-US" sz="5500" dirty="0"/>
              <a:t>block of memory pointed by </a:t>
            </a:r>
            <a:r>
              <a:rPr lang="en-US" sz="5500" dirty="0" err="1"/>
              <a:t>ptr</a:t>
            </a:r>
            <a:r>
              <a:rPr lang="en-US" sz="5500" dirty="0"/>
              <a:t> to the current position in the stream.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5500" dirty="0"/>
              <a:t> </a:t>
            </a:r>
            <a:r>
              <a:rPr lang="en-US" sz="5500" dirty="0"/>
              <a:t>The position indicator of the stream is advanced by the total number of bytes</a:t>
            </a:r>
            <a:r>
              <a:rPr lang="zh-CN" altLang="en-US" sz="5500" dirty="0"/>
              <a:t> </a:t>
            </a:r>
            <a:r>
              <a:rPr lang="en-US" sz="5500" dirty="0"/>
              <a:t>written.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5500" dirty="0"/>
              <a:t> </a:t>
            </a:r>
            <a:r>
              <a:rPr lang="en-US" altLang="zh-CN" sz="5500" dirty="0"/>
              <a:t>The</a:t>
            </a:r>
            <a:r>
              <a:rPr lang="zh-CN" altLang="en-US" sz="5500" dirty="0"/>
              <a:t> </a:t>
            </a:r>
            <a:r>
              <a:rPr lang="en-US" altLang="zh-CN" sz="5500" dirty="0"/>
              <a:t>number</a:t>
            </a:r>
            <a:r>
              <a:rPr lang="zh-CN" altLang="en-US" sz="5500" dirty="0"/>
              <a:t> </a:t>
            </a:r>
            <a:r>
              <a:rPr lang="en-US" altLang="zh-CN" sz="5500" dirty="0"/>
              <a:t>of</a:t>
            </a:r>
            <a:r>
              <a:rPr lang="zh-CN" altLang="en-US" sz="5500" dirty="0"/>
              <a:t> </a:t>
            </a:r>
            <a:r>
              <a:rPr lang="en-US" altLang="zh-CN" sz="5500" dirty="0"/>
              <a:t>bytes</a:t>
            </a:r>
            <a:r>
              <a:rPr lang="zh-CN" altLang="en-US" sz="5500" dirty="0"/>
              <a:t> </a:t>
            </a:r>
            <a:r>
              <a:rPr lang="en-US" altLang="zh-CN" sz="5500" dirty="0"/>
              <a:t>written</a:t>
            </a:r>
            <a:r>
              <a:rPr lang="zh-CN" altLang="en-US" sz="5500" dirty="0"/>
              <a:t> </a:t>
            </a:r>
            <a:r>
              <a:rPr lang="en-US" altLang="zh-CN" sz="5500" dirty="0"/>
              <a:t>is</a:t>
            </a:r>
            <a:r>
              <a:rPr lang="zh-CN" altLang="en-US" sz="5500" dirty="0"/>
              <a:t> </a:t>
            </a:r>
            <a:r>
              <a:rPr lang="en-US" altLang="zh-CN" sz="5500" dirty="0"/>
              <a:t>indicated</a:t>
            </a:r>
            <a:r>
              <a:rPr lang="zh-CN" altLang="en-US" sz="5500" dirty="0"/>
              <a:t> </a:t>
            </a:r>
            <a:r>
              <a:rPr lang="en-US" altLang="zh-CN" sz="5500" dirty="0"/>
              <a:t>by</a:t>
            </a:r>
            <a:r>
              <a:rPr lang="zh-CN" altLang="en-US" sz="5500" dirty="0"/>
              <a:t> </a:t>
            </a:r>
            <a:r>
              <a:rPr lang="en-US" altLang="zh-CN" sz="5500" dirty="0"/>
              <a:t>the</a:t>
            </a:r>
            <a:r>
              <a:rPr lang="zh-CN" altLang="en-US" sz="5500" dirty="0"/>
              <a:t> </a:t>
            </a:r>
            <a:r>
              <a:rPr lang="en-US" altLang="zh-CN" sz="5500" dirty="0"/>
              <a:t>return</a:t>
            </a:r>
            <a:r>
              <a:rPr lang="zh-CN" altLang="en-US" sz="5500" dirty="0"/>
              <a:t> </a:t>
            </a:r>
            <a:r>
              <a:rPr lang="en-US" altLang="zh-CN" sz="5500" dirty="0"/>
              <a:t>value.</a:t>
            </a:r>
            <a:endParaRPr lang="en-US" sz="5500" dirty="0"/>
          </a:p>
          <a:p>
            <a:pPr lvl="1">
              <a:buFont typeface="Wingdings" pitchFamily="2" charset="2"/>
              <a:buChar char="Ø"/>
            </a:pPr>
            <a:endParaRPr lang="en-US" sz="1500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350EA4-2438-C944-A74B-4C915EC55D0A}"/>
              </a:ext>
            </a:extLst>
          </p:cNvPr>
          <p:cNvSpPr txBox="1">
            <a:spLocks/>
          </p:cNvSpPr>
          <p:nvPr/>
        </p:nvSpPr>
        <p:spPr>
          <a:xfrm>
            <a:off x="576770" y="4369094"/>
            <a:ext cx="7902692" cy="20109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"Hello</a:t>
            </a:r>
            <a:r>
              <a:rPr lang="zh-CN" altLang="en-US" dirty="0"/>
              <a:t> </a:t>
            </a:r>
            <a:r>
              <a:rPr lang="en-US" altLang="zh-CN" dirty="0"/>
              <a:t>World\n";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fwrite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12,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err="1"/>
              <a:t>stdout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print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"Hello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World"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return 0;</a:t>
            </a:r>
            <a:r>
              <a:rPr lang="zh-CN" altLang="en-US" dirty="0"/>
              <a:t> 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B913D-6924-7E47-B6B3-83F362A464C4}"/>
              </a:ext>
            </a:extLst>
          </p:cNvPr>
          <p:cNvSpPr/>
          <p:nvPr/>
        </p:nvSpPr>
        <p:spPr>
          <a:xfrm>
            <a:off x="1632858" y="3305793"/>
            <a:ext cx="163879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B80F5-7637-A546-B3DF-9134C3B2688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276596" y="3697681"/>
            <a:ext cx="356262" cy="1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FFAECD-C1E8-4446-88B9-F60248C70B4A}"/>
              </a:ext>
            </a:extLst>
          </p:cNvPr>
          <p:cNvSpPr txBox="1"/>
          <p:nvPr/>
        </p:nvSpPr>
        <p:spPr>
          <a:xfrm>
            <a:off x="137071" y="3501736"/>
            <a:ext cx="1139525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at</a:t>
            </a:r>
            <a:r>
              <a:rPr lang="zh-CN" altLang="en-US" sz="1050" dirty="0"/>
              <a:t> </a:t>
            </a:r>
            <a:r>
              <a:rPr lang="en-US" altLang="zh-CN" sz="1050" dirty="0"/>
              <a:t>beginning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9F85D-D2CE-904E-B8E1-9805EE4FF3F1}"/>
              </a:ext>
            </a:extLst>
          </p:cNvPr>
          <p:cNvSpPr txBox="1"/>
          <p:nvPr/>
        </p:nvSpPr>
        <p:spPr>
          <a:xfrm>
            <a:off x="1733924" y="3890977"/>
            <a:ext cx="143666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after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fwrite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str</a:t>
            </a:r>
            <a:r>
              <a:rPr lang="en-US" altLang="zh-CN" sz="1050" dirty="0"/>
              <a:t>,</a:t>
            </a:r>
            <a:r>
              <a:rPr lang="zh-CN" altLang="en-US" sz="1050" dirty="0"/>
              <a:t> </a:t>
            </a:r>
            <a:r>
              <a:rPr lang="en-US" altLang="zh-CN" sz="1050" dirty="0"/>
              <a:t>20,</a:t>
            </a:r>
            <a:r>
              <a:rPr lang="zh-CN" altLang="en-US" sz="1050" dirty="0"/>
              <a:t> </a:t>
            </a:r>
            <a:r>
              <a:rPr lang="en-US" altLang="zh-CN" sz="1050" dirty="0"/>
              <a:t>1,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fp</a:t>
            </a:r>
            <a:r>
              <a:rPr lang="en-US" altLang="zh-CN" sz="1050" dirty="0"/>
              <a:t>)</a:t>
            </a: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C6AA25-F920-AB44-AC0A-9E32D7A2F936}"/>
              </a:ext>
            </a:extLst>
          </p:cNvPr>
          <p:cNvCxnSpPr>
            <a:cxnSpLocks/>
          </p:cNvCxnSpPr>
          <p:nvPr/>
        </p:nvCxnSpPr>
        <p:spPr>
          <a:xfrm flipV="1">
            <a:off x="2586842" y="3709485"/>
            <a:ext cx="684810" cy="16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 At the Beginning, Nor at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b="1" dirty="0" err="1"/>
              <a:t>fseek</a:t>
            </a:r>
            <a:r>
              <a:rPr lang="en-US" b="1" dirty="0"/>
              <a:t>(FILE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stream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long</a:t>
            </a:r>
            <a:r>
              <a:rPr lang="en-US" dirty="0"/>
              <a:t> offset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whence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 </a:t>
            </a:r>
            <a:r>
              <a:rPr lang="en-US" altLang="zh-CN" dirty="0"/>
              <a:t>S</a:t>
            </a:r>
            <a:r>
              <a:rPr lang="en-US" dirty="0"/>
              <a:t>ets the file position indicator for the stream pointed to by </a:t>
            </a:r>
            <a:r>
              <a:rPr lang="en-US" i="1" dirty="0"/>
              <a:t>stream</a:t>
            </a:r>
            <a:r>
              <a:rPr lang="en-US" dirty="0"/>
              <a:t>. 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new position, measured in bytes, is obtained by</a:t>
            </a:r>
            <a:r>
              <a:rPr lang="zh-CN" altLang="en-US" dirty="0"/>
              <a:t> </a:t>
            </a:r>
            <a:r>
              <a:rPr lang="en-US" dirty="0"/>
              <a:t>adding </a:t>
            </a:r>
            <a:r>
              <a:rPr lang="en-US" i="1" dirty="0"/>
              <a:t>offset</a:t>
            </a:r>
            <a:r>
              <a:rPr lang="en-US" dirty="0"/>
              <a:t> bytes to the position specified by </a:t>
            </a:r>
            <a:r>
              <a:rPr lang="en-US" i="1" dirty="0"/>
              <a:t>whence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whence: SEEK_SET, SEEK_CUR, or SEEK_END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b="1" dirty="0" err="1"/>
              <a:t>ftell</a:t>
            </a:r>
            <a:r>
              <a:rPr lang="en-US" b="1" dirty="0"/>
              <a:t>(FILE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stream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btains the current value of the file position indicator for the stream pointed to by </a:t>
            </a:r>
            <a:r>
              <a:rPr lang="en-US" i="1" dirty="0"/>
              <a:t>stream</a:t>
            </a:r>
            <a:r>
              <a:rPr lang="en-US" dirty="0"/>
              <a:t>.</a:t>
            </a:r>
            <a:endParaRPr lang="en-US" b="1" u="sng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rewind(FILE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stream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ets the file position indicator for the stream pointed to by </a:t>
            </a:r>
            <a:r>
              <a:rPr lang="en-US" i="1" dirty="0"/>
              <a:t>stream</a:t>
            </a:r>
            <a:r>
              <a:rPr lang="en-US" dirty="0"/>
              <a:t> to the beginning of the file.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It is equivalent to:</a:t>
            </a:r>
            <a:r>
              <a:rPr lang="zh-CN" altLang="en-US" dirty="0"/>
              <a:t> </a:t>
            </a:r>
            <a:r>
              <a:rPr lang="en-US" dirty="0"/>
              <a:t>(void) </a:t>
            </a:r>
            <a:r>
              <a:rPr lang="en-US" dirty="0" err="1"/>
              <a:t>fseek</a:t>
            </a:r>
            <a:r>
              <a:rPr lang="en-US" dirty="0"/>
              <a:t>(stream, 0L, SEEK_SET)</a:t>
            </a:r>
            <a:endParaRPr lang="en-US" b="1" u="sng" dirty="0"/>
          </a:p>
          <a:p>
            <a:endParaRPr lang="en-US" b="1" u="sng" dirty="0"/>
          </a:p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b="1" dirty="0" err="1"/>
              <a:t>fgetpos</a:t>
            </a:r>
            <a:r>
              <a:rPr lang="fr-FR" b="1" dirty="0"/>
              <a:t>(FILE</a:t>
            </a:r>
            <a:r>
              <a:rPr lang="fr-FR" dirty="0"/>
              <a:t> </a:t>
            </a:r>
            <a:r>
              <a:rPr lang="fr-FR" b="1" dirty="0"/>
              <a:t>*</a:t>
            </a:r>
            <a:r>
              <a:rPr lang="fr-FR" dirty="0" err="1"/>
              <a:t>stream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fpos_t</a:t>
            </a:r>
            <a:r>
              <a:rPr lang="fr-FR" dirty="0"/>
              <a:t> </a:t>
            </a:r>
            <a:r>
              <a:rPr lang="fr-FR" b="1" dirty="0"/>
              <a:t>*</a:t>
            </a:r>
            <a:r>
              <a:rPr lang="fr-FR" dirty="0"/>
              <a:t>pos</a:t>
            </a:r>
            <a:r>
              <a:rPr lang="fr-FR" b="1" dirty="0"/>
              <a:t>);</a:t>
            </a:r>
          </a:p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b="1" dirty="0" err="1"/>
              <a:t>fsetpos</a:t>
            </a:r>
            <a:r>
              <a:rPr lang="fr-FR" b="1" dirty="0"/>
              <a:t>(FILE</a:t>
            </a:r>
            <a:r>
              <a:rPr lang="fr-FR" dirty="0"/>
              <a:t> </a:t>
            </a:r>
            <a:r>
              <a:rPr lang="fr-FR" b="1" dirty="0"/>
              <a:t>*</a:t>
            </a:r>
            <a:r>
              <a:rPr lang="fr-FR" dirty="0" err="1"/>
              <a:t>stream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fpos_t</a:t>
            </a:r>
            <a:r>
              <a:rPr lang="fr-FR" dirty="0"/>
              <a:t> </a:t>
            </a:r>
            <a:r>
              <a:rPr lang="fr-FR" b="1" dirty="0"/>
              <a:t>*</a:t>
            </a:r>
            <a:r>
              <a:rPr lang="fr-FR" dirty="0"/>
              <a:t>pos</a:t>
            </a:r>
            <a:r>
              <a:rPr lang="fr-FR" b="1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9180-B3CD-1C49-8D53-1F067F38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Formatted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5A6F-1CAB-E441-8513-06A7275D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fscanf</a:t>
            </a:r>
            <a:r>
              <a:rPr lang="en-US" b="1" dirty="0"/>
              <a:t> ( FILE * stream, </a:t>
            </a:r>
            <a:r>
              <a:rPr lang="en-US" b="1" dirty="0" err="1"/>
              <a:t>const</a:t>
            </a:r>
            <a:r>
              <a:rPr lang="en-US" b="1" dirty="0"/>
              <a:t> char * format, ... 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Read formatted data from stream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Reads data from the </a:t>
            </a:r>
            <a:r>
              <a:rPr lang="en-US" i="1" dirty="0"/>
              <a:t>stream</a:t>
            </a:r>
            <a:r>
              <a:rPr lang="en-US" dirty="0"/>
              <a:t> and stores them according to the parameter </a:t>
            </a:r>
            <a:r>
              <a:rPr lang="en-US" i="1" dirty="0"/>
              <a:t>format</a:t>
            </a:r>
            <a:r>
              <a:rPr lang="en-US" dirty="0"/>
              <a:t> into the locations pointed by the additional arguments.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i="1" dirty="0"/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scanf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char</a:t>
            </a:r>
            <a:r>
              <a:rPr lang="zh-CN" altLang="en-US" i="1" dirty="0">
                <a:solidFill>
                  <a:srgbClr val="FF0000"/>
                </a:solidFill>
              </a:rPr>
              <a:t>* </a:t>
            </a:r>
            <a:r>
              <a:rPr lang="en-US" altLang="zh-CN" i="1" dirty="0">
                <a:solidFill>
                  <a:srgbClr val="FF0000"/>
                </a:solidFill>
              </a:rPr>
              <a:t>format,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…)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=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fscanf</a:t>
            </a:r>
            <a:r>
              <a:rPr lang="en-US" altLang="zh-CN" i="1" dirty="0">
                <a:solidFill>
                  <a:srgbClr val="FF0000"/>
                </a:solidFill>
              </a:rPr>
              <a:t>(stdin,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char</a:t>
            </a:r>
            <a:r>
              <a:rPr lang="zh-CN" altLang="en-US" i="1" dirty="0">
                <a:solidFill>
                  <a:srgbClr val="FF0000"/>
                </a:solidFill>
              </a:rPr>
              <a:t> *</a:t>
            </a:r>
            <a:r>
              <a:rPr lang="en-US" altLang="zh-CN" i="1" dirty="0">
                <a:solidFill>
                  <a:srgbClr val="FF0000"/>
                </a:solidFill>
              </a:rPr>
              <a:t>format,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…)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fprintf</a:t>
            </a:r>
            <a:r>
              <a:rPr lang="en-US" b="1" dirty="0"/>
              <a:t> ( FILE * stream, </a:t>
            </a:r>
            <a:r>
              <a:rPr lang="en-US" b="1" dirty="0" err="1"/>
              <a:t>const</a:t>
            </a:r>
            <a:r>
              <a:rPr lang="en-US" b="1" dirty="0"/>
              <a:t> char * format, ... );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Write formatted data to stream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Writes the C string pointed by </a:t>
            </a:r>
            <a:r>
              <a:rPr lang="en-US" i="1" dirty="0"/>
              <a:t>format</a:t>
            </a:r>
            <a:r>
              <a:rPr lang="en-US" dirty="0"/>
              <a:t> to the </a:t>
            </a:r>
            <a:r>
              <a:rPr lang="en-US" i="1" dirty="0"/>
              <a:t>stream</a:t>
            </a:r>
            <a:r>
              <a:rPr lang="en-US" dirty="0"/>
              <a:t>. If </a:t>
            </a:r>
            <a:r>
              <a:rPr lang="en-US" i="1" dirty="0"/>
              <a:t>format</a:t>
            </a:r>
            <a:r>
              <a:rPr lang="en-US" dirty="0"/>
              <a:t> includes </a:t>
            </a:r>
            <a:r>
              <a:rPr lang="en-US" i="1" dirty="0"/>
              <a:t>format specifiers</a:t>
            </a:r>
            <a:r>
              <a:rPr lang="en-US" dirty="0"/>
              <a:t> (subsequences beginning with %), the additional arguments following </a:t>
            </a:r>
            <a:r>
              <a:rPr lang="en-US" i="1" dirty="0"/>
              <a:t>format</a:t>
            </a:r>
            <a:r>
              <a:rPr lang="en-US" dirty="0"/>
              <a:t> are formatted and inserted in the resulting string replacing their respective specifiers.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printf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* </a:t>
            </a:r>
            <a:r>
              <a:rPr lang="en-US" altLang="zh-CN" i="1" dirty="0">
                <a:solidFill>
                  <a:srgbClr val="FF0000"/>
                </a:solidFill>
              </a:rPr>
              <a:t>format,…)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=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fprintf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stdout</a:t>
            </a:r>
            <a:r>
              <a:rPr lang="en-US" altLang="zh-CN" i="1" dirty="0">
                <a:solidFill>
                  <a:srgbClr val="FF0000"/>
                </a:solidFill>
              </a:rPr>
              <a:t>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* </a:t>
            </a:r>
            <a:r>
              <a:rPr lang="en-US" altLang="zh-CN" i="1" dirty="0">
                <a:solidFill>
                  <a:srgbClr val="FF0000"/>
                </a:solidFill>
              </a:rPr>
              <a:t>format,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…)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9833-19F1-E34E-ADDB-58F787CB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4E53-870B-8F41-B838-DA156869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E4C6-96E1-4440-A219-E34FF12D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</p:spPr>
        <p:txBody>
          <a:bodyPr/>
          <a:lstStyle/>
          <a:p>
            <a:r>
              <a:rPr lang="en-US" dirty="0"/>
              <a:t>Buffering (1)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2" descr="\\172.16.2.26\Art\OUTPUT\PTG\STEVENS-RAGO\Ch01\Stevens_fig01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53" y="2259117"/>
            <a:ext cx="4383399" cy="42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87961" y="3186364"/>
            <a:ext cx="222819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fgets</a:t>
            </a:r>
            <a:r>
              <a:rPr lang="en-US" dirty="0"/>
              <a:t>(), </a:t>
            </a:r>
            <a:r>
              <a:rPr lang="en-US" dirty="0" err="1"/>
              <a:t>fputs</a:t>
            </a:r>
            <a:r>
              <a:rPr lang="en-US" dirty="0"/>
              <a:t>(), </a:t>
            </a:r>
            <a:r>
              <a:rPr lang="en-US" dirty="0" err="1"/>
              <a:t>fgetc</a:t>
            </a:r>
            <a:r>
              <a:rPr lang="en-US" dirty="0"/>
              <a:t>(), and friends</a:t>
            </a: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3416154" y="3509530"/>
            <a:ext cx="472966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6636" y="4544341"/>
            <a:ext cx="252248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do not want to make as many system calls as the calls to these functions 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B3CF0DC-30D1-4C49-8961-F1286D91AC54}"/>
              </a:ext>
            </a:extLst>
          </p:cNvPr>
          <p:cNvSpPr txBox="1">
            <a:spLocks/>
          </p:cNvSpPr>
          <p:nvPr/>
        </p:nvSpPr>
        <p:spPr>
          <a:xfrm>
            <a:off x="550988" y="1259380"/>
            <a:ext cx="8798943" cy="482346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73190" y="1247729"/>
            <a:ext cx="4031609" cy="3563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(2)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529" y="1313793"/>
            <a:ext cx="4031609" cy="3563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25754" y="2550563"/>
            <a:ext cx="222819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fgets</a:t>
            </a:r>
            <a:r>
              <a:rPr lang="en-US" dirty="0"/>
              <a:t>(), </a:t>
            </a:r>
            <a:r>
              <a:rPr lang="en-US" dirty="0" err="1"/>
              <a:t>fputs</a:t>
            </a:r>
            <a:r>
              <a:rPr lang="en-US" dirty="0"/>
              <a:t>(), </a:t>
            </a:r>
            <a:r>
              <a:rPr lang="en-US" dirty="0" err="1"/>
              <a:t>fgetc</a:t>
            </a:r>
            <a:r>
              <a:rPr lang="en-US" dirty="0"/>
              <a:t>(), and friends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726" y="2962191"/>
            <a:ext cx="3145667" cy="325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878" y="4360511"/>
            <a:ext cx="2228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I/O system calls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2529" y="5085072"/>
            <a:ext cx="4031609" cy="1084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8266" y="1324978"/>
            <a:ext cx="96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library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8926" y="126360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04138" y="28986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001241" y="3402017"/>
            <a:ext cx="2456826" cy="589855"/>
            <a:chOff x="4506449" y="1722420"/>
            <a:chExt cx="2456826" cy="589855"/>
          </a:xfrm>
        </p:grpSpPr>
        <p:sp>
          <p:nvSpPr>
            <p:cNvPr id="20" name="Rectangle 19"/>
            <p:cNvSpPr/>
            <p:nvPr/>
          </p:nvSpPr>
          <p:spPr>
            <a:xfrm>
              <a:off x="4671848" y="2102069"/>
              <a:ext cx="197857" cy="2102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6449" y="1722420"/>
              <a:ext cx="2456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or small number bytes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1852974" y="4729843"/>
            <a:ext cx="0" cy="35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38400" y="2962191"/>
            <a:ext cx="1008993" cy="325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967071" y="3288012"/>
            <a:ext cx="0" cy="179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036" y="3535986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of bytes</a:t>
            </a:r>
          </a:p>
        </p:txBody>
      </p:sp>
      <p:cxnSp>
        <p:nvCxnSpPr>
          <p:cNvPr id="34" name="Curved Connector 33"/>
          <p:cNvCxnSpPr>
            <a:stCxn id="28" idx="3"/>
          </p:cNvCxnSpPr>
          <p:nvPr/>
        </p:nvCxnSpPr>
        <p:spPr>
          <a:xfrm>
            <a:off x="3447393" y="3125101"/>
            <a:ext cx="1678361" cy="76166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3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(3)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standard I/O library uses buffering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Three types of buffering are provided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Fully buffered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Actual write takes place when the buffer is full and reads are buffered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Line buffered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Actual write takes place when a '\n ' is written or when the buffer is full and reads are buffered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Unbuffered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I/O takes place immediately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(4)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ISO C mandates that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stdin and </a:t>
            </a:r>
            <a:r>
              <a:rPr lang="en-US" dirty="0" err="1"/>
              <a:t>stdout</a:t>
            </a:r>
            <a:r>
              <a:rPr lang="en-US" dirty="0"/>
              <a:t> are fully buffered when referring to files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stdin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stdout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ine buffered when they refer to an interactive device such as a terminal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he standard error stream is not fully buffered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 Things with Buffered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62" y="987001"/>
            <a:ext cx="8798943" cy="13470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ungetc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Pushes c back to stream, cast to unsigned char, where it is available for subsequent read operations. Only one pushback is guaranteed!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626AD-2928-7B4B-83F7-04AB0705B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"/>
          <a:stretch/>
        </p:blipFill>
        <p:spPr>
          <a:xfrm>
            <a:off x="1561061" y="2004071"/>
            <a:ext cx="4043872" cy="3588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B351D1-61F5-9844-8CDD-AFEC15B754D0}"/>
              </a:ext>
            </a:extLst>
          </p:cNvPr>
          <p:cNvSpPr/>
          <p:nvPr/>
        </p:nvSpPr>
        <p:spPr>
          <a:xfrm>
            <a:off x="172528" y="5594740"/>
            <a:ext cx="879894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This example opens an existing file called </a:t>
            </a:r>
            <a:r>
              <a:rPr lang="en-US" dirty="0" err="1">
                <a:latin typeface="Times" pitchFamily="2" charset="0"/>
              </a:rPr>
              <a:t>myfile.txt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for reading and prints its lines, but first gets the first character of every line and puts it back into the stream replacing any starting </a:t>
            </a:r>
            <a:r>
              <a:rPr lang="en-US" dirty="0">
                <a:latin typeface="Times" pitchFamily="2" charset="0"/>
              </a:rPr>
              <a:t>#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by an </a:t>
            </a:r>
            <a:r>
              <a:rPr lang="en-US" dirty="0">
                <a:latin typeface="Times" pitchFamily="2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.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1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 Things with Buffered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fflush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For output streams, </a:t>
            </a:r>
            <a:r>
              <a:rPr lang="en-US" dirty="0" err="1"/>
              <a:t>fflush</a:t>
            </a:r>
            <a:r>
              <a:rPr lang="en-US" dirty="0"/>
              <a:t>() forces a write of all user-space buffered data for the given output or update stream via the stream's  underlying write function. For input streams, </a:t>
            </a:r>
            <a:r>
              <a:rPr lang="en-US" dirty="0" err="1"/>
              <a:t>fflush</a:t>
            </a:r>
            <a:r>
              <a:rPr lang="en-US" dirty="0"/>
              <a:t>() discards any buffered data that has been fetched from the underlying file, but has not been consumed by the application. The open status of the stream is unaffected.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B6441-6FA6-624F-96E9-9BCA168B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3" y="3262507"/>
            <a:ext cx="5709427" cy="31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173F-B60A-0445-A492-C122011E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0F80-A685-B447-A7CD-593DBFBC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Linux,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nput and output are mapped into logical data streams  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or from physical devices such as terminals and tape drives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</a:t>
            </a:r>
            <a:r>
              <a:rPr lang="en-US" dirty="0"/>
              <a:t>o or from files supported on structured storage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streams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uniform</a:t>
            </a:r>
            <a:r>
              <a:rPr lang="zh-CN" altLang="en-US" dirty="0"/>
              <a:t> </a:t>
            </a:r>
            <a:r>
              <a:rPr lang="en-US" altLang="zh-CN" dirty="0"/>
              <a:t>interfaces,</a:t>
            </a:r>
            <a:r>
              <a:rPr lang="zh-CN" altLang="en-US" dirty="0"/>
              <a:t> </a:t>
            </a:r>
            <a:r>
              <a:rPr lang="en-US" altLang="zh-CN" dirty="0"/>
              <a:t>regardless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destination.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dirty="0"/>
              <a:t>FILE objects and file pointers FILE *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streams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POSIX</a:t>
            </a:r>
            <a:r>
              <a:rPr lang="zh-CN" altLang="en-US" dirty="0"/>
              <a:t> </a:t>
            </a:r>
            <a:r>
              <a:rPr lang="en-US" altLang="zh-CN" dirty="0"/>
              <a:t>(all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stdio.h</a:t>
            </a:r>
            <a:r>
              <a:rPr lang="en-US" altLang="zh-CN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stdin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stdout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stderr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2;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perror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F1C-0AF6-344C-B637-29FA3FB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D7E-2143-1346-A85E-EA2A9A9B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392: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548D-703C-464E-9C81-24B8BD1F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383180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zh-CN" altLang="en-US" dirty="0"/>
              <a:t> </a:t>
            </a:r>
            <a:r>
              <a:rPr lang="en-US" altLang="zh-CN" dirty="0"/>
              <a:t>fails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errno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8631-3E78-F343-AE7A-3EF6733231AF}"/>
              </a:ext>
            </a:extLst>
          </p:cNvPr>
          <p:cNvSpPr/>
          <p:nvPr/>
        </p:nvSpPr>
        <p:spPr>
          <a:xfrm>
            <a:off x="61880" y="2642782"/>
            <a:ext cx="902024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("/path/to/your/file",</a:t>
            </a:r>
            <a:r>
              <a:rPr lang="zh-CN" altLang="en-US" dirty="0"/>
              <a:t> </a:t>
            </a:r>
            <a:r>
              <a:rPr lang="en-US" altLang="zh-CN" dirty="0"/>
              <a:t>"r");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how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know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if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fopen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fails?</a:t>
            </a:r>
          </a:p>
          <a:p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NULL)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("Cannot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%d\n",</a:t>
            </a:r>
            <a:r>
              <a:rPr lang="zh-CN" altLang="en-US" dirty="0"/>
              <a:t> 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i="1" dirty="0">
                <a:solidFill>
                  <a:srgbClr val="FF0000"/>
                </a:solidFill>
              </a:rPr>
              <a:t>	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Who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sets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errno</a:t>
            </a:r>
            <a:r>
              <a:rPr lang="en-US" altLang="zh-CN" i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i="1" dirty="0">
                <a:solidFill>
                  <a:srgbClr val="FF0000"/>
                </a:solidFill>
              </a:rPr>
              <a:t>	// what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meaning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of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errno</a:t>
            </a:r>
            <a:r>
              <a:rPr lang="en-US" altLang="zh-CN" i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	exit(1);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	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22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975813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feof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Return nonzero if EOF was encountered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A0B77F-7E90-5249-A6B1-30AFFF11C87C}"/>
              </a:ext>
            </a:extLst>
          </p:cNvPr>
          <p:cNvSpPr txBox="1">
            <a:spLocks/>
          </p:cNvSpPr>
          <p:nvPr/>
        </p:nvSpPr>
        <p:spPr>
          <a:xfrm>
            <a:off x="531589" y="1694800"/>
            <a:ext cx="7902692" cy="4772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Consolas" panose="020B0609020204030204" pitchFamily="49" charset="0"/>
              </a:rPr>
              <a:t>#include &lt;</a:t>
            </a:r>
            <a:r>
              <a:rPr lang="en-US" altLang="zh-CN" sz="1200" dirty="0" err="1">
                <a:latin typeface="Consolas" panose="020B0609020204030204" pitchFamily="49" charset="0"/>
              </a:rPr>
              <a:t>stdio.h</a:t>
            </a:r>
            <a:r>
              <a:rPr lang="en-US" altLang="zh-C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main(</a:t>
            </a: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argc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char</a:t>
            </a:r>
            <a:r>
              <a:rPr lang="zh-CN" altLang="en-US" sz="1200" dirty="0">
                <a:latin typeface="Consolas" panose="020B0609020204030204" pitchFamily="49" charset="0"/>
              </a:rPr>
              <a:t> **</a:t>
            </a:r>
            <a:r>
              <a:rPr lang="en-US" altLang="zh-CN" sz="1200" dirty="0" err="1">
                <a:latin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char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latin typeface="Consolas" panose="020B0609020204030204" pitchFamily="49" charset="0"/>
              </a:rPr>
              <a:t>[20];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FILE</a:t>
            </a:r>
            <a:r>
              <a:rPr lang="zh-CN" altLang="en-US" sz="1200" dirty="0"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latin typeface="Consolas" panose="020B0609020204030204" pitchFamily="49" charset="0"/>
              </a:rPr>
              <a:t>fp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=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fopen</a:t>
            </a:r>
            <a:r>
              <a:rPr lang="en-US" altLang="zh-CN" sz="1200" dirty="0">
                <a:latin typeface="Consolas" panose="020B0609020204030204" pitchFamily="49" charset="0"/>
              </a:rPr>
              <a:t>("/path/to/your/file",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"r");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while (true) {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keeps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loop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iterating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fread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1,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20,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latin typeface="Consolas" panose="020B0609020204030204" pitchFamily="49" charset="0"/>
              </a:rPr>
              <a:t>);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how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we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know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we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have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reached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of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File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)?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zh-CN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feof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// when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we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reach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we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break;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zh-CN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return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1;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580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3" y="826166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ferror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Return nonzero if an error occurred in the stream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8C06D-BD86-2149-9096-FB7C62AEDC04}"/>
              </a:ext>
            </a:extLst>
          </p:cNvPr>
          <p:cNvSpPr txBox="1">
            <a:spLocks/>
          </p:cNvSpPr>
          <p:nvPr/>
        </p:nvSpPr>
        <p:spPr>
          <a:xfrm>
            <a:off x="507838" y="1501045"/>
            <a:ext cx="7902692" cy="47216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Consolas" panose="020B0609020204030204" pitchFamily="49" charset="0"/>
              </a:rPr>
              <a:t>#include &lt;</a:t>
            </a:r>
            <a:r>
              <a:rPr lang="en-US" altLang="zh-CN" sz="1200" dirty="0" err="1">
                <a:latin typeface="Consolas" panose="020B0609020204030204" pitchFamily="49" charset="0"/>
              </a:rPr>
              <a:t>stdio.h</a:t>
            </a:r>
            <a:r>
              <a:rPr lang="en-US" altLang="zh-C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main(</a:t>
            </a: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argc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char</a:t>
            </a:r>
            <a:r>
              <a:rPr lang="zh-CN" altLang="en-US" sz="1200" dirty="0">
                <a:latin typeface="Consolas" panose="020B0609020204030204" pitchFamily="49" charset="0"/>
              </a:rPr>
              <a:t> **</a:t>
            </a:r>
            <a:r>
              <a:rPr lang="en-US" altLang="zh-CN" sz="1200" dirty="0" err="1">
                <a:latin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char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latin typeface="Consolas" panose="020B0609020204030204" pitchFamily="49" charset="0"/>
              </a:rPr>
              <a:t>[20];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FILE</a:t>
            </a:r>
            <a:r>
              <a:rPr lang="zh-CN" altLang="en-US" sz="1200" dirty="0"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latin typeface="Consolas" panose="020B0609020204030204" pitchFamily="49" charset="0"/>
              </a:rPr>
              <a:t>fp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=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fopen</a:t>
            </a:r>
            <a:r>
              <a:rPr lang="en-US" altLang="zh-CN" sz="1200" dirty="0">
                <a:latin typeface="Consolas" panose="020B0609020204030204" pitchFamily="49" charset="0"/>
              </a:rPr>
              <a:t>("/path/to/your/file",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"r");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while (true) {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keeps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loop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iterating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fread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1,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20,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latin typeface="Consolas" panose="020B0609020204030204" pitchFamily="49" charset="0"/>
              </a:rPr>
              <a:t>);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how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we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know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read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unsuccessful?</a:t>
            </a: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ferror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// when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we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hit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an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error,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we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loop</a:t>
            </a:r>
          </a:p>
          <a:p>
            <a:pPr marL="0" indent="0">
              <a:buNone/>
            </a:pP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printf</a:t>
            </a:r>
            <a:r>
              <a:rPr lang="en-US" altLang="zh-CN" sz="1200" dirty="0">
                <a:latin typeface="Consolas" panose="020B0609020204030204" pitchFamily="49" charset="0"/>
              </a:rPr>
              <a:t>("Cannot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read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data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due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to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error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%d\n",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errno</a:t>
            </a:r>
            <a:r>
              <a:rPr lang="en-US" altLang="zh-CN" sz="1200" dirty="0">
                <a:latin typeface="Consolas" panose="020B0609020204030204" pitchFamily="49" charset="0"/>
              </a:rPr>
              <a:t>);</a:t>
            </a:r>
            <a:endParaRPr lang="en-US" altLang="zh-CN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break;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zh-CN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return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1;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054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088490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 </a:t>
            </a:r>
            <a:r>
              <a:rPr lang="en-US" b="1" dirty="0" err="1"/>
              <a:t>clearerr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clears the end-of-file and error indicators for the stream pointed to by stream.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58775B-104A-3A4C-B603-1F31A9228A4D}"/>
              </a:ext>
            </a:extLst>
          </p:cNvPr>
          <p:cNvSpPr txBox="1">
            <a:spLocks/>
          </p:cNvSpPr>
          <p:nvPr/>
        </p:nvSpPr>
        <p:spPr>
          <a:xfrm>
            <a:off x="685521" y="1956892"/>
            <a:ext cx="7902692" cy="41925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Consolas" panose="020B0609020204030204" pitchFamily="49" charset="0"/>
              </a:rPr>
              <a:t>#include &lt;</a:t>
            </a:r>
            <a:r>
              <a:rPr lang="en-US" altLang="zh-CN" sz="1200" dirty="0" err="1">
                <a:latin typeface="Consolas" panose="020B0609020204030204" pitchFamily="49" charset="0"/>
              </a:rPr>
              <a:t>stdio.h</a:t>
            </a:r>
            <a:r>
              <a:rPr lang="en-US" altLang="zh-C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main(</a:t>
            </a: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argc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char</a:t>
            </a:r>
            <a:r>
              <a:rPr lang="zh-CN" altLang="en-US" sz="1200" dirty="0">
                <a:latin typeface="Consolas" panose="020B0609020204030204" pitchFamily="49" charset="0"/>
              </a:rPr>
              <a:t> **</a:t>
            </a:r>
            <a:r>
              <a:rPr lang="en-US" altLang="zh-CN" sz="1200" dirty="0" err="1">
                <a:latin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char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latin typeface="Consolas" panose="020B0609020204030204" pitchFamily="49" charset="0"/>
              </a:rPr>
              <a:t>[20]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=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"Hello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World";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FILE</a:t>
            </a:r>
            <a:r>
              <a:rPr lang="zh-CN" altLang="en-US" sz="1200" dirty="0"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latin typeface="Consolas" panose="020B0609020204030204" pitchFamily="49" charset="0"/>
              </a:rPr>
              <a:t>fp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=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fopen</a:t>
            </a:r>
            <a:r>
              <a:rPr lang="en-US" altLang="zh-CN" sz="1200" dirty="0">
                <a:latin typeface="Consolas" panose="020B0609020204030204" pitchFamily="49" charset="0"/>
              </a:rPr>
              <a:t>("/path/to/your/file",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"r");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</a:rPr>
              <a:t>fwrite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1,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20,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latin typeface="Consolas" panose="020B0609020204030204" pitchFamily="49" charset="0"/>
              </a:rPr>
              <a:t>);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ferror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clearerr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keep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reading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fread</a:t>
            </a:r>
            <a:r>
              <a:rPr lang="en-US" altLang="zh-CN" sz="1200" dirty="0">
                <a:latin typeface="Consolas" panose="020B0609020204030204" pitchFamily="49" charset="0"/>
              </a:rPr>
              <a:t>(str,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1,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20,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zh-CN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latin typeface="Consolas" panose="020B0609020204030204" pitchFamily="49" charset="0"/>
              </a:rPr>
              <a:t>return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0;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78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DA25-B012-3249-96D7-1770D201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448A-6637-7240-89D4-338B773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A8F4-5B49-B94C-9F58-541800AE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E91E-87DC-384E-BDF6-D38B699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0D7B0B-1612-8D4B-A3F2-25E4DF9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97" y="3063727"/>
            <a:ext cx="4925435" cy="2712681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error.c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fprintf</a:t>
            </a:r>
            <a:r>
              <a:rPr lang="en-US" altLang="zh-CN" dirty="0"/>
              <a:t>(stderr,</a:t>
            </a:r>
            <a:r>
              <a:rPr lang="zh-CN" altLang="en-US" dirty="0"/>
              <a:t> </a:t>
            </a:r>
            <a:r>
              <a:rPr lang="en-US" altLang="zh-CN" dirty="0"/>
              <a:t>"Something</a:t>
            </a:r>
            <a:r>
              <a:rPr lang="zh-CN" altLang="en-US" dirty="0"/>
              <a:t> </a:t>
            </a:r>
            <a:r>
              <a:rPr lang="en-US" altLang="zh-CN" dirty="0"/>
              <a:t>Wrong\n");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  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5080831-9379-1B4F-ABE8-D6D723A0D36B}"/>
              </a:ext>
            </a:extLst>
          </p:cNvPr>
          <p:cNvSpPr txBox="1">
            <a:spLocks/>
          </p:cNvSpPr>
          <p:nvPr/>
        </p:nvSpPr>
        <p:spPr>
          <a:xfrm>
            <a:off x="172528" y="977433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In Unix-like operating systems, such as Linux, macOS X, and BSD, stderr is defined by the POSIX standard.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/>
              <a:t>Its default file descriptor number is 2. In the terminal, standard error defaults to the user's screen.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stderr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stream</a:t>
            </a:r>
            <a:r>
              <a:rPr lang="zh-CN" altLang="en-US" sz="2000" dirty="0"/>
              <a:t> </a:t>
            </a:r>
            <a:r>
              <a:rPr lang="en-US" altLang="zh-CN" sz="2000" dirty="0"/>
              <a:t>defined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stdio.h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966C9-0043-1940-B1FF-84C4EA2D23FA}"/>
              </a:ext>
            </a:extLst>
          </p:cNvPr>
          <p:cNvSpPr/>
          <p:nvPr/>
        </p:nvSpPr>
        <p:spPr>
          <a:xfrm>
            <a:off x="5438898" y="2856973"/>
            <a:ext cx="2149433" cy="41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Libc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fprintf</a:t>
            </a:r>
            <a:r>
              <a:rPr lang="en-US" altLang="zh-CN" dirty="0">
                <a:solidFill>
                  <a:schemeClr val="tx1"/>
                </a:solidFill>
              </a:rPr>
              <a:t>(stderr)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78C8A-083A-4D4C-B972-4DF29CF32472}"/>
              </a:ext>
            </a:extLst>
          </p:cNvPr>
          <p:cNvSpPr/>
          <p:nvPr/>
        </p:nvSpPr>
        <p:spPr>
          <a:xfrm>
            <a:off x="5438898" y="3654339"/>
            <a:ext cx="2149433" cy="41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Syscall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write(</a:t>
            </a:r>
            <a:r>
              <a:rPr lang="en-US" altLang="zh-CN" dirty="0" err="1">
                <a:solidFill>
                  <a:schemeClr val="tx1"/>
                </a:solidFill>
              </a:rPr>
              <a:t>fd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410F0-CE0E-884D-962D-972A17BEAA0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513615" y="3270481"/>
            <a:ext cx="0" cy="38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62E134-EF30-9544-A364-52E88DC3DB49}"/>
              </a:ext>
            </a:extLst>
          </p:cNvPr>
          <p:cNvSpPr/>
          <p:nvPr/>
        </p:nvSpPr>
        <p:spPr>
          <a:xfrm>
            <a:off x="5438897" y="4477105"/>
            <a:ext cx="2149433" cy="41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Kernel: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write(</a:t>
            </a:r>
            <a:r>
              <a:rPr lang="en-US" altLang="zh-CN" dirty="0" err="1">
                <a:solidFill>
                  <a:schemeClr val="tx1"/>
                </a:solidFill>
              </a:rPr>
              <a:t>fd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9B4BB2-552C-9A40-B00B-874E1B23511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6513614" y="4067847"/>
            <a:ext cx="1" cy="40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06EF1C-1D48-B047-93C1-780918A39FE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513613" y="4890613"/>
            <a:ext cx="1" cy="37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E913A-84C1-8847-BD11-E136C2398E75}"/>
              </a:ext>
            </a:extLst>
          </p:cNvPr>
          <p:cNvSpPr/>
          <p:nvPr/>
        </p:nvSpPr>
        <p:spPr>
          <a:xfrm>
            <a:off x="5506080" y="5276619"/>
            <a:ext cx="2015066" cy="639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Something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Wrong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Errno</a:t>
            </a:r>
            <a:r>
              <a:rPr lang="zh-CN" altLang="en-US" dirty="0"/>
              <a:t> </a:t>
            </a:r>
            <a:r>
              <a:rPr lang="en-US" altLang="zh-CN" dirty="0"/>
              <a:t>(We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talked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errno</a:t>
            </a:r>
            <a:r>
              <a:rPr lang="en-US" dirty="0"/>
              <a:t> is a global integer variable set by </a:t>
            </a:r>
            <a:r>
              <a:rPr lang="en-US" dirty="0" err="1"/>
              <a:t>libc</a:t>
            </a:r>
            <a:r>
              <a:rPr lang="en-US" dirty="0"/>
              <a:t> functions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Whenever an error occurs it is set to a non-zero error number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is never set to zero by </a:t>
            </a:r>
            <a:r>
              <a:rPr lang="en-US" dirty="0" err="1"/>
              <a:t>libc</a:t>
            </a:r>
            <a:r>
              <a:rPr lang="en-US" dirty="0"/>
              <a:t>, but you can modify it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errno.h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errno</a:t>
            </a:r>
            <a:r>
              <a:rPr lang="zh-CN" altLang="en-US" dirty="0"/>
              <a:t> </a:t>
            </a:r>
            <a:r>
              <a:rPr lang="en-US" altLang="zh-CN" dirty="0"/>
              <a:t>-l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b="1" dirty="0" err="1"/>
              <a:t>strerror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errnum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Return a pointer to a string describing the error </a:t>
            </a:r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dirty="0" err="1"/>
              <a:t>errnum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BDE94-F2BB-BC41-A2E4-CC61072C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65" y="4144029"/>
            <a:ext cx="5364668" cy="20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5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perror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 err="1"/>
              <a:t>perror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s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Produces an error message including the string s, colon, and a description of the last error based on the error number stored in </a:t>
            </a:r>
            <a:r>
              <a:rPr lang="en-US" dirty="0" err="1"/>
              <a:t>errno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perror</a:t>
            </a:r>
            <a:r>
              <a:rPr lang="en-US" dirty="0"/>
              <a:t>(s) is equivalent to </a:t>
            </a:r>
            <a:r>
              <a:rPr lang="en-US" dirty="0" err="1"/>
              <a:t>printf</a:t>
            </a:r>
            <a:r>
              <a:rPr lang="en-US" dirty="0"/>
              <a:t>("%s: %s\n", s, </a:t>
            </a:r>
            <a:r>
              <a:rPr lang="en-US" dirty="0" err="1"/>
              <a:t>strerror</a:t>
            </a:r>
            <a:r>
              <a:rPr lang="en-US" dirty="0"/>
              <a:t>(</a:t>
            </a:r>
            <a:r>
              <a:rPr lang="en-US" dirty="0" err="1"/>
              <a:t>errno</a:t>
            </a:r>
            <a:r>
              <a:rPr lang="en-US" dirty="0"/>
              <a:t>));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exit(</a:t>
            </a:r>
            <a:r>
              <a:rPr lang="en-US" b="1" dirty="0" err="1"/>
              <a:t>int</a:t>
            </a:r>
            <a:r>
              <a:rPr lang="en-US" dirty="0"/>
              <a:t> status</a:t>
            </a:r>
            <a:r>
              <a:rPr lang="en-US" b="1" dirty="0"/>
              <a:t>);</a:t>
            </a:r>
          </a:p>
          <a:p>
            <a:r>
              <a:rPr lang="en-US" dirty="0"/>
              <a:t>In certain cases you may want to immediately terminate your process</a:t>
            </a:r>
          </a:p>
          <a:p>
            <a:pPr lvl="1"/>
            <a:r>
              <a:rPr lang="en-US" dirty="0"/>
              <a:t>For example, after a </a:t>
            </a:r>
            <a:r>
              <a:rPr lang="en-US" i="1" dirty="0"/>
              <a:t>fatal</a:t>
            </a:r>
            <a:r>
              <a:rPr lang="en-US" dirty="0"/>
              <a:t> error occurs</a:t>
            </a:r>
          </a:p>
          <a:p>
            <a:r>
              <a:rPr lang="en-US" dirty="0"/>
              <a:t>Process will exit with exit code status</a:t>
            </a:r>
          </a:p>
          <a:p>
            <a:pPr lvl="1"/>
            <a:r>
              <a:rPr lang="en-US" dirty="0"/>
              <a:t>All open streams will be flushed and closed</a:t>
            </a:r>
          </a:p>
          <a:p>
            <a:r>
              <a:rPr lang="en-US" dirty="0"/>
              <a:t>The  C standard specifies two constants, </a:t>
            </a:r>
            <a:r>
              <a:rPr lang="en-US" b="1" dirty="0"/>
              <a:t>EXIT_SUCCESS</a:t>
            </a:r>
            <a:r>
              <a:rPr lang="en-US" dirty="0"/>
              <a:t> and </a:t>
            </a:r>
            <a:r>
              <a:rPr lang="en-US" b="1" dirty="0"/>
              <a:t>EXIT_FAILURE</a:t>
            </a:r>
            <a:r>
              <a:rPr lang="en-US" dirty="0"/>
              <a:t>, that may be passed to </a:t>
            </a:r>
            <a:r>
              <a:rPr lang="en-US" b="1" dirty="0"/>
              <a:t>exit</a:t>
            </a:r>
            <a:r>
              <a:rPr lang="en-US" dirty="0"/>
              <a:t>() to indicate successful or  unsuccessful termination, respectively.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1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18CC-601B-0A49-A151-04AD98E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Allocation/Free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E23E-A6B5-5D47-9F42-CE266EC0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253677"/>
            <a:ext cx="8798943" cy="4511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 *malloc(</a:t>
            </a:r>
            <a:r>
              <a:rPr lang="en-US" b="1" dirty="0" err="1"/>
              <a:t>size_t</a:t>
            </a:r>
            <a:r>
              <a:rPr lang="en-US" dirty="0"/>
              <a:t> </a:t>
            </a:r>
            <a:r>
              <a:rPr lang="en-US" i="1" dirty="0"/>
              <a:t>size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 </a:t>
            </a:r>
            <a:r>
              <a:rPr lang="en-US" b="1" dirty="0"/>
              <a:t>malloc</a:t>
            </a:r>
            <a:r>
              <a:rPr lang="en-US" dirty="0"/>
              <a:t>() function allocates </a:t>
            </a:r>
            <a:r>
              <a:rPr lang="en-US" i="1" dirty="0"/>
              <a:t>size</a:t>
            </a:r>
            <a:r>
              <a:rPr lang="en-US" dirty="0"/>
              <a:t> bytes and returns a pointer to</a:t>
            </a:r>
            <a:r>
              <a:rPr lang="zh-CN" altLang="en-US" dirty="0"/>
              <a:t> </a:t>
            </a:r>
            <a:r>
              <a:rPr lang="en-US" dirty="0"/>
              <a:t>the allocated memory. </a:t>
            </a:r>
            <a:r>
              <a:rPr lang="en-US" i="1" dirty="0"/>
              <a:t>The memory is not initialized</a:t>
            </a:r>
            <a:r>
              <a:rPr lang="en-US" dirty="0"/>
              <a:t>. If </a:t>
            </a:r>
            <a:r>
              <a:rPr lang="en-US" i="1" dirty="0"/>
              <a:t>size</a:t>
            </a:r>
            <a:r>
              <a:rPr lang="en-US" dirty="0"/>
              <a:t> is 0,</a:t>
            </a:r>
            <a:r>
              <a:rPr lang="zh-CN" altLang="en-US" dirty="0"/>
              <a:t> </a:t>
            </a:r>
            <a:r>
              <a:rPr lang="en-US" dirty="0"/>
              <a:t>then </a:t>
            </a:r>
            <a:r>
              <a:rPr lang="en-US" b="1" dirty="0"/>
              <a:t>malloc</a:t>
            </a:r>
            <a:r>
              <a:rPr lang="en-US" dirty="0"/>
              <a:t>() returns either NULL, or a unique pointer value that can</a:t>
            </a:r>
            <a:r>
              <a:rPr lang="zh-CN" altLang="en-US" dirty="0"/>
              <a:t> </a:t>
            </a:r>
            <a:r>
              <a:rPr lang="en-US" dirty="0"/>
              <a:t>later be successfully passed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deallocation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/>
              <a:t>void free(void</a:t>
            </a:r>
            <a:r>
              <a:rPr lang="en-US" dirty="0"/>
              <a:t> </a:t>
            </a:r>
            <a:r>
              <a:rPr lang="en-US" i="1" dirty="0"/>
              <a:t>*</a:t>
            </a:r>
            <a:r>
              <a:rPr lang="en-US" i="1" dirty="0" err="1"/>
              <a:t>ptr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free() function frees the memory space pointed to by </a:t>
            </a:r>
            <a:r>
              <a:rPr lang="en-US" dirty="0" err="1"/>
              <a:t>ptr</a:t>
            </a:r>
            <a:r>
              <a:rPr lang="en-US" dirty="0"/>
              <a:t>, which must have been returned by a previous call to malloc(), </a:t>
            </a:r>
            <a:r>
              <a:rPr lang="en-US" dirty="0" err="1"/>
              <a:t>calloc</a:t>
            </a:r>
            <a:r>
              <a:rPr lang="en-US" dirty="0"/>
              <a:t>() or </a:t>
            </a:r>
            <a:r>
              <a:rPr lang="en-US" dirty="0" err="1"/>
              <a:t>realloc</a:t>
            </a:r>
            <a:r>
              <a:rPr lang="en-US" dirty="0"/>
              <a:t>(). Otherwise, or if free(</a:t>
            </a:r>
            <a:r>
              <a:rPr lang="en-US" dirty="0" err="1"/>
              <a:t>ptr</a:t>
            </a:r>
            <a:r>
              <a:rPr lang="en-US" dirty="0"/>
              <a:t>) has already been called before, undefined behavior occurs. If </a:t>
            </a:r>
            <a:r>
              <a:rPr lang="en-US" dirty="0" err="1"/>
              <a:t>ptr</a:t>
            </a:r>
            <a:r>
              <a:rPr lang="en-US" dirty="0"/>
              <a:t> is NULL, no operation is performed.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EF38-EFC2-D549-9A46-3417D90A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6B02-7DDB-4D41-9619-D267504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2071-4559-5A4D-8BCE-F35C79C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6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18CC-601B-0A49-A151-04AD98E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Allocation/Free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EF38-EFC2-D549-9A46-3417D90A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6B02-7DDB-4D41-9619-D267504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2071-4559-5A4D-8BCE-F35C79C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FC5EC6-B583-A442-B5FD-C109E4FE0B44}"/>
              </a:ext>
            </a:extLst>
          </p:cNvPr>
          <p:cNvSpPr txBox="1">
            <a:spLocks/>
          </p:cNvSpPr>
          <p:nvPr/>
        </p:nvSpPr>
        <p:spPr>
          <a:xfrm>
            <a:off x="620654" y="973394"/>
            <a:ext cx="7902692" cy="5486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 err="1"/>
              <a:t>int</a:t>
            </a:r>
            <a:r>
              <a:rPr lang="zh-CN" altLang="en-US" sz="1800" dirty="0"/>
              <a:t> </a:t>
            </a:r>
            <a:r>
              <a:rPr lang="en-US" altLang="zh-CN" sz="1800" dirty="0"/>
              <a:t>main(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char</a:t>
            </a:r>
            <a:r>
              <a:rPr lang="zh-CN" altLang="en-US" sz="1800" dirty="0"/>
              <a:t> **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) {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char</a:t>
            </a:r>
            <a:r>
              <a:rPr lang="zh-CN" altLang="en-US" sz="1800" dirty="0"/>
              <a:t>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;</a:t>
            </a:r>
            <a:endParaRPr lang="en-US" altLang="zh-CN" sz="14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FILE</a:t>
            </a:r>
            <a:r>
              <a:rPr lang="zh-CN" altLang="en-US" sz="1800" dirty="0"/>
              <a:t> *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("/path/to/your/file",</a:t>
            </a:r>
            <a:r>
              <a:rPr lang="zh-CN" altLang="en-US" sz="1800" dirty="0"/>
              <a:t> </a:t>
            </a:r>
            <a:r>
              <a:rPr lang="en-US" altLang="zh-CN" sz="1800" dirty="0"/>
              <a:t>"r");</a:t>
            </a:r>
            <a:r>
              <a:rPr lang="zh-CN" altLang="en-US" sz="1800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do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not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know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size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of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this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file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fseek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, 0L, SEEK_END); 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ftell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rewind(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  <a:r>
              <a:rPr lang="zh-CN" altLang="en-US" sz="1800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 move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position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indicator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back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to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file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beginning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ptr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malloc(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);</a:t>
            </a:r>
            <a:r>
              <a:rPr lang="zh-CN" altLang="en-US" sz="1800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dynamically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allocate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block of memory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with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size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of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file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fread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1,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free(</a:t>
            </a:r>
            <a:r>
              <a:rPr lang="en-US" altLang="zh-CN" sz="1800" dirty="0" err="1">
                <a:solidFill>
                  <a:schemeClr val="tx1"/>
                </a:solidFill>
              </a:rPr>
              <a:t>ptr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 free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memory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allocated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fclose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fp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19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4823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FILE *</a:t>
            </a:r>
            <a:r>
              <a:rPr lang="en-US" b="1" dirty="0" err="1"/>
              <a:t>fopen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*path, </a:t>
            </a:r>
            <a:r>
              <a:rPr lang="en-US" b="1" dirty="0" err="1"/>
              <a:t>const</a:t>
            </a:r>
            <a:r>
              <a:rPr lang="en-US" b="1" dirty="0"/>
              <a:t> char *mode)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Opens the file</a:t>
            </a:r>
            <a:r>
              <a:rPr lang="en-US" altLang="zh-CN" dirty="0"/>
              <a:t>/device</a:t>
            </a:r>
            <a:r>
              <a:rPr lang="en-US" dirty="0"/>
              <a:t> whose name 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en-US" dirty="0"/>
              <a:t> the string pointed to by </a:t>
            </a:r>
            <a:r>
              <a:rPr lang="en-US" altLang="zh-CN" dirty="0"/>
              <a:t>"</a:t>
            </a:r>
            <a:r>
              <a:rPr lang="en-US" dirty="0"/>
              <a:t>path</a:t>
            </a:r>
            <a:r>
              <a:rPr lang="en-US" altLang="zh-CN" dirty="0"/>
              <a:t>"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file/device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* </a:t>
            </a:r>
            <a:r>
              <a:rPr lang="en-US" altLang="zh-CN" dirty="0"/>
              <a:t>pointer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string pointed to by </a:t>
            </a:r>
            <a:r>
              <a:rPr lang="en-US" altLang="zh-CN" dirty="0"/>
              <a:t>"</a:t>
            </a:r>
            <a:r>
              <a:rPr lang="en-US" dirty="0"/>
              <a:t>mode</a:t>
            </a:r>
            <a:r>
              <a:rPr lang="en-US" altLang="zh-CN" dirty="0"/>
              <a:t>"</a:t>
            </a:r>
            <a:r>
              <a:rPr lang="en-US" dirty="0"/>
              <a:t> specifies the mode in which to open the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B4D6B1-26EC-534C-9405-D3078B7124B0}"/>
              </a:ext>
            </a:extLst>
          </p:cNvPr>
          <p:cNvSpPr txBox="1">
            <a:spLocks/>
          </p:cNvSpPr>
          <p:nvPr/>
        </p:nvSpPr>
        <p:spPr>
          <a:xfrm>
            <a:off x="172528" y="3288317"/>
            <a:ext cx="4025399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openfile.c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 (int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("/path/to/your/file",</a:t>
            </a:r>
            <a:r>
              <a:rPr lang="zh-CN" altLang="en-US" dirty="0"/>
              <a:t> </a:t>
            </a:r>
            <a:r>
              <a:rPr lang="en-US" altLang="zh-CN" dirty="0"/>
              <a:t>"r");</a:t>
            </a:r>
          </a:p>
          <a:p>
            <a:r>
              <a:rPr lang="zh-CN" altLang="en-US" i="1" dirty="0">
                <a:solidFill>
                  <a:srgbClr val="FF0000"/>
                </a:solidFill>
              </a:rPr>
              <a:t>    </a:t>
            </a:r>
            <a:r>
              <a:rPr lang="en-US" altLang="zh-CN" i="1" dirty="0">
                <a:solidFill>
                  <a:srgbClr val="FF0000"/>
                </a:solidFill>
              </a:rPr>
              <a:t>// open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file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"/path/to/your/file"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F6504-0B90-D04F-BC72-EB43C0FBCBCA}"/>
              </a:ext>
            </a:extLst>
          </p:cNvPr>
          <p:cNvSpPr txBox="1">
            <a:spLocks/>
          </p:cNvSpPr>
          <p:nvPr/>
        </p:nvSpPr>
        <p:spPr>
          <a:xfrm>
            <a:off x="4369042" y="3288317"/>
            <a:ext cx="4025399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openfile.c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dirty="0"/>
              <a:t>/dev/stdin</a:t>
            </a:r>
            <a:r>
              <a:rPr lang="en-US" altLang="zh-CN" dirty="0"/>
              <a:t>",</a:t>
            </a:r>
            <a:r>
              <a:rPr lang="zh-CN" altLang="en-US" dirty="0"/>
              <a:t> </a:t>
            </a:r>
            <a:r>
              <a:rPr lang="en-US" altLang="zh-CN" dirty="0"/>
              <a:t>"r");</a:t>
            </a:r>
          </a:p>
          <a:p>
            <a:r>
              <a:rPr lang="zh-CN" altLang="en-US" i="1" dirty="0">
                <a:solidFill>
                  <a:srgbClr val="FF0000"/>
                </a:solidFill>
              </a:rPr>
              <a:t>    </a:t>
            </a:r>
            <a:r>
              <a:rPr lang="en-US" altLang="zh-CN" sz="2200" i="1" dirty="0">
                <a:solidFill>
                  <a:srgbClr val="FF0000"/>
                </a:solidFill>
              </a:rPr>
              <a:t>// open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the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standard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input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device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to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read</a:t>
            </a:r>
          </a:p>
          <a:p>
            <a:pPr marL="201168" lvl="1" indent="0">
              <a:buNone/>
            </a:pPr>
            <a:r>
              <a:rPr lang="en-US" altLang="zh-CN" sz="2200" i="1" dirty="0">
                <a:solidFill>
                  <a:srgbClr val="FF0000"/>
                </a:solidFill>
              </a:rPr>
              <a:t> // no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difference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from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file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based</a:t>
            </a:r>
            <a:r>
              <a:rPr lang="zh-CN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3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Modes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6" descr="\\172.16.2.26\Art\OUTPUT\PTG\STEVENS-RAGO\Ch05\Stevens_fig05-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81" b="15577"/>
          <a:stretch/>
        </p:blipFill>
        <p:spPr bwMode="auto">
          <a:xfrm>
            <a:off x="643137" y="2042947"/>
            <a:ext cx="7806649" cy="328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53EA89-C2F8-4340-9BEB-939CC74FBF9C}"/>
              </a:ext>
            </a:extLst>
          </p:cNvPr>
          <p:cNvSpPr txBox="1"/>
          <p:nvPr/>
        </p:nvSpPr>
        <p:spPr>
          <a:xfrm>
            <a:off x="4830882" y="5000411"/>
            <a:ext cx="4233034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UNIX does not treat binaries differently so in most cases using </a:t>
            </a:r>
            <a:r>
              <a:rPr lang="en-US" sz="2000" i="1" dirty="0"/>
              <a:t>b</a:t>
            </a:r>
            <a:r>
              <a:rPr lang="en-US" sz="2000" dirty="0"/>
              <a:t> does not affect the stream in any way, but it does increase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197275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Restrictions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6" descr="\\172.16.2.26\Art\OUTPUT\PTG\STEVENS-RAGO\Ch05\Stevens_fig05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0" y="2707783"/>
            <a:ext cx="8251418" cy="282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90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Stream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fclose</a:t>
            </a:r>
            <a:r>
              <a:rPr lang="en-US" b="1" dirty="0"/>
              <a:t>(FILE *</a:t>
            </a:r>
            <a:r>
              <a:rPr lang="en-US" b="1" dirty="0" err="1"/>
              <a:t>fp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Flushes the stream pointed to by </a:t>
            </a:r>
            <a:r>
              <a:rPr lang="en-US" dirty="0" err="1"/>
              <a:t>fp</a:t>
            </a:r>
            <a:r>
              <a:rPr lang="en-US" dirty="0"/>
              <a:t> (writing any buffered output data using </a:t>
            </a:r>
            <a:r>
              <a:rPr lang="en-US" dirty="0" err="1"/>
              <a:t>fflush</a:t>
            </a:r>
            <a:r>
              <a:rPr lang="en-US" dirty="0"/>
              <a:t>(3)) and closes the underlying file descriptor</a:t>
            </a:r>
          </a:p>
          <a:p>
            <a:r>
              <a:rPr lang="en-US" i="1" dirty="0">
                <a:solidFill>
                  <a:srgbClr val="FF0000"/>
                </a:solidFill>
              </a:rPr>
              <a:t>Warning: If you are writing or appending to a file remember to always close it or otherwise your changes may not be written to disk.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488EE-27FA-214C-A419-34F302AF93D9}"/>
              </a:ext>
            </a:extLst>
          </p:cNvPr>
          <p:cNvSpPr txBox="1">
            <a:spLocks/>
          </p:cNvSpPr>
          <p:nvPr/>
        </p:nvSpPr>
        <p:spPr>
          <a:xfrm>
            <a:off x="1615380" y="3421857"/>
            <a:ext cx="4025399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openfile.c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("/path/to/your/file",</a:t>
            </a:r>
            <a:r>
              <a:rPr lang="zh-CN" altLang="en-US" dirty="0"/>
              <a:t> </a:t>
            </a:r>
            <a:r>
              <a:rPr lang="en-US" altLang="zh-CN" dirty="0"/>
              <a:t>"r");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fclose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//close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opened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Reopen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FILE *</a:t>
            </a:r>
            <a:r>
              <a:rPr lang="en-US" b="1" dirty="0" err="1"/>
              <a:t>freopen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*path, </a:t>
            </a:r>
            <a:r>
              <a:rPr lang="en-US" b="1" dirty="0" err="1"/>
              <a:t>const</a:t>
            </a:r>
            <a:r>
              <a:rPr lang="en-US" b="1" dirty="0"/>
              <a:t> char *mode,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Opens the file whose name is the string pointed to by path and associates the stream pointed to by stream with it.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original  stream  (if  it exists) is closed. 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 primary  use  of  the  </a:t>
            </a:r>
            <a:r>
              <a:rPr lang="en-US" dirty="0" err="1"/>
              <a:t>freopen</a:t>
            </a:r>
            <a:r>
              <a:rPr lang="en-US" dirty="0"/>
              <a:t>() function  is  to change the file associated with a standard text stream(stderr, stdin, or </a:t>
            </a:r>
            <a:r>
              <a:rPr lang="en-US" dirty="0" err="1"/>
              <a:t>stdout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E66F74-1FB5-D940-9C05-F0F93CF170BA}"/>
              </a:ext>
            </a:extLst>
          </p:cNvPr>
          <p:cNvSpPr txBox="1">
            <a:spLocks/>
          </p:cNvSpPr>
          <p:nvPr/>
        </p:nvSpPr>
        <p:spPr>
          <a:xfrm>
            <a:off x="1015677" y="3421857"/>
            <a:ext cx="6198583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freopen</a:t>
            </a:r>
            <a:r>
              <a:rPr lang="en-US" i="1" dirty="0">
                <a:solidFill>
                  <a:srgbClr val="FF0000"/>
                </a:solidFill>
              </a:rPr>
              <a:t> example: redirecting </a:t>
            </a:r>
            <a:r>
              <a:rPr lang="en-US" i="1" dirty="0" err="1">
                <a:solidFill>
                  <a:srgbClr val="FF0000"/>
                </a:solidFill>
              </a:rPr>
              <a:t>stdout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 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int main(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** </a:t>
            </a:r>
            <a:r>
              <a:rPr lang="en-US" altLang="zh-CN" dirty="0" err="1"/>
              <a:t>argv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freopen</a:t>
            </a:r>
            <a:r>
              <a:rPr lang="en-US" dirty="0"/>
              <a:t>("myfile.txt", "w", </a:t>
            </a:r>
            <a:r>
              <a:rPr lang="en-US" dirty="0" err="1"/>
              <a:t>stdout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    // associate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"standard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output"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"myfile.txt"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("This sentence is redirected to a file.");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5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Read/Write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949809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char *</a:t>
            </a:r>
            <a:r>
              <a:rPr lang="en-US" b="1" dirty="0" err="1"/>
              <a:t>fgets</a:t>
            </a:r>
            <a:r>
              <a:rPr lang="en-US" b="1" dirty="0"/>
              <a:t>(char *s, </a:t>
            </a:r>
            <a:r>
              <a:rPr lang="en-US" b="1" dirty="0" err="1"/>
              <a:t>int</a:t>
            </a:r>
            <a:r>
              <a:rPr lang="en-US" b="1" dirty="0"/>
              <a:t> size,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eads in at most one less than </a:t>
            </a:r>
            <a:r>
              <a:rPr lang="en-US" i="1" dirty="0"/>
              <a:t>size</a:t>
            </a:r>
            <a:r>
              <a:rPr lang="en-US" dirty="0"/>
              <a:t> characters from </a:t>
            </a:r>
            <a:r>
              <a:rPr lang="en-US" i="1" dirty="0"/>
              <a:t>stream</a:t>
            </a:r>
            <a:r>
              <a:rPr lang="en-US" dirty="0"/>
              <a:t> and stores them into the buffer pointed to by </a:t>
            </a:r>
            <a:r>
              <a:rPr lang="en-US" i="1" dirty="0"/>
              <a:t>s</a:t>
            </a:r>
            <a:r>
              <a:rPr lang="en-US" dirty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Reading stops after an </a:t>
            </a:r>
            <a:r>
              <a:rPr lang="en-US" b="1" dirty="0"/>
              <a:t>EOF</a:t>
            </a:r>
            <a:r>
              <a:rPr lang="en-US" dirty="0"/>
              <a:t> or a newline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'\n')</a:t>
            </a:r>
            <a:r>
              <a:rPr lang="en-US" dirty="0"/>
              <a:t>. If a newline is read, it is stored into the buffer.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terminating null byte (</a:t>
            </a:r>
            <a:r>
              <a:rPr lang="en-US" altLang="zh-CN" dirty="0"/>
              <a:t>'</a:t>
            </a:r>
            <a:r>
              <a:rPr lang="en-US" dirty="0"/>
              <a:t>\0</a:t>
            </a:r>
            <a:r>
              <a:rPr lang="en-US" altLang="zh-CN" dirty="0"/>
              <a:t>'</a:t>
            </a:r>
            <a:r>
              <a:rPr lang="en-US" dirty="0"/>
              <a:t>) is stored after the last character in the buffer.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fputs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*s,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Writes  the  string  s to stream, without its terminating null byte ('\0').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5313EE-3E96-EB45-916D-0A994745FF91}"/>
              </a:ext>
            </a:extLst>
          </p:cNvPr>
          <p:cNvSpPr txBox="1">
            <a:spLocks/>
          </p:cNvSpPr>
          <p:nvPr/>
        </p:nvSpPr>
        <p:spPr>
          <a:xfrm>
            <a:off x="688614" y="3831625"/>
            <a:ext cx="7902692" cy="26162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("/path/to/your/file",</a:t>
            </a:r>
            <a:r>
              <a:rPr lang="zh-CN" altLang="en-US" dirty="0"/>
              <a:t> </a:t>
            </a:r>
            <a:r>
              <a:rPr lang="en-US" altLang="zh-CN" dirty="0"/>
              <a:t>"r");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fgets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most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19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bytes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will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and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null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terminator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will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appended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thereafter.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fputs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stdout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print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what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just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fclose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close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opened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echo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6" descr="\\172.16.2.26\Art\OUTPUT\PTG\STEVENS-RAGO\Ch05\Stevens_fig05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4" y="1939963"/>
            <a:ext cx="8299944" cy="37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4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3372</TotalTime>
  <Words>3283</Words>
  <Application>Microsoft Office PowerPoint</Application>
  <PresentationFormat>On-screen Show (4:3)</PresentationFormat>
  <Paragraphs>381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Consolas</vt:lpstr>
      <vt:lpstr>Times</vt:lpstr>
      <vt:lpstr>Wingdings</vt:lpstr>
      <vt:lpstr>Retrospect</vt:lpstr>
      <vt:lpstr>Stream I/O and  Memory Management</vt:lpstr>
      <vt:lpstr>C Stream I/O</vt:lpstr>
      <vt:lpstr>Open a Stream</vt:lpstr>
      <vt:lpstr>Stream Modes</vt:lpstr>
      <vt:lpstr>Mode Restrictions</vt:lpstr>
      <vt:lpstr>Closing a Stream</vt:lpstr>
      <vt:lpstr>Reopen a Stream</vt:lpstr>
      <vt:lpstr>Read/Write with Streams</vt:lpstr>
      <vt:lpstr>Improved echo</vt:lpstr>
      <vt:lpstr>General IO read/write</vt:lpstr>
      <vt:lpstr>General IO read/write</vt:lpstr>
      <vt:lpstr>Not At the Beginning, Nor at the End</vt:lpstr>
      <vt:lpstr>Formatted Stream I/O</vt:lpstr>
      <vt:lpstr>Buffering (1)</vt:lpstr>
      <vt:lpstr>Buffering (2)</vt:lpstr>
      <vt:lpstr>Buffering (3)</vt:lpstr>
      <vt:lpstr>Buffering (4)</vt:lpstr>
      <vt:lpstr>Fun Things with Buffered Streams</vt:lpstr>
      <vt:lpstr>Fun Things with Buffered Streams</vt:lpstr>
      <vt:lpstr>Error handling (1)</vt:lpstr>
      <vt:lpstr>Error handling (2)</vt:lpstr>
      <vt:lpstr>Error handling (3)</vt:lpstr>
      <vt:lpstr>Error handling (4)</vt:lpstr>
      <vt:lpstr>Standard Error</vt:lpstr>
      <vt:lpstr>Errno (We have talked about it)</vt:lpstr>
      <vt:lpstr>perror()</vt:lpstr>
      <vt:lpstr>Terminating a Process</vt:lpstr>
      <vt:lpstr>Dynamic Memory Allocation/Free</vt:lpstr>
      <vt:lpstr>Dynamic Memory Allocation/Free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412</cp:revision>
  <dcterms:created xsi:type="dcterms:W3CDTF">2016-01-21T20:46:53Z</dcterms:created>
  <dcterms:modified xsi:type="dcterms:W3CDTF">2020-02-17T22:09:39Z</dcterms:modified>
</cp:coreProperties>
</file>