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13"/>
  </p:notesMasterIdLst>
  <p:sldIdLst>
    <p:sldId id="256" r:id="rId2"/>
    <p:sldId id="314" r:id="rId3"/>
    <p:sldId id="963" r:id="rId4"/>
    <p:sldId id="964" r:id="rId5"/>
    <p:sldId id="965" r:id="rId6"/>
    <p:sldId id="966" r:id="rId7"/>
    <p:sldId id="967" r:id="rId8"/>
    <p:sldId id="968" r:id="rId9"/>
    <p:sldId id="970" r:id="rId10"/>
    <p:sldId id="971" r:id="rId11"/>
    <p:sldId id="9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94618"/>
  </p:normalViewPr>
  <p:slideViewPr>
    <p:cSldViewPr snapToGrid="0">
      <p:cViewPr varScale="1">
        <p:scale>
          <a:sx n="110" d="100"/>
          <a:sy n="110" d="100"/>
        </p:scale>
        <p:origin x="232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392: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tera/glibc/blob/master/stdio-common/printf.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Standard C libraries on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B</a:t>
            </a:r>
          </a:p>
          <a:p>
            <a:r>
              <a:rPr lang="en-US" dirty="0"/>
              <a:t>CS 392: Systems Programming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05E1-2451-E94A-BDA4-959CDA08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451B-4509-3A49-9603-2E44D5AC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0"/>
            <a:ext cx="8798943" cy="3323163"/>
          </a:xfrm>
        </p:spPr>
        <p:txBody>
          <a:bodyPr>
            <a:noAutofit/>
          </a:bodyPr>
          <a:lstStyle/>
          <a:p>
            <a:pPr marL="411649" indent="-302683" defTabSz="713231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Sorting: 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qsort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(void* base,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num,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size, int(*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compar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)(const void*,const void*))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altLang="zh-CN" sz="2000" dirty="0"/>
              <a:t>S</a:t>
            </a:r>
            <a:r>
              <a:rPr lang="en-US" sz="2000" dirty="0"/>
              <a:t>orts the array destructively</a:t>
            </a: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altLang="zh-CN" sz="2000" dirty="0"/>
              <a:t>Function</a:t>
            </a:r>
            <a:r>
              <a:rPr lang="zh-CN" altLang="en-US" sz="2000" dirty="0"/>
              <a:t> </a:t>
            </a:r>
            <a:r>
              <a:rPr lang="en-US" altLang="zh-CN" sz="2000" dirty="0"/>
              <a:t>pointer: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  <a:r>
              <a:rPr lang="zh-CN" altLang="en-US" sz="2000" dirty="0"/>
              <a:t> </a:t>
            </a:r>
            <a:r>
              <a:rPr lang="en-US" altLang="zh-CN" sz="2000" dirty="0"/>
              <a:t>points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function (pointer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must</a:t>
            </a:r>
            <a:r>
              <a:rPr lang="zh-CN" altLang="en-US" sz="2000" dirty="0"/>
              <a:t> </a:t>
            </a:r>
            <a:r>
              <a:rPr lang="en-US" altLang="zh-CN" sz="2000" dirty="0"/>
              <a:t>match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prototype)</a:t>
            </a:r>
            <a:endParaRPr lang="en-US" sz="2000" dirty="0"/>
          </a:p>
          <a:p>
            <a:pPr marL="411649" indent="-302683" defTabSz="713231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Integer arithmetic: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abs(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n)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sz="2000" dirty="0"/>
              <a:t>returns absolute value of </a:t>
            </a:r>
            <a:r>
              <a:rPr lang="en-US" sz="2000" dirty="0">
                <a:ea typeface="Courier New"/>
                <a:cs typeface="Courier New"/>
                <a:sym typeface="Courier New"/>
              </a:rPr>
              <a:t>n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9C3D-13DD-F14C-912E-BBF9AA57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5E8E-6A0A-CA49-BCCA-D1659372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0E92-765D-FA46-8EF0-41FFE19D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F776-0693-8841-8C53-C0EA0094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qsort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2739-2D01-764F-A28A-17834E68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2B48-A049-9445-A4B6-C90E8F9F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25F6-610C-464F-9262-8AA1D8DA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1642B-BA6A-6246-AFF1-57EF9634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5" y="973394"/>
            <a:ext cx="5604502" cy="456865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75A5C2-BEF0-2A43-BCDC-F5BF56220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1468"/>
              </p:ext>
            </p:extLst>
          </p:nvPr>
        </p:nvGraphicFramePr>
        <p:xfrm>
          <a:off x="865445" y="5818035"/>
          <a:ext cx="6111428" cy="365760"/>
        </p:xfrm>
        <a:graphic>
          <a:graphicData uri="http://schemas.openxmlformats.org/drawingml/2006/table">
            <a:tbl>
              <a:tblPr/>
              <a:tblGrid>
                <a:gridCol w="6111428">
                  <a:extLst>
                    <a:ext uri="{9D8B030D-6E8A-4147-A177-3AD203B41FA5}">
                      <a16:colId xmlns:a16="http://schemas.microsoft.com/office/drawing/2014/main" val="1586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Output: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10 20 25 40 90 100 </a:t>
                      </a:r>
                    </a:p>
                  </a:txBody>
                  <a:tcPr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12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13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2B61-63FE-4348-AD56-E72D4F9E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D95E-12CC-AF47-B98D-F979923D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17524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 library of standard functions that can be used by all C programs(and sometimes by programs in other languages).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By far the most widely used C library on Linux is the GNU C Library ⟨</a:t>
            </a:r>
            <a:r>
              <a:rPr lang="en-US" dirty="0">
                <a:hlinkClick r:id="rId2"/>
              </a:rPr>
              <a:t>http://www.gnu.org/software/libc/</a:t>
            </a:r>
            <a:r>
              <a:rPr lang="en-US" dirty="0"/>
              <a:t>⟩, often referred to as </a:t>
            </a:r>
            <a:r>
              <a:rPr lang="en-US" i="1" dirty="0" err="1"/>
              <a:t>glibc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D226-50BB-864D-BC65-E0AA4466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E61-6535-8349-9BE6-5E2418E2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392: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524C-DD81-7240-B9AD-8286DC5B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49A47-2EF2-6C49-B3CE-3D631E60D5C0}"/>
              </a:ext>
            </a:extLst>
          </p:cNvPr>
          <p:cNvSpPr txBox="1"/>
          <p:nvPr/>
        </p:nvSpPr>
        <p:spPr>
          <a:xfrm>
            <a:off x="822960" y="3368636"/>
            <a:ext cx="7467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dirty="0"/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 </a:t>
            </a:r>
            <a:r>
              <a:rPr lang="zh-CN" altLang="en-US" dirty="0"/>
              <a:t>**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("Hello</a:t>
            </a:r>
            <a:r>
              <a:rPr lang="zh-CN" altLang="en-US" dirty="0"/>
              <a:t> </a:t>
            </a:r>
            <a:r>
              <a:rPr lang="en-US" altLang="zh-CN" dirty="0"/>
              <a:t>World\n");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Where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printf</a:t>
            </a:r>
            <a:r>
              <a:rPr lang="en-US" altLang="zh-CN" i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/>
              <a:t>    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5DD-AE98-ED48-8B8A-77A515DD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E1DC-C13F-C540-86B2-258663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glibc</a:t>
            </a:r>
            <a:r>
              <a:rPr lang="en-US" altLang="zh-CN" dirty="0"/>
              <a:t>(by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Linux)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hlinkClick r:id="rId2"/>
              </a:rPr>
              <a:t>https://github.com/lattera/glibc/blob/master/stdio-common/printf.c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compile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program,</a:t>
            </a:r>
            <a:r>
              <a:rPr lang="zh-CN" altLang="en-US" dirty="0"/>
              <a:t> </a:t>
            </a:r>
            <a:r>
              <a:rPr lang="en-US" altLang="zh-CN" dirty="0" err="1"/>
              <a:t>glibc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dynamically</a:t>
            </a:r>
            <a:r>
              <a:rPr lang="zh-CN" altLang="en-US" dirty="0"/>
              <a:t> </a:t>
            </a:r>
            <a:r>
              <a:rPr lang="en-US" altLang="zh-CN" dirty="0"/>
              <a:t>linked(by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Linux)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run:</a:t>
            </a:r>
            <a:r>
              <a:rPr lang="zh-CN" altLang="en-US" dirty="0"/>
              <a:t> </a:t>
            </a: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 err="1"/>
              <a:t>ldd</a:t>
            </a:r>
            <a:r>
              <a:rPr lang="zh-CN" altLang="en-US" dirty="0"/>
              <a:t> </a:t>
            </a:r>
            <a:r>
              <a:rPr lang="en-US" altLang="zh-CN" dirty="0"/>
              <a:t>/path/to/your/program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program,</a:t>
            </a:r>
            <a:r>
              <a:rPr lang="zh-CN" altLang="en-US" dirty="0"/>
              <a:t> </a:t>
            </a:r>
            <a:r>
              <a:rPr lang="en-US" altLang="zh-CN" dirty="0" err="1"/>
              <a:t>glibc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77FB-6E75-BF4B-A472-2E26EC58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E011-5C6B-FE48-908D-E343719E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9077-185D-CE49-ADD5-8E6E5899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71E6-752A-1749-8141-FA9C339F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Commonly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5D36-4D7C-6042-B4E4-7B9E995E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IO operations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Prototypes: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Prototypes: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Prototypes: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C50D-5910-5A4A-B172-A023E25D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8617-82EC-1B44-A5E3-F13B960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A70F-F8F1-2D46-8484-C02C33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9360-CF98-5742-82AC-545E1669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6D7F-50AD-C44C-9124-93923A98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int </a:t>
            </a:r>
            <a:r>
              <a:rPr lang="en-US" altLang="zh-CN" dirty="0" err="1"/>
              <a:t>printf</a:t>
            </a:r>
            <a:r>
              <a:rPr lang="en-US" altLang="zh-CN" dirty="0"/>
              <a:t>( const char *format, ... 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int </a:t>
            </a:r>
            <a:r>
              <a:rPr lang="en-US" dirty="0" err="1"/>
              <a:t>putchar</a:t>
            </a:r>
            <a:r>
              <a:rPr lang="en-US" dirty="0"/>
              <a:t>( int character 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int puts( const char *str 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fr" dirty="0"/>
              <a:t>int scanf( const char *format, ... 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int </a:t>
            </a:r>
            <a:r>
              <a:rPr lang="en-US" dirty="0" err="1"/>
              <a:t>getchar</a:t>
            </a:r>
            <a:r>
              <a:rPr lang="en-US" dirty="0"/>
              <a:t>( void );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char* gets( char *str );</a:t>
            </a:r>
          </a:p>
          <a:p>
            <a:endParaRPr lang="fr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9439F-12DC-554E-B295-D09E60DD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3102-5AC1-9644-9C99-C8CE3134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7391-58BC-AF48-984D-690EEFE3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6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00AB-F48D-0B44-A4D6-6DEF730F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E1D2-32DB-E941-BF9E-2741A3C4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" sz="2000" dirty="0"/>
              <a:t>FILE* fopen( const char *filename, const char *mode );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fclose</a:t>
            </a:r>
            <a:r>
              <a:rPr lang="en-US" sz="2000" dirty="0"/>
              <a:t>( FILE *stream );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ferror</a:t>
            </a:r>
            <a:r>
              <a:rPr lang="en-US" sz="2000" dirty="0"/>
              <a:t>( FILE *stream );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feof</a:t>
            </a:r>
            <a:r>
              <a:rPr lang="en-US" sz="2000" dirty="0"/>
              <a:t>( FILE *stream );</a:t>
            </a:r>
          </a:p>
          <a:p>
            <a:r>
              <a:rPr lang="en-US" sz="2000" dirty="0"/>
              <a:t>char* </a:t>
            </a:r>
            <a:r>
              <a:rPr lang="en-US" sz="2000" dirty="0" err="1"/>
              <a:t>fgets</a:t>
            </a:r>
            <a:r>
              <a:rPr lang="en-US" sz="2000" dirty="0"/>
              <a:t>( char *str, int num, FILE *stream );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fgetc</a:t>
            </a:r>
            <a:r>
              <a:rPr lang="en-US" sz="2000" dirty="0"/>
              <a:t>( FILE *stream );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fscanf</a:t>
            </a:r>
            <a:r>
              <a:rPr lang="en-US" sz="2000" dirty="0"/>
              <a:t>( FILE *stream, const char *format, ... );</a:t>
            </a:r>
          </a:p>
          <a:p>
            <a:r>
              <a:rPr lang="en-US" sz="2000" dirty="0" err="1"/>
              <a:t>size_t</a:t>
            </a:r>
            <a:r>
              <a:rPr lang="en-US" sz="2000" dirty="0"/>
              <a:t> </a:t>
            </a:r>
            <a:r>
              <a:rPr lang="en-US" sz="2000" dirty="0" err="1"/>
              <a:t>fread</a:t>
            </a:r>
            <a:r>
              <a:rPr lang="en-US" sz="2000" dirty="0"/>
              <a:t>( void *</a:t>
            </a:r>
            <a:r>
              <a:rPr lang="en-US" sz="2000" dirty="0" err="1"/>
              <a:t>ptr</a:t>
            </a:r>
            <a:r>
              <a:rPr lang="en-US" sz="2000" dirty="0"/>
              <a:t>, </a:t>
            </a:r>
            <a:r>
              <a:rPr lang="en-US" sz="2000" dirty="0" err="1"/>
              <a:t>size_t</a:t>
            </a:r>
            <a:r>
              <a:rPr lang="en-US" sz="2000" dirty="0"/>
              <a:t> size, </a:t>
            </a:r>
            <a:r>
              <a:rPr lang="en-US" sz="2000" dirty="0" err="1"/>
              <a:t>size_t</a:t>
            </a:r>
            <a:r>
              <a:rPr lang="en-US" sz="2000" dirty="0"/>
              <a:t> count, FILE *stream )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fputs</a:t>
            </a:r>
            <a:r>
              <a:rPr lang="en-US" altLang="zh-CN" sz="2000" dirty="0"/>
              <a:t>( const char *str, FILE *stream );</a:t>
            </a:r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fputc</a:t>
            </a:r>
            <a:r>
              <a:rPr lang="en-US" altLang="zh-CN" sz="2000" dirty="0"/>
              <a:t>( int character, FILE *stream );</a:t>
            </a:r>
          </a:p>
          <a:p>
            <a:r>
              <a:rPr lang="en-US" sz="2000" dirty="0" err="1"/>
              <a:t>size_t</a:t>
            </a:r>
            <a:r>
              <a:rPr lang="en-US" sz="2000" dirty="0"/>
              <a:t> </a:t>
            </a:r>
            <a:r>
              <a:rPr lang="en-US" sz="2000" dirty="0" err="1"/>
              <a:t>fwrite</a:t>
            </a:r>
            <a:r>
              <a:rPr lang="en-US" sz="2000" dirty="0"/>
              <a:t>( const void *</a:t>
            </a:r>
            <a:r>
              <a:rPr lang="en-US" sz="2000" dirty="0" err="1"/>
              <a:t>ptr</a:t>
            </a:r>
            <a:r>
              <a:rPr lang="en-US" sz="2000" dirty="0"/>
              <a:t>, </a:t>
            </a:r>
            <a:r>
              <a:rPr lang="en-US" sz="2000" dirty="0" err="1"/>
              <a:t>size_t</a:t>
            </a:r>
            <a:r>
              <a:rPr lang="en-US" sz="2000" dirty="0"/>
              <a:t> size, </a:t>
            </a:r>
            <a:r>
              <a:rPr lang="en-US" sz="2000" dirty="0" err="1"/>
              <a:t>size_t</a:t>
            </a:r>
            <a:r>
              <a:rPr lang="en-US" sz="2000" dirty="0"/>
              <a:t> count, FILE *stream );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fprintf</a:t>
            </a:r>
            <a:r>
              <a:rPr lang="en-US" sz="2000" dirty="0"/>
              <a:t>( FILE *stream, const char *format, ... 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6331-9FBA-984C-B59B-3B8011BD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844B-339A-8D4F-8BF3-B6B5F1C7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ECA1-B7A2-8943-A4A8-3E2DAF34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6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16AC-C461-2245-8DD7-39A1069C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Operations(1)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3120-0F0C-6446-8228-33EFD9AA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5836" indent="-342900" defTabSz="804672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Copying</a:t>
            </a:r>
            <a:r>
              <a:rPr lang="en-US" sz="2000" dirty="0"/>
              <a:t>:</a:t>
            </a:r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void*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memcpy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(void *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dest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void *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src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n)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copy n bytes of </a:t>
            </a:r>
            <a:r>
              <a:rPr lang="en-US" dirty="0" err="1"/>
              <a:t>src</a:t>
            </a:r>
            <a:r>
              <a:rPr lang="en-US" dirty="0"/>
              <a:t> into </a:t>
            </a:r>
            <a:r>
              <a:rPr lang="en-US" dirty="0" err="1"/>
              <a:t>dest</a:t>
            </a:r>
            <a:r>
              <a:rPr lang="en-US" dirty="0"/>
              <a:t>, return </a:t>
            </a:r>
            <a:r>
              <a:rPr lang="en-US" dirty="0" err="1"/>
              <a:t>dest</a:t>
            </a:r>
            <a:endParaRPr lang="en-US" dirty="0"/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strcpy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(char *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dest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char*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src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copy </a:t>
            </a:r>
            <a:r>
              <a:rPr lang="en-US" dirty="0" err="1"/>
              <a:t>src</a:t>
            </a:r>
            <a:r>
              <a:rPr lang="en-US" dirty="0"/>
              <a:t> string into </a:t>
            </a:r>
            <a:r>
              <a:rPr lang="en-US" dirty="0" err="1"/>
              <a:t>dest</a:t>
            </a:r>
            <a:r>
              <a:rPr lang="en-US" dirty="0"/>
              <a:t>, return </a:t>
            </a:r>
            <a:r>
              <a:rPr lang="en-US" dirty="0" err="1"/>
              <a:t>dest</a:t>
            </a:r>
            <a:r>
              <a:rPr lang="en-US" altLang="zh-CN" dirty="0"/>
              <a:t>(stop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encountering</a:t>
            </a:r>
            <a:r>
              <a:rPr lang="zh-CN" altLang="en-US" dirty="0"/>
              <a:t> </a:t>
            </a:r>
            <a:r>
              <a:rPr lang="en-US" altLang="zh-CN" dirty="0"/>
              <a:t>'\0')</a:t>
            </a:r>
            <a:endParaRPr lang="en-US" dirty="0"/>
          </a:p>
          <a:p>
            <a:pPr marL="465836" indent="-342900" defTabSz="804672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Concatenation</a:t>
            </a:r>
            <a:r>
              <a:rPr lang="en-US" sz="2000" dirty="0"/>
              <a:t>: </a:t>
            </a:r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strcat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(char *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dest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char *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src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);</a:t>
            </a: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append copy of </a:t>
            </a:r>
            <a:r>
              <a:rPr lang="en-US" dirty="0" err="1"/>
              <a:t>src</a:t>
            </a:r>
            <a:r>
              <a:rPr lang="en-US" dirty="0"/>
              <a:t> to end of </a:t>
            </a:r>
            <a:r>
              <a:rPr lang="en-US" dirty="0" err="1"/>
              <a:t>dest</a:t>
            </a:r>
            <a:r>
              <a:rPr lang="en-US" dirty="0"/>
              <a:t>, return </a:t>
            </a:r>
            <a:r>
              <a:rPr lang="en-US" dirty="0" err="1"/>
              <a:t>dest</a:t>
            </a:r>
            <a:r>
              <a:rPr lang="en-US" altLang="zh-CN" dirty="0"/>
              <a:t>('\0'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dest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overwritten)</a:t>
            </a:r>
            <a:endParaRPr lang="en-US" dirty="0"/>
          </a:p>
          <a:p>
            <a:pPr marL="465836" indent="-342900" defTabSz="804672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Comparison</a:t>
            </a:r>
            <a:r>
              <a:rPr lang="en-US" sz="2000" dirty="0"/>
              <a:t>: </a:t>
            </a:r>
          </a:p>
          <a:p>
            <a:pPr marL="822199" lvl="1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strcmp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(char *str1, char *str2)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  <a:ea typeface="Courier New"/>
              <a:cs typeface="Courier New"/>
              <a:sym typeface="Courier New"/>
            </a:endParaRPr>
          </a:p>
          <a:p>
            <a:pPr marL="1005079" lvl="2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compare str1, str2 by character (based on ASCII value of each character, then string length), return comparison result</a:t>
            </a:r>
          </a:p>
          <a:p>
            <a:pPr marL="1187959" lvl="3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str1 &lt; str2: -1 </a:t>
            </a:r>
          </a:p>
          <a:p>
            <a:pPr marL="1187959" lvl="3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str1 == str2: 0</a:t>
            </a:r>
          </a:p>
          <a:p>
            <a:pPr marL="1187959" lvl="3" indent="-285750" defTabSz="804672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str1 &gt; str2: 1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343-69CC-5945-BD89-0B83D119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76F0-A2F2-1145-8962-70210C5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FB3F-8C0A-2448-A704-E841058B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16AC-C461-2245-8DD7-39A1069C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Operations(2)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3120-0F0C-6446-8228-33EFD9AA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1202" indent="-342900" defTabSz="905255">
              <a:buSzPct val="58332"/>
              <a:buFont typeface="Wingdings" pitchFamily="2" charset="2"/>
              <a:buChar char="Ø"/>
              <a:defRPr sz="1800"/>
            </a:pPr>
            <a:r>
              <a:rPr lang="en-US" u="sng" dirty="0"/>
              <a:t>Searching</a:t>
            </a:r>
            <a:r>
              <a:rPr lang="en-US" dirty="0"/>
              <a:t>: </a:t>
            </a:r>
          </a:p>
          <a:p>
            <a:pPr marL="905255" lvl="1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strstr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(char *str1, char *str2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);</a:t>
            </a:r>
          </a:p>
          <a:p>
            <a:pPr marL="1088135" lvl="2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sz="2000" dirty="0"/>
              <a:t>return pointer to </a:t>
            </a:r>
            <a:r>
              <a:rPr lang="en-US" sz="2000" i="1" dirty="0"/>
              <a:t>first </a:t>
            </a:r>
            <a:r>
              <a:rPr lang="en-US" sz="2000" dirty="0"/>
              <a:t>occurrence of str2 in str1, else NULL</a:t>
            </a:r>
          </a:p>
          <a:p>
            <a:pPr marL="905255" lvl="1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char*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strtok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(char *str, char *delimiters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);</a:t>
            </a:r>
          </a:p>
          <a:p>
            <a:pPr marL="1088135" lvl="2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tokenize </a:t>
            </a:r>
            <a:r>
              <a:rPr lang="en-US" dirty="0" err="1">
                <a:ea typeface="Courier New"/>
                <a:cs typeface="Courier New"/>
                <a:sym typeface="Courier New"/>
              </a:rPr>
              <a:t>str</a:t>
            </a:r>
            <a:r>
              <a:rPr lang="en-US" dirty="0"/>
              <a:t> according to delimiter characters provided in </a:t>
            </a:r>
            <a:r>
              <a:rPr lang="en-US" dirty="0">
                <a:ea typeface="Courier New"/>
                <a:cs typeface="Courier New"/>
                <a:sym typeface="Courier New"/>
              </a:rPr>
              <a:t>delimiters</a:t>
            </a:r>
            <a:r>
              <a:rPr lang="en-US" dirty="0"/>
              <a:t>, return the next token per successive stroke call, using </a:t>
            </a:r>
            <a:r>
              <a:rPr lang="en-US" dirty="0" err="1">
                <a:ea typeface="Courier New"/>
                <a:cs typeface="Courier New"/>
                <a:sym typeface="Courier New"/>
              </a:rPr>
              <a:t>str</a:t>
            </a:r>
            <a:r>
              <a:rPr lang="en-US" dirty="0">
                <a:ea typeface="Courier New"/>
                <a:cs typeface="Courier New"/>
                <a:sym typeface="Courier New"/>
              </a:rPr>
              <a:t> = NULL</a:t>
            </a:r>
          </a:p>
          <a:p>
            <a:pPr marL="481202" indent="-342900" defTabSz="905255">
              <a:buSzPct val="58332"/>
              <a:buFont typeface="Wingdings" pitchFamily="2" charset="2"/>
              <a:buChar char="Ø"/>
              <a:defRPr sz="1800"/>
            </a:pPr>
            <a:r>
              <a:rPr lang="en-US" u="sng" dirty="0"/>
              <a:t>Other</a:t>
            </a:r>
            <a:r>
              <a:rPr lang="en-US" dirty="0"/>
              <a:t>: </a:t>
            </a:r>
          </a:p>
          <a:p>
            <a:pPr marL="905255" lvl="1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strlen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(const char *str)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  <a:ea typeface="Courier New"/>
              <a:cs typeface="Courier New"/>
              <a:sym typeface="Courier New"/>
            </a:endParaRPr>
          </a:p>
          <a:p>
            <a:pPr marL="1088135" lvl="2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returns length of the string(up to, but not including the '</a:t>
            </a:r>
            <a:r>
              <a:rPr lang="en-US" dirty="0">
                <a:ea typeface="Courier New"/>
                <a:cs typeface="Courier New"/>
                <a:sym typeface="Courier New"/>
              </a:rPr>
              <a:t>\0</a:t>
            </a:r>
            <a:r>
              <a:rPr lang="en-US" dirty="0"/>
              <a:t>' character)</a:t>
            </a:r>
          </a:p>
          <a:p>
            <a:pPr marL="905255" lvl="1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void*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memset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(void *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ptr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int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val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size_t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n)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</a:p>
          <a:p>
            <a:pPr marL="1088135" lvl="2" indent="-301752" defTabSz="905255">
              <a:buSzPct val="50000"/>
              <a:buFont typeface="Wingdings" pitchFamily="2" charset="2"/>
              <a:buChar char="Ø"/>
              <a:defRPr sz="1800"/>
            </a:pPr>
            <a:r>
              <a:rPr lang="en-US" dirty="0"/>
              <a:t>set first n bytes of memory block addressed by </a:t>
            </a:r>
            <a:r>
              <a:rPr lang="en-US" dirty="0" err="1">
                <a:ea typeface="Courier New"/>
                <a:cs typeface="Courier New"/>
                <a:sym typeface="Courier New"/>
              </a:rPr>
              <a:t>ptr</a:t>
            </a:r>
            <a:r>
              <a:rPr lang="en-US" dirty="0"/>
              <a:t> to </a:t>
            </a:r>
            <a:r>
              <a:rPr lang="en-US" dirty="0" err="1">
                <a:ea typeface="Courier New"/>
                <a:cs typeface="Courier New"/>
                <a:sym typeface="Courier New"/>
              </a:rPr>
              <a:t>val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343-69CC-5945-BD89-0B83D119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76F0-A2F2-1145-8962-70210C5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FB3F-8C0A-2448-A704-E841058B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6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05E1-2451-E94A-BDA4-959CDA08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451B-4509-3A49-9603-2E44D5AC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11649" indent="-302683" defTabSz="713231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Dynamic memory allocation: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malloc,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calloc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, free</a:t>
            </a:r>
          </a:p>
          <a:p>
            <a:pPr marL="411649" indent="-302683" defTabSz="713231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String conversion: 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atoi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(char *str)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  <a:ea typeface="Courier New"/>
              <a:cs typeface="Courier New"/>
              <a:sym typeface="Courier New"/>
            </a:endParaRP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sz="2000" dirty="0"/>
              <a:t>parse string into integral value (return 0 if not parsed)</a:t>
            </a:r>
          </a:p>
          <a:p>
            <a:pPr marL="411649" indent="-302683" defTabSz="713231">
              <a:buSzPct val="58332"/>
              <a:buFont typeface="Wingdings" pitchFamily="2" charset="2"/>
              <a:buChar char="Ø"/>
              <a:defRPr sz="1800"/>
            </a:pPr>
            <a:r>
              <a:rPr lang="en-US" sz="2000" u="sng" dirty="0"/>
              <a:t>System Calls: 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void exit(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int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 status)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  <a:ea typeface="Courier New"/>
              <a:cs typeface="Courier New"/>
              <a:sym typeface="Courier New"/>
            </a:endParaRP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sz="2000" dirty="0"/>
              <a:t>terminate calling process, return </a:t>
            </a:r>
            <a:r>
              <a:rPr lang="en-US" sz="2000" dirty="0">
                <a:ea typeface="Courier New"/>
                <a:cs typeface="Courier New"/>
                <a:sym typeface="Courier New"/>
              </a:rPr>
              <a:t>status</a:t>
            </a:r>
            <a:r>
              <a:rPr lang="en-US" sz="2000" dirty="0"/>
              <a:t> to parent process </a:t>
            </a:r>
          </a:p>
          <a:p>
            <a:pPr marL="761238" lvl="1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void abort()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;</a:t>
            </a:r>
            <a:endParaRPr lang="en-US" i="1" dirty="0">
              <a:solidFill>
                <a:schemeClr val="bg1">
                  <a:lumMod val="50000"/>
                </a:schemeClr>
              </a:solidFill>
              <a:ea typeface="Courier New"/>
              <a:cs typeface="Courier New"/>
              <a:sym typeface="Courier New"/>
            </a:endParaRPr>
          </a:p>
          <a:p>
            <a:pPr marL="944118" lvl="2" indent="-285750" defTabSz="713231">
              <a:buSzPct val="50000"/>
              <a:buFont typeface="Wingdings" pitchFamily="2" charset="2"/>
              <a:buChar char="Ø"/>
              <a:defRPr sz="1800"/>
            </a:pPr>
            <a:r>
              <a:rPr lang="en-US" sz="2000" dirty="0"/>
              <a:t>aborts process abnormally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9C3D-13DD-F14C-912E-BBF9AA57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5E8E-6A0A-CA49-BCCA-D1659372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0E92-765D-FA46-8EF0-41FFE19D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75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2863</TotalTime>
  <Words>942</Words>
  <Application>Microsoft Office PowerPoint</Application>
  <PresentationFormat>On-screen Show (4:3)</PresentationFormat>
  <Paragraphs>125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Standard C libraries on Linux</vt:lpstr>
      <vt:lpstr>Standard C library</vt:lpstr>
      <vt:lpstr>Where is printf?</vt:lpstr>
      <vt:lpstr>Commonly Used Library Functions</vt:lpstr>
      <vt:lpstr>Standard IO</vt:lpstr>
      <vt:lpstr>Stream IO</vt:lpstr>
      <vt:lpstr>String Operations(1)</vt:lpstr>
      <vt:lpstr>String Operations(2)</vt:lpstr>
      <vt:lpstr>General Purpose Functions</vt:lpstr>
      <vt:lpstr>General Purpose Functions</vt:lpstr>
      <vt:lpstr>Example for qsort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Brian S Borowski</cp:lastModifiedBy>
  <cp:revision>343</cp:revision>
  <dcterms:created xsi:type="dcterms:W3CDTF">2016-01-21T20:46:53Z</dcterms:created>
  <dcterms:modified xsi:type="dcterms:W3CDTF">2020-02-27T23:50:08Z</dcterms:modified>
</cp:coreProperties>
</file>