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31" r:id="rId1"/>
  </p:sldMasterIdLst>
  <p:notesMasterIdLst>
    <p:notesMasterId r:id="rId45"/>
  </p:notesMasterIdLst>
  <p:sldIdLst>
    <p:sldId id="256" r:id="rId2"/>
    <p:sldId id="314" r:id="rId3"/>
    <p:sldId id="963" r:id="rId4"/>
    <p:sldId id="973" r:id="rId5"/>
    <p:sldId id="974" r:id="rId6"/>
    <p:sldId id="975" r:id="rId7"/>
    <p:sldId id="964" r:id="rId8"/>
    <p:sldId id="976" r:id="rId9"/>
    <p:sldId id="977" r:id="rId10"/>
    <p:sldId id="978" r:id="rId11"/>
    <p:sldId id="979" r:id="rId12"/>
    <p:sldId id="695" r:id="rId13"/>
    <p:sldId id="1206" r:id="rId14"/>
    <p:sldId id="697" r:id="rId15"/>
    <p:sldId id="700" r:id="rId16"/>
    <p:sldId id="1180" r:id="rId17"/>
    <p:sldId id="701" r:id="rId18"/>
    <p:sldId id="702" r:id="rId19"/>
    <p:sldId id="703" r:id="rId20"/>
    <p:sldId id="704" r:id="rId21"/>
    <p:sldId id="705" r:id="rId22"/>
    <p:sldId id="706" r:id="rId23"/>
    <p:sldId id="707" r:id="rId24"/>
    <p:sldId id="708" r:id="rId25"/>
    <p:sldId id="709" r:id="rId26"/>
    <p:sldId id="713" r:id="rId27"/>
    <p:sldId id="710" r:id="rId28"/>
    <p:sldId id="711" r:id="rId29"/>
    <p:sldId id="712" r:id="rId30"/>
    <p:sldId id="714" r:id="rId31"/>
    <p:sldId id="715" r:id="rId32"/>
    <p:sldId id="716" r:id="rId33"/>
    <p:sldId id="698" r:id="rId34"/>
    <p:sldId id="681" r:id="rId35"/>
    <p:sldId id="682" r:id="rId36"/>
    <p:sldId id="683" r:id="rId37"/>
    <p:sldId id="684" r:id="rId38"/>
    <p:sldId id="685" r:id="rId39"/>
    <p:sldId id="686" r:id="rId40"/>
    <p:sldId id="717" r:id="rId41"/>
    <p:sldId id="722" r:id="rId42"/>
    <p:sldId id="723" r:id="rId43"/>
    <p:sldId id="71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94594"/>
  </p:normalViewPr>
  <p:slideViewPr>
    <p:cSldViewPr snapToGrid="0">
      <p:cViewPr varScale="1">
        <p:scale>
          <a:sx n="154" d="100"/>
          <a:sy n="154" d="100"/>
        </p:scale>
        <p:origin x="235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8D1EC-EE84-4F23-9F84-7CE0D72DA987}" type="datetimeFigureOut">
              <a:rPr lang="en-US" smtClean="0"/>
              <a:t>3/2/2020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FCD7A-0AF3-4FBE-909D-8E85261255BF}" type="slidenum">
              <a:rPr lang="en-US" smtClean="0"/>
              <a:t>‹#›</a:t>
            </a:fld>
            <a:endParaRPr lang="en-US"/>
          </a:p>
        </p:txBody>
      </p:sp>
    </p:spTree>
    <p:extLst>
      <p:ext uri="{BB962C8B-B14F-4D97-AF65-F5344CB8AC3E}">
        <p14:creationId xmlns:p14="http://schemas.microsoft.com/office/powerpoint/2010/main" val="216176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BFCD7A-0AF3-4FBE-909D-8E85261255BF}" type="slidenum">
              <a:rPr lang="en-US" smtClean="0"/>
              <a:t>1</a:t>
            </a:fld>
            <a:endParaRPr lang="en-US" dirty="0"/>
          </a:p>
        </p:txBody>
      </p:sp>
    </p:spTree>
    <p:extLst>
      <p:ext uri="{BB962C8B-B14F-4D97-AF65-F5344CB8AC3E}">
        <p14:creationId xmlns:p14="http://schemas.microsoft.com/office/powerpoint/2010/main" val="298944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13812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Times New Roman" pitchFamily="18" charset="0"/>
                <a:ea typeface="+mn-ea"/>
                <a:cs typeface="+mn-cs"/>
              </a:rPr>
              <a:t>-</a:t>
            </a:r>
            <a:r>
              <a:rPr kumimoji="1" lang="en-US" sz="1200" b="1" i="0" kern="1200" dirty="0" err="1">
                <a:solidFill>
                  <a:schemeClr val="tx1"/>
                </a:solidFill>
                <a:effectLst/>
                <a:latin typeface="Times New Roman" pitchFamily="18" charset="0"/>
                <a:ea typeface="+mn-ea"/>
                <a:cs typeface="+mn-cs"/>
              </a:rPr>
              <a:t>Og</a:t>
            </a:r>
            <a:r>
              <a:rPr kumimoji="1" lang="en-US" sz="1200" b="0" i="0" kern="1200" dirty="0">
                <a:solidFill>
                  <a:schemeClr val="tx1"/>
                </a:solidFill>
                <a:effectLst/>
                <a:latin typeface="Times New Roman" pitchFamily="18" charset="0"/>
                <a:ea typeface="+mn-ea"/>
                <a:cs typeface="+mn-cs"/>
              </a:rPr>
              <a:t> enables optimizations that do not interfere with debugging</a:t>
            </a:r>
            <a:endParaRPr lang="en-US" dirty="0"/>
          </a:p>
        </p:txBody>
      </p:sp>
      <p:sp>
        <p:nvSpPr>
          <p:cNvPr id="4" name="Slide Number Placeholder 3"/>
          <p:cNvSpPr>
            <a:spLocks noGrp="1"/>
          </p:cNvSpPr>
          <p:nvPr>
            <p:ph type="sldNum" sz="quarter" idx="10"/>
          </p:nvPr>
        </p:nvSpPr>
        <p:spPr/>
        <p:txBody>
          <a:bodyPr/>
          <a:lstStyle/>
          <a:p>
            <a:fld id="{12A74F06-4D1D-4786-8753-C80F5F4643B9}" type="slidenum">
              <a:rPr lang="en-US" smtClean="0"/>
              <a:pPr/>
              <a:t>24</a:t>
            </a:fld>
            <a:endParaRPr lang="en-US"/>
          </a:p>
        </p:txBody>
      </p:sp>
    </p:spTree>
    <p:extLst>
      <p:ext uri="{BB962C8B-B14F-4D97-AF65-F5344CB8AC3E}">
        <p14:creationId xmlns:p14="http://schemas.microsoft.com/office/powerpoint/2010/main" val="403508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577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412583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403463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214634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Spring 2020</a:t>
            </a:r>
          </a:p>
        </p:txBody>
      </p:sp>
      <p:sp>
        <p:nvSpPr>
          <p:cNvPr id="5" name="Footer Placeholder 4"/>
          <p:cNvSpPr>
            <a:spLocks noGrp="1"/>
          </p:cNvSpPr>
          <p:nvPr>
            <p:ph type="ftr" sz="quarter" idx="11"/>
          </p:nvPr>
        </p:nvSpPr>
        <p:spPr/>
        <p:txBody>
          <a:bodyPr/>
          <a:lstStyle/>
          <a:p>
            <a:r>
              <a:rPr lang="en-US"/>
              <a:t>CS 392: Systems Programming</a:t>
            </a:r>
          </a:p>
        </p:txBody>
      </p:sp>
      <p:sp>
        <p:nvSpPr>
          <p:cNvPr id="6" name="Slide Number Placeholder 5"/>
          <p:cNvSpPr>
            <a:spLocks noGrp="1"/>
          </p:cNvSpPr>
          <p:nvPr>
            <p:ph type="sldNum" sz="quarter" idx="12"/>
          </p:nvPr>
        </p:nvSpPr>
        <p:spPr/>
        <p:txBody>
          <a:bodyPr/>
          <a:lstStyle/>
          <a:p>
            <a:fld id="{08660857-7544-4646-A5A0-CE3434EE97A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1423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474839"/>
            <a:ext cx="3703320" cy="480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474838"/>
            <a:ext cx="3703320" cy="4806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Spring 2020</a:t>
            </a:r>
          </a:p>
        </p:txBody>
      </p:sp>
      <p:sp>
        <p:nvSpPr>
          <p:cNvPr id="6" name="Footer Placeholder 5"/>
          <p:cNvSpPr>
            <a:spLocks noGrp="1"/>
          </p:cNvSpPr>
          <p:nvPr>
            <p:ph type="ftr" sz="quarter" idx="11"/>
          </p:nvPr>
        </p:nvSpPr>
        <p:spPr/>
        <p:txBody>
          <a:bodyPr/>
          <a:lstStyle/>
          <a:p>
            <a:r>
              <a:rPr lang="en-US"/>
              <a:t>CS 392: Systems Programming</a:t>
            </a:r>
          </a:p>
        </p:txBody>
      </p:sp>
      <p:sp>
        <p:nvSpPr>
          <p:cNvPr id="7" name="Slide Number Placeholder 6"/>
          <p:cNvSpPr>
            <a:spLocks noGrp="1"/>
          </p:cNvSpPr>
          <p:nvPr>
            <p:ph type="sldNum" sz="quarter" idx="12"/>
          </p:nvPr>
        </p:nvSpPr>
        <p:spPr/>
        <p:txBody>
          <a:bodyPr/>
          <a:lstStyle/>
          <a:p>
            <a:fld id="{08660857-7544-4646-A5A0-CE3434EE97AD}" type="slidenum">
              <a:rPr lang="en-US" smtClean="0"/>
              <a:t>‹#›</a:t>
            </a:fld>
            <a:endParaRPr lang="en-US"/>
          </a:p>
        </p:txBody>
      </p:sp>
      <p:sp>
        <p:nvSpPr>
          <p:cNvPr id="9" name="Title Placeholder 1"/>
          <p:cNvSpPr>
            <a:spLocks noGrp="1"/>
          </p:cNvSpPr>
          <p:nvPr>
            <p:ph type="title"/>
          </p:nvPr>
        </p:nvSpPr>
        <p:spPr>
          <a:xfrm>
            <a:off x="822960" y="32605"/>
            <a:ext cx="7543800" cy="940789"/>
          </a:xfrm>
          <a:prstGeom prst="rect">
            <a:avLst/>
          </a:prstGeom>
        </p:spPr>
        <p:txBody>
          <a:bodyPr vert="horz" lIns="91440" tIns="45720" rIns="91440" bIns="45720" rtlCol="0" anchor="b">
            <a:normAutofit/>
          </a:bodyPr>
          <a:lstStyle/>
          <a:p>
            <a:r>
              <a:rPr lang="en-US" dirty="0"/>
              <a:t>Click to edit Master title style</a:t>
            </a:r>
          </a:p>
        </p:txBody>
      </p:sp>
    </p:spTree>
    <p:extLst>
      <p:ext uri="{BB962C8B-B14F-4D97-AF65-F5344CB8AC3E}">
        <p14:creationId xmlns:p14="http://schemas.microsoft.com/office/powerpoint/2010/main" val="313733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69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698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Spring 2020</a:t>
            </a:r>
          </a:p>
        </p:txBody>
      </p:sp>
      <p:sp>
        <p:nvSpPr>
          <p:cNvPr id="8" name="Footer Placeholder 7"/>
          <p:cNvSpPr>
            <a:spLocks noGrp="1"/>
          </p:cNvSpPr>
          <p:nvPr>
            <p:ph type="ftr" sz="quarter" idx="11"/>
          </p:nvPr>
        </p:nvSpPr>
        <p:spPr/>
        <p:txBody>
          <a:bodyPr/>
          <a:lstStyle/>
          <a:p>
            <a:r>
              <a:rPr lang="en-US"/>
              <a:t>CS 392: Systems Programming</a:t>
            </a:r>
          </a:p>
        </p:txBody>
      </p:sp>
      <p:sp>
        <p:nvSpPr>
          <p:cNvPr id="9" name="Slide Number Placeholder 8"/>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57835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Spring 2020</a:t>
            </a:r>
          </a:p>
        </p:txBody>
      </p:sp>
      <p:sp>
        <p:nvSpPr>
          <p:cNvPr id="4" name="Footer Placeholder 3"/>
          <p:cNvSpPr>
            <a:spLocks noGrp="1"/>
          </p:cNvSpPr>
          <p:nvPr>
            <p:ph type="ftr" sz="quarter" idx="11"/>
          </p:nvPr>
        </p:nvSpPr>
        <p:spPr/>
        <p:txBody>
          <a:bodyPr/>
          <a:lstStyle/>
          <a:p>
            <a:r>
              <a:rPr lang="en-US"/>
              <a:t>CS 392: Systems Programming</a:t>
            </a:r>
          </a:p>
        </p:txBody>
      </p:sp>
      <p:sp>
        <p:nvSpPr>
          <p:cNvPr id="5" name="Slide Number Placeholder 4"/>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426174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Spring 2020</a:t>
            </a:r>
            <a:endParaRPr lang="en-US" dirty="0"/>
          </a:p>
        </p:txBody>
      </p:sp>
      <p:sp>
        <p:nvSpPr>
          <p:cNvPr id="8" name="Footer Placeholder 7"/>
          <p:cNvSpPr>
            <a:spLocks noGrp="1"/>
          </p:cNvSpPr>
          <p:nvPr>
            <p:ph type="ftr" sz="quarter" idx="11"/>
          </p:nvPr>
        </p:nvSpPr>
        <p:spPr/>
        <p:txBody>
          <a:bodyPr/>
          <a:lstStyle>
            <a:lvl1pPr>
              <a:defRPr>
                <a:solidFill>
                  <a:schemeClr val="bg1">
                    <a:lumMod val="50000"/>
                  </a:schemeClr>
                </a:solidFill>
              </a:defRPr>
            </a:lvl1pPr>
          </a:lstStyle>
          <a:p>
            <a:r>
              <a:rPr lang="en-US"/>
              <a:t>CS 392: Systems Programming</a:t>
            </a:r>
          </a:p>
        </p:txBody>
      </p:sp>
      <p:sp>
        <p:nvSpPr>
          <p:cNvPr id="9" name="Slide Number Placeholder 8"/>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39995105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a:t>Spring 2020</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 392: Systems Programming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660857-7544-4646-A5A0-CE3434EE97AD}" type="slidenum">
              <a:rPr lang="en-US" smtClean="0"/>
              <a:t>‹#›</a:t>
            </a:fld>
            <a:endParaRPr lang="en-US"/>
          </a:p>
        </p:txBody>
      </p:sp>
    </p:spTree>
    <p:extLst>
      <p:ext uri="{BB962C8B-B14F-4D97-AF65-F5344CB8AC3E}">
        <p14:creationId xmlns:p14="http://schemas.microsoft.com/office/powerpoint/2010/main" val="297928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Spring 2020</a:t>
            </a:r>
          </a:p>
        </p:txBody>
      </p:sp>
      <p:sp>
        <p:nvSpPr>
          <p:cNvPr id="6" name="Footer Placeholder 5"/>
          <p:cNvSpPr>
            <a:spLocks noGrp="1"/>
          </p:cNvSpPr>
          <p:nvPr>
            <p:ph type="ftr" sz="quarter" idx="11"/>
          </p:nvPr>
        </p:nvSpPr>
        <p:spPr/>
        <p:txBody>
          <a:bodyPr/>
          <a:lstStyle/>
          <a:p>
            <a:r>
              <a:rPr lang="en-US"/>
              <a:t>CS 392: Systems Programming</a:t>
            </a:r>
          </a:p>
        </p:txBody>
      </p:sp>
      <p:sp>
        <p:nvSpPr>
          <p:cNvPr id="7" name="Slide Number Placeholder 6"/>
          <p:cNvSpPr>
            <a:spLocks noGrp="1"/>
          </p:cNvSpPr>
          <p:nvPr>
            <p:ph type="sldNum" sz="quarter" idx="12"/>
          </p:nvPr>
        </p:nvSpPr>
        <p:spPr/>
        <p:txBody>
          <a:bodyPr/>
          <a:lstStyle/>
          <a:p>
            <a:fld id="{08660857-7544-4646-A5A0-CE3434EE97AD}" type="slidenum">
              <a:rPr lang="en-US" smtClean="0"/>
              <a:t>‹#›</a:t>
            </a:fld>
            <a:endParaRPr lang="en-US"/>
          </a:p>
        </p:txBody>
      </p:sp>
    </p:spTree>
    <p:extLst>
      <p:ext uri="{BB962C8B-B14F-4D97-AF65-F5344CB8AC3E}">
        <p14:creationId xmlns:p14="http://schemas.microsoft.com/office/powerpoint/2010/main" val="282797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2605"/>
            <a:ext cx="7543800" cy="9407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72529" y="1396181"/>
            <a:ext cx="8798943" cy="482346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2529" y="6459786"/>
            <a:ext cx="1854203" cy="365125"/>
          </a:xfrm>
          <a:prstGeom prst="rect">
            <a:avLst/>
          </a:prstGeom>
        </p:spPr>
        <p:txBody>
          <a:bodyPr vert="horz" lIns="91440" tIns="45720" rIns="91440" bIns="45720" rtlCol="0" anchor="ctr"/>
          <a:lstStyle>
            <a:lvl1pPr algn="l">
              <a:defRPr sz="900">
                <a:solidFill>
                  <a:schemeClr val="bg1">
                    <a:lumMod val="50000"/>
                  </a:schemeClr>
                </a:solidFill>
              </a:defRPr>
            </a:lvl1pPr>
          </a:lstStyle>
          <a:p>
            <a:r>
              <a:rPr lang="en-US"/>
              <a:t>Spring 2020</a:t>
            </a: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chemeClr val="bg1">
                    <a:lumMod val="50000"/>
                  </a:schemeClr>
                </a:solidFill>
              </a:defRPr>
            </a:lvl1pPr>
          </a:lstStyle>
          <a:p>
            <a:r>
              <a:rPr lang="en-US"/>
              <a:t>CS 392: Systems Programming</a:t>
            </a:r>
          </a:p>
        </p:txBody>
      </p:sp>
      <p:sp>
        <p:nvSpPr>
          <p:cNvPr id="6" name="Slide Number Placeholder 5"/>
          <p:cNvSpPr>
            <a:spLocks noGrp="1"/>
          </p:cNvSpPr>
          <p:nvPr>
            <p:ph type="sldNum" sz="quarter" idx="4"/>
          </p:nvPr>
        </p:nvSpPr>
        <p:spPr>
          <a:xfrm>
            <a:off x="7987453" y="6467014"/>
            <a:ext cx="984019" cy="365125"/>
          </a:xfrm>
          <a:prstGeom prst="rect">
            <a:avLst/>
          </a:prstGeom>
        </p:spPr>
        <p:txBody>
          <a:bodyPr vert="horz" lIns="91440" tIns="45720" rIns="91440" bIns="45720" rtlCol="0" anchor="ctr"/>
          <a:lstStyle>
            <a:lvl1pPr algn="r">
              <a:defRPr sz="1050">
                <a:solidFill>
                  <a:schemeClr val="bg1">
                    <a:lumMod val="50000"/>
                  </a:schemeClr>
                </a:solidFill>
              </a:defRPr>
            </a:lvl1pPr>
          </a:lstStyle>
          <a:p>
            <a:fld id="{08660857-7544-4646-A5A0-CE3434EE97AD}" type="slidenum">
              <a:rPr lang="en-US" smtClean="0"/>
              <a:pPr/>
              <a:t>‹#›</a:t>
            </a:fld>
            <a:endParaRPr lang="en-US"/>
          </a:p>
        </p:txBody>
      </p:sp>
    </p:spTree>
    <p:extLst>
      <p:ext uri="{BB962C8B-B14F-4D97-AF65-F5344CB8AC3E}">
        <p14:creationId xmlns:p14="http://schemas.microsoft.com/office/powerpoint/2010/main" val="2082556622"/>
      </p:ext>
    </p:extLst>
  </p:cSld>
  <p:clrMap bg1="lt1" tx1="dk1" bg2="lt2" tx2="dk2" accent1="accent1" accent2="accent2" accent3="accent3" accent4="accent4" accent5="accent5" accent6="accent6" hlink="hlink" folHlink="folHlink"/>
  <p:sldLayoutIdLst>
    <p:sldLayoutId id="2147484632" r:id="rId1"/>
    <p:sldLayoutId id="2147484633" r:id="rId2"/>
    <p:sldLayoutId id="2147484634" r:id="rId3"/>
    <p:sldLayoutId id="2147484635" r:id="rId4"/>
    <p:sldLayoutId id="2147484636" r:id="rId5"/>
    <p:sldLayoutId id="2147484637" r:id="rId6"/>
    <p:sldLayoutId id="2147484638" r:id="rId7"/>
    <p:sldLayoutId id="2147484639" r:id="rId8"/>
    <p:sldLayoutId id="2147484640" r:id="rId9"/>
    <p:sldLayoutId id="2147484641" r:id="rId10"/>
    <p:sldLayoutId id="2147484642" r:id="rId11"/>
  </p:sldLayoutIdLst>
  <p:hf hdr="0"/>
  <p:txStyles>
    <p:titleStyle>
      <a:lvl1pPr algn="ctr"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8148512" cy="3566160"/>
          </a:xfrm>
        </p:spPr>
        <p:txBody>
          <a:bodyPr>
            <a:normAutofit/>
          </a:bodyPr>
          <a:lstStyle/>
          <a:p>
            <a:r>
              <a:rPr lang="en-US" altLang="zh-CN" dirty="0"/>
              <a:t>Compiling</a:t>
            </a:r>
            <a:r>
              <a:rPr lang="zh-CN" altLang="en-US" dirty="0"/>
              <a:t> </a:t>
            </a:r>
            <a:r>
              <a:rPr lang="en-US" altLang="zh-CN" dirty="0"/>
              <a:t>and</a:t>
            </a:r>
            <a:r>
              <a:rPr lang="zh-CN" altLang="en-US" dirty="0"/>
              <a:t> </a:t>
            </a:r>
            <a:r>
              <a:rPr lang="en-US" altLang="zh-CN" dirty="0"/>
              <a:t>Linking</a:t>
            </a:r>
            <a:endParaRPr lang="en-US" dirty="0"/>
          </a:p>
        </p:txBody>
      </p:sp>
      <p:sp>
        <p:nvSpPr>
          <p:cNvPr id="3" name="Subtitle 2"/>
          <p:cNvSpPr>
            <a:spLocks noGrp="1"/>
          </p:cNvSpPr>
          <p:nvPr>
            <p:ph type="subTitle" idx="1"/>
          </p:nvPr>
        </p:nvSpPr>
        <p:spPr>
          <a:xfrm>
            <a:off x="825038" y="4461231"/>
            <a:ext cx="7543800" cy="1143000"/>
          </a:xfrm>
        </p:spPr>
        <p:txBody>
          <a:bodyPr>
            <a:normAutofit fontScale="85000" lnSpcReduction="20000"/>
          </a:bodyPr>
          <a:lstStyle/>
          <a:p>
            <a:r>
              <a:rPr lang="en-US" altLang="zh-CN" dirty="0"/>
              <a:t>Dr. B</a:t>
            </a:r>
            <a:endParaRPr lang="en-US" dirty="0"/>
          </a:p>
          <a:p>
            <a:r>
              <a:rPr lang="en-US" dirty="0"/>
              <a:t>CS 392: Systems Programming</a:t>
            </a:r>
          </a:p>
          <a:p>
            <a:r>
              <a:rPr lang="en-US" dirty="0"/>
              <a:t>Spring 2020</a:t>
            </a:r>
          </a:p>
        </p:txBody>
      </p:sp>
    </p:spTree>
    <p:extLst>
      <p:ext uri="{BB962C8B-B14F-4D97-AF65-F5344CB8AC3E}">
        <p14:creationId xmlns:p14="http://schemas.microsoft.com/office/powerpoint/2010/main" val="168713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71E6-752A-1749-8141-FA9C339F70F2}"/>
              </a:ext>
            </a:extLst>
          </p:cNvPr>
          <p:cNvSpPr>
            <a:spLocks noGrp="1"/>
          </p:cNvSpPr>
          <p:nvPr>
            <p:ph type="title"/>
          </p:nvPr>
        </p:nvSpPr>
        <p:spPr>
          <a:xfrm>
            <a:off x="120136" y="300024"/>
            <a:ext cx="8726482" cy="940789"/>
          </a:xfrm>
        </p:spPr>
        <p:txBody>
          <a:bodyPr>
            <a:normAutofit/>
          </a:bodyPr>
          <a:lstStyle/>
          <a:p>
            <a:r>
              <a:rPr lang="en-US" altLang="zh-CN" dirty="0"/>
              <a:t>Why</a:t>
            </a:r>
            <a:r>
              <a:rPr lang="zh-CN" altLang="en-US" dirty="0"/>
              <a:t> </a:t>
            </a:r>
            <a:r>
              <a:rPr lang="en-US" altLang="zh-CN" dirty="0"/>
              <a:t>Linkers</a:t>
            </a:r>
            <a:r>
              <a:rPr lang="zh-CN" altLang="en-US" dirty="0"/>
              <a:t> </a:t>
            </a:r>
            <a:r>
              <a:rPr lang="en-US" altLang="zh-CN" dirty="0"/>
              <a:t>(2)</a:t>
            </a:r>
            <a:endParaRPr lang="en-US" dirty="0"/>
          </a:p>
        </p:txBody>
      </p:sp>
      <p:sp>
        <p:nvSpPr>
          <p:cNvPr id="7" name="Rectangle 3">
            <a:extLst>
              <a:ext uri="{FF2B5EF4-FFF2-40B4-BE49-F238E27FC236}">
                <a16:creationId xmlns:a16="http://schemas.microsoft.com/office/drawing/2014/main" id="{40218F11-D389-154F-96C8-381B8DBAF0BE}"/>
              </a:ext>
            </a:extLst>
          </p:cNvPr>
          <p:cNvSpPr txBox="1">
            <a:spLocks noChangeArrowheads="1"/>
          </p:cNvSpPr>
          <p:nvPr/>
        </p:nvSpPr>
        <p:spPr>
          <a:xfrm>
            <a:off x="396875" y="1362075"/>
            <a:ext cx="7896225" cy="4972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en-US" dirty="0"/>
              <a:t>Reason 2: Efficiency</a:t>
            </a:r>
          </a:p>
          <a:p>
            <a:pPr>
              <a:buFont typeface="Wingdings" pitchFamily="2" charset="2"/>
              <a:buChar char="Ø"/>
            </a:pPr>
            <a:endParaRPr lang="en-US" dirty="0"/>
          </a:p>
          <a:p>
            <a:pPr lvl="1">
              <a:buFont typeface="Wingdings" pitchFamily="2" charset="2"/>
              <a:buChar char="Ø"/>
            </a:pPr>
            <a:r>
              <a:rPr lang="en-US" dirty="0"/>
              <a:t>Time: Separate compilation</a:t>
            </a:r>
          </a:p>
          <a:p>
            <a:pPr lvl="2">
              <a:buFont typeface="Wingdings" pitchFamily="2" charset="2"/>
              <a:buChar char="Ø"/>
            </a:pPr>
            <a:r>
              <a:rPr lang="en-US" dirty="0"/>
              <a:t>Change one source file, compile, and then relink</a:t>
            </a:r>
          </a:p>
          <a:p>
            <a:pPr lvl="2">
              <a:buFont typeface="Wingdings" pitchFamily="2" charset="2"/>
              <a:buChar char="Ø"/>
            </a:pPr>
            <a:r>
              <a:rPr lang="en-US" dirty="0"/>
              <a:t>No need to recompile other source files</a:t>
            </a:r>
          </a:p>
          <a:p>
            <a:pPr lvl="2">
              <a:buFont typeface="Wingdings" pitchFamily="2" charset="2"/>
              <a:buChar char="Ø"/>
            </a:pPr>
            <a:endParaRPr lang="en-US" dirty="0"/>
          </a:p>
          <a:p>
            <a:pPr lvl="1">
              <a:buFont typeface="Wingdings" pitchFamily="2" charset="2"/>
              <a:buChar char="Ø"/>
            </a:pPr>
            <a:r>
              <a:rPr lang="en-US" dirty="0"/>
              <a:t>Space: Libraries </a:t>
            </a:r>
          </a:p>
          <a:p>
            <a:pPr lvl="2">
              <a:buFont typeface="Wingdings" pitchFamily="2" charset="2"/>
              <a:buChar char="Ø"/>
            </a:pPr>
            <a:r>
              <a:rPr lang="en-US" dirty="0"/>
              <a:t>Common functions can be aggregated into a single file...</a:t>
            </a:r>
          </a:p>
          <a:p>
            <a:pPr lvl="2">
              <a:buFont typeface="Wingdings" pitchFamily="2" charset="2"/>
              <a:buChar char="Ø"/>
            </a:pPr>
            <a:r>
              <a:rPr lang="en-US" dirty="0"/>
              <a:t>Yet executable files and running memory images contain only code for the functions they actually use</a:t>
            </a:r>
          </a:p>
          <a:p>
            <a:pPr lvl="3">
              <a:buFont typeface="Wingdings" pitchFamily="2" charset="2"/>
              <a:buChar char="Ø"/>
            </a:pPr>
            <a:endParaRPr lang="en-US" dirty="0"/>
          </a:p>
          <a:p>
            <a:pPr>
              <a:buFont typeface="Wingdings" pitchFamily="2" charset="2"/>
              <a:buChar char="Ø"/>
            </a:pPr>
            <a:endParaRPr lang="en-US" dirty="0"/>
          </a:p>
        </p:txBody>
      </p:sp>
      <p:sp>
        <p:nvSpPr>
          <p:cNvPr id="3" name="Slide Number Placeholder 2">
            <a:extLst>
              <a:ext uri="{FF2B5EF4-FFF2-40B4-BE49-F238E27FC236}">
                <a16:creationId xmlns:a16="http://schemas.microsoft.com/office/drawing/2014/main" id="{A18C3717-4E27-4820-9C10-F93F94F44DC7}"/>
              </a:ext>
            </a:extLst>
          </p:cNvPr>
          <p:cNvSpPr>
            <a:spLocks noGrp="1"/>
          </p:cNvSpPr>
          <p:nvPr>
            <p:ph type="sldNum" sz="quarter" idx="12"/>
          </p:nvPr>
        </p:nvSpPr>
        <p:spPr/>
        <p:txBody>
          <a:bodyPr/>
          <a:lstStyle/>
          <a:p>
            <a:fld id="{08660857-7544-4646-A5A0-CE3434EE97AD}" type="slidenum">
              <a:rPr lang="en-US" smtClean="0"/>
              <a:t>10</a:t>
            </a:fld>
            <a:endParaRPr lang="en-US"/>
          </a:p>
        </p:txBody>
      </p:sp>
      <p:sp>
        <p:nvSpPr>
          <p:cNvPr id="8" name="Date Placeholder 7">
            <a:extLst>
              <a:ext uri="{FF2B5EF4-FFF2-40B4-BE49-F238E27FC236}">
                <a16:creationId xmlns:a16="http://schemas.microsoft.com/office/drawing/2014/main" id="{FF8A940C-EB82-46B2-A81E-A67C60246C96}"/>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57B39AE0-40D4-48A9-BD7B-4EA3405F5AAD}"/>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82270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71E6-752A-1749-8141-FA9C339F70F2}"/>
              </a:ext>
            </a:extLst>
          </p:cNvPr>
          <p:cNvSpPr>
            <a:spLocks noGrp="1"/>
          </p:cNvSpPr>
          <p:nvPr>
            <p:ph type="title"/>
          </p:nvPr>
        </p:nvSpPr>
        <p:spPr>
          <a:xfrm>
            <a:off x="120136" y="300024"/>
            <a:ext cx="8726482" cy="940789"/>
          </a:xfrm>
        </p:spPr>
        <p:txBody>
          <a:bodyPr>
            <a:normAutofit/>
          </a:bodyPr>
          <a:lstStyle/>
          <a:p>
            <a:r>
              <a:rPr lang="en-US" dirty="0"/>
              <a:t>What Do Linkers Do?</a:t>
            </a:r>
            <a:r>
              <a:rPr lang="zh-CN" altLang="en-US" dirty="0"/>
              <a:t> </a:t>
            </a:r>
            <a:endParaRPr lang="en-US" dirty="0"/>
          </a:p>
        </p:txBody>
      </p:sp>
      <p:sp>
        <p:nvSpPr>
          <p:cNvPr id="8" name="Rectangle 5">
            <a:extLst>
              <a:ext uri="{FF2B5EF4-FFF2-40B4-BE49-F238E27FC236}">
                <a16:creationId xmlns:a16="http://schemas.microsoft.com/office/drawing/2014/main" id="{53FCA396-86E7-F54B-A200-1BDF82D40F8E}"/>
              </a:ext>
            </a:extLst>
          </p:cNvPr>
          <p:cNvSpPr txBox="1">
            <a:spLocks noChangeArrowheads="1"/>
          </p:cNvSpPr>
          <p:nvPr/>
        </p:nvSpPr>
        <p:spPr>
          <a:xfrm>
            <a:off x="290513" y="1449388"/>
            <a:ext cx="8556105" cy="44338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Step 1: Symbol resolution</a:t>
            </a:r>
          </a:p>
          <a:p>
            <a:pPr lvl="1"/>
            <a:endParaRPr lang="en-US" dirty="0"/>
          </a:p>
          <a:p>
            <a:pPr lvl="1"/>
            <a:r>
              <a:rPr lang="en-US" dirty="0"/>
              <a:t>Programs define and reference </a:t>
            </a:r>
            <a:r>
              <a:rPr lang="en-US" i="1" dirty="0"/>
              <a:t>symbols</a:t>
            </a:r>
            <a:r>
              <a:rPr lang="en-US" dirty="0"/>
              <a:t> (global variables and functions):</a:t>
            </a:r>
          </a:p>
          <a:p>
            <a:pPr lvl="2"/>
            <a:r>
              <a:rPr lang="en-US" sz="1800" b="1" dirty="0">
                <a:latin typeface="Courier New" charset="0"/>
              </a:rPr>
              <a:t>void swap() {…}   /* define symbol swap */</a:t>
            </a:r>
          </a:p>
          <a:p>
            <a:pPr lvl="2"/>
            <a:r>
              <a:rPr lang="en-US" sz="1800" b="1" dirty="0">
                <a:latin typeface="Courier New" charset="0"/>
              </a:rPr>
              <a:t>swap();           /* reference symbol swap */</a:t>
            </a:r>
          </a:p>
          <a:p>
            <a:pPr lvl="2"/>
            <a:r>
              <a:rPr lang="en-US" sz="1800" b="1" dirty="0" err="1">
                <a:latin typeface="Courier New" charset="0"/>
              </a:rPr>
              <a:t>int</a:t>
            </a:r>
            <a:r>
              <a:rPr lang="en-US" sz="1800" b="1" dirty="0">
                <a:latin typeface="Courier New" charset="0"/>
              </a:rPr>
              <a:t> *</a:t>
            </a:r>
            <a:r>
              <a:rPr lang="en-US" sz="1800" b="1" dirty="0" err="1">
                <a:latin typeface="Courier New" charset="0"/>
              </a:rPr>
              <a:t>xp</a:t>
            </a:r>
            <a:r>
              <a:rPr lang="en-US" sz="1800" b="1" dirty="0">
                <a:latin typeface="Courier New" charset="0"/>
              </a:rPr>
              <a:t> = &amp;x;     /* define symbol </a:t>
            </a:r>
            <a:r>
              <a:rPr lang="en-US" sz="1800" b="1" dirty="0" err="1">
                <a:latin typeface="Courier New" charset="0"/>
              </a:rPr>
              <a:t>xp</a:t>
            </a:r>
            <a:r>
              <a:rPr lang="en-US" sz="1800" b="1" dirty="0">
                <a:latin typeface="Courier New" charset="0"/>
              </a:rPr>
              <a:t>, reference x */</a:t>
            </a:r>
            <a:endParaRPr lang="en-US" sz="1800" b="1" dirty="0"/>
          </a:p>
          <a:p>
            <a:pPr lvl="1"/>
            <a:endParaRPr lang="en-US" dirty="0"/>
          </a:p>
          <a:p>
            <a:pPr lvl="1"/>
            <a:r>
              <a:rPr lang="en-US" dirty="0"/>
              <a:t>Symbol definitions are stored in object file (by assembler) in </a:t>
            </a:r>
            <a:r>
              <a:rPr lang="en-US" i="1" dirty="0"/>
              <a:t>symbol table</a:t>
            </a:r>
            <a:r>
              <a:rPr lang="en-US" dirty="0"/>
              <a:t>.</a:t>
            </a:r>
          </a:p>
          <a:p>
            <a:pPr lvl="2"/>
            <a:r>
              <a:rPr lang="en-US" dirty="0"/>
              <a:t>Symbol table is an array of </a:t>
            </a:r>
            <a:r>
              <a:rPr lang="en-US" dirty="0">
                <a:latin typeface="Courier New"/>
                <a:cs typeface="Courier New"/>
              </a:rPr>
              <a:t>structs</a:t>
            </a:r>
          </a:p>
          <a:p>
            <a:pPr lvl="2"/>
            <a:r>
              <a:rPr lang="en-US" dirty="0"/>
              <a:t>Each entry includes name, size, and location of symbol.</a:t>
            </a:r>
          </a:p>
          <a:p>
            <a:pPr lvl="1"/>
            <a:endParaRPr lang="en-US" dirty="0"/>
          </a:p>
          <a:p>
            <a:pPr lvl="1"/>
            <a:r>
              <a:rPr lang="en-US" b="1" dirty="0">
                <a:solidFill>
                  <a:srgbClr val="FF0000"/>
                </a:solidFill>
              </a:rPr>
              <a:t>During symbol resolution step, the linker associates each symbol reference with exactly one symbol definition.</a:t>
            </a:r>
          </a:p>
          <a:p>
            <a:endParaRPr lang="en-US" dirty="0"/>
          </a:p>
        </p:txBody>
      </p:sp>
      <p:sp>
        <p:nvSpPr>
          <p:cNvPr id="3" name="Slide Number Placeholder 2">
            <a:extLst>
              <a:ext uri="{FF2B5EF4-FFF2-40B4-BE49-F238E27FC236}">
                <a16:creationId xmlns:a16="http://schemas.microsoft.com/office/drawing/2014/main" id="{53849613-4DD9-497F-8D30-78430931750A}"/>
              </a:ext>
            </a:extLst>
          </p:cNvPr>
          <p:cNvSpPr>
            <a:spLocks noGrp="1"/>
          </p:cNvSpPr>
          <p:nvPr>
            <p:ph type="sldNum" sz="quarter" idx="12"/>
          </p:nvPr>
        </p:nvSpPr>
        <p:spPr/>
        <p:txBody>
          <a:bodyPr/>
          <a:lstStyle/>
          <a:p>
            <a:fld id="{08660857-7544-4646-A5A0-CE3434EE97AD}" type="slidenum">
              <a:rPr lang="en-US" smtClean="0"/>
              <a:t>11</a:t>
            </a:fld>
            <a:endParaRPr lang="en-US"/>
          </a:p>
        </p:txBody>
      </p:sp>
      <p:sp>
        <p:nvSpPr>
          <p:cNvPr id="7" name="Date Placeholder 6">
            <a:extLst>
              <a:ext uri="{FF2B5EF4-FFF2-40B4-BE49-F238E27FC236}">
                <a16:creationId xmlns:a16="http://schemas.microsoft.com/office/drawing/2014/main" id="{124777FC-BF2B-4E81-9D87-BD8945F31A2C}"/>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51AD6B12-677C-4FED-A862-6BC312BF9F3B}"/>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30736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Symbol Resolution</a:t>
            </a:r>
          </a:p>
        </p:txBody>
      </p:sp>
      <p:sp>
        <p:nvSpPr>
          <p:cNvPr id="5" name="Rectangle 2"/>
          <p:cNvSpPr>
            <a:spLocks noChangeArrowheads="1"/>
          </p:cNvSpPr>
          <p:nvPr/>
        </p:nvSpPr>
        <p:spPr bwMode="auto">
          <a:xfrm>
            <a:off x="118003" y="2702650"/>
            <a:ext cx="4072997" cy="2587504"/>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pPr eaLnBrk="0" hangingPunct="0"/>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4A00FF"/>
                </a:solidFill>
                <a:latin typeface="Menlo-Regular"/>
              </a:rPr>
              <a:t>sum</a:t>
            </a:r>
            <a:r>
              <a:rPr lang="en-US" sz="1800" b="1" dirty="0">
                <a:solidFill>
                  <a:srgbClr val="000000"/>
                </a:solidFill>
                <a:latin typeface="Menlo-Regular"/>
              </a:rPr>
              <a:t>(</a:t>
            </a:r>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C1651C"/>
                </a:solidFill>
                <a:latin typeface="Menlo-Regular"/>
              </a:rPr>
              <a:t>a</a:t>
            </a:r>
            <a:r>
              <a:rPr lang="en-US" sz="1800" b="1" dirty="0">
                <a:solidFill>
                  <a:srgbClr val="000000"/>
                </a:solidFill>
                <a:latin typeface="Menlo-Regular"/>
              </a:rPr>
              <a:t>, </a:t>
            </a:r>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C1651C"/>
                </a:solidFill>
                <a:latin typeface="Menlo-Regular"/>
              </a:rPr>
              <a:t>n</a:t>
            </a:r>
            <a:r>
              <a:rPr lang="en-US" sz="1800" b="1" dirty="0">
                <a:solidFill>
                  <a:srgbClr val="000000"/>
                </a:solidFill>
                <a:latin typeface="Menlo-Regular"/>
              </a:rPr>
              <a:t>);</a:t>
            </a:r>
          </a:p>
          <a:p>
            <a:pPr eaLnBrk="0" hangingPunct="0"/>
            <a:endParaRPr lang="en-US" sz="1800" b="1" dirty="0">
              <a:solidFill>
                <a:srgbClr val="000000"/>
              </a:solidFill>
              <a:latin typeface="Menlo-Regular"/>
            </a:endParaRPr>
          </a:p>
          <a:p>
            <a:pPr eaLnBrk="0" hangingPunct="0"/>
            <a:r>
              <a:rPr lang="hu-HU" sz="1800" b="1" dirty="0">
                <a:solidFill>
                  <a:srgbClr val="2D961E"/>
                </a:solidFill>
                <a:latin typeface="Menlo-Regular"/>
              </a:rPr>
              <a:t>int</a:t>
            </a:r>
            <a:r>
              <a:rPr lang="hu-HU" sz="1800" b="1" dirty="0">
                <a:solidFill>
                  <a:srgbClr val="000000"/>
                </a:solidFill>
                <a:latin typeface="Menlo-Regular"/>
              </a:rPr>
              <a:t> </a:t>
            </a:r>
            <a:r>
              <a:rPr lang="hu-HU" sz="1800" b="1" dirty="0">
                <a:solidFill>
                  <a:srgbClr val="C1651C"/>
                </a:solidFill>
                <a:latin typeface="Menlo-Regular"/>
              </a:rPr>
              <a:t>array</a:t>
            </a:r>
            <a:r>
              <a:rPr lang="hu-HU" sz="1800" b="1" dirty="0">
                <a:solidFill>
                  <a:srgbClr val="000000"/>
                </a:solidFill>
                <a:latin typeface="Menlo-Regular"/>
              </a:rPr>
              <a:t>[2] = {1, 2};</a:t>
            </a:r>
          </a:p>
          <a:p>
            <a:pPr eaLnBrk="0" hangingPunct="0"/>
            <a:endParaRPr lang="hu-HU" sz="1800" b="1" dirty="0">
              <a:solidFill>
                <a:srgbClr val="000000"/>
              </a:solidFill>
              <a:latin typeface="Menlo-Regular"/>
            </a:endParaRPr>
          </a:p>
          <a:p>
            <a:pPr eaLnBrk="0" hangingPunct="0"/>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4A00FF"/>
                </a:solidFill>
                <a:latin typeface="Menlo-Regular"/>
              </a:rPr>
              <a:t>main</a:t>
            </a:r>
            <a:r>
              <a:rPr lang="en-US" sz="1800" b="1" dirty="0">
                <a:solidFill>
                  <a:srgbClr val="000000"/>
                </a:solidFill>
                <a:latin typeface="Menlo-Regular"/>
              </a:rPr>
              <a:t>()</a:t>
            </a:r>
          </a:p>
          <a:p>
            <a:pPr eaLnBrk="0" hangingPunct="0"/>
            <a:r>
              <a:rPr lang="en-US" sz="1800" b="1" dirty="0">
                <a:solidFill>
                  <a:srgbClr val="000000"/>
                </a:solidFill>
                <a:latin typeface="Menlo-Regular"/>
              </a:rPr>
              <a:t>{</a:t>
            </a:r>
          </a:p>
          <a:p>
            <a:pPr eaLnBrk="0" hangingPunct="0"/>
            <a:r>
              <a:rPr lang="fr-FR" sz="1800" b="1" dirty="0">
                <a:solidFill>
                  <a:srgbClr val="000000"/>
                </a:solidFill>
                <a:latin typeface="Menlo-Regular"/>
              </a:rPr>
              <a:t>    </a:t>
            </a:r>
            <a:r>
              <a:rPr lang="fr-FR" sz="1800" b="1" dirty="0" err="1">
                <a:solidFill>
                  <a:srgbClr val="2D961E"/>
                </a:solidFill>
                <a:latin typeface="Menlo-Regular"/>
              </a:rPr>
              <a:t>int</a:t>
            </a:r>
            <a:r>
              <a:rPr lang="fr-FR" sz="1800" b="1" dirty="0">
                <a:solidFill>
                  <a:srgbClr val="000000"/>
                </a:solidFill>
                <a:latin typeface="Menlo-Regular"/>
              </a:rPr>
              <a:t> </a:t>
            </a:r>
            <a:r>
              <a:rPr lang="fr-FR" sz="1800" b="1" dirty="0">
                <a:solidFill>
                  <a:srgbClr val="C1651C"/>
                </a:solidFill>
                <a:latin typeface="Menlo-Regular"/>
              </a:rPr>
              <a:t>val</a:t>
            </a:r>
            <a:r>
              <a:rPr lang="fr-FR" sz="1800" b="1" dirty="0">
                <a:solidFill>
                  <a:srgbClr val="000000"/>
                </a:solidFill>
                <a:latin typeface="Menlo-Regular"/>
              </a:rPr>
              <a:t> = </a:t>
            </a:r>
            <a:r>
              <a:rPr lang="fr-FR" sz="1800" b="1" dirty="0" err="1">
                <a:solidFill>
                  <a:srgbClr val="000000"/>
                </a:solidFill>
                <a:latin typeface="Menlo-Regular"/>
              </a:rPr>
              <a:t>sum</a:t>
            </a:r>
            <a:r>
              <a:rPr lang="fr-FR" sz="1800" b="1" dirty="0">
                <a:solidFill>
                  <a:srgbClr val="000000"/>
                </a:solidFill>
                <a:latin typeface="Menlo-Regular"/>
              </a:rPr>
              <a:t>(</a:t>
            </a:r>
            <a:r>
              <a:rPr lang="fr-FR" sz="1800" b="1" dirty="0" err="1">
                <a:solidFill>
                  <a:srgbClr val="000000"/>
                </a:solidFill>
                <a:latin typeface="Menlo-Regular"/>
              </a:rPr>
              <a:t>array</a:t>
            </a:r>
            <a:r>
              <a:rPr lang="fr-FR" sz="1800" b="1" dirty="0">
                <a:solidFill>
                  <a:srgbClr val="000000"/>
                </a:solidFill>
                <a:latin typeface="Menlo-Regular"/>
              </a:rPr>
              <a:t>, 2);</a:t>
            </a:r>
          </a:p>
          <a:p>
            <a:pPr eaLnBrk="0" hangingPunct="0"/>
            <a:r>
              <a:rPr lang="fr-FR" sz="1800" b="1" dirty="0">
                <a:solidFill>
                  <a:srgbClr val="000000"/>
                </a:solidFill>
                <a:latin typeface="Menlo-Regular"/>
              </a:rPr>
              <a:t>    </a:t>
            </a:r>
            <a:r>
              <a:rPr lang="fr-FR" sz="1800" b="1" dirty="0">
                <a:solidFill>
                  <a:srgbClr val="C200FF"/>
                </a:solidFill>
                <a:latin typeface="Menlo-Regular"/>
              </a:rPr>
              <a:t>return</a:t>
            </a:r>
            <a:r>
              <a:rPr lang="fr-FR" sz="1800" b="1" dirty="0">
                <a:solidFill>
                  <a:srgbClr val="000000"/>
                </a:solidFill>
                <a:latin typeface="Menlo-Regular"/>
              </a:rPr>
              <a:t> val;</a:t>
            </a:r>
          </a:p>
          <a:p>
            <a:pPr eaLnBrk="0" hangingPunct="0"/>
            <a:r>
              <a:rPr lang="fr-FR" sz="1800" b="1" dirty="0">
                <a:solidFill>
                  <a:srgbClr val="000000"/>
                </a:solidFill>
                <a:latin typeface="Menlo-Regular"/>
              </a:rPr>
              <a:t>}</a:t>
            </a:r>
            <a:endParaRPr lang="en-US" sz="1800" b="1" dirty="0">
              <a:solidFill>
                <a:srgbClr val="000000"/>
              </a:solidFill>
              <a:latin typeface="Courier New"/>
              <a:cs typeface="Courier New"/>
            </a:endParaRPr>
          </a:p>
        </p:txBody>
      </p:sp>
      <p:sp>
        <p:nvSpPr>
          <p:cNvPr id="6" name="Rectangle 3"/>
          <p:cNvSpPr>
            <a:spLocks noChangeArrowheads="1"/>
          </p:cNvSpPr>
          <p:nvPr/>
        </p:nvSpPr>
        <p:spPr bwMode="auto">
          <a:xfrm>
            <a:off x="3182093" y="4931144"/>
            <a:ext cx="1008907" cy="359010"/>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main.c</a:t>
            </a:r>
            <a:endParaRPr lang="en-GB" sz="1800" b="1" i="1" dirty="0">
              <a:solidFill>
                <a:srgbClr val="000000">
                  <a:lumMod val="50000"/>
                  <a:lumOff val="50000"/>
                </a:srgbClr>
              </a:solidFill>
              <a:latin typeface="Courier New" pitchFamily="49" charset="0"/>
              <a:ea typeface="msgothic" charset="0"/>
              <a:cs typeface="msgothic" charset="0"/>
            </a:endParaRPr>
          </a:p>
        </p:txBody>
      </p:sp>
      <p:sp>
        <p:nvSpPr>
          <p:cNvPr id="7" name="Rectangle 5"/>
          <p:cNvSpPr>
            <a:spLocks noChangeArrowheads="1"/>
          </p:cNvSpPr>
          <p:nvPr/>
        </p:nvSpPr>
        <p:spPr bwMode="auto">
          <a:xfrm>
            <a:off x="4487848" y="2704237"/>
            <a:ext cx="4211970"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pPr eaLnBrk="0" hangingPunct="0"/>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4A00FF"/>
                </a:solidFill>
                <a:latin typeface="Menlo-Regular"/>
              </a:rPr>
              <a:t>sum</a:t>
            </a:r>
            <a:r>
              <a:rPr lang="en-US" sz="1800" b="1" dirty="0">
                <a:solidFill>
                  <a:srgbClr val="000000"/>
                </a:solidFill>
                <a:latin typeface="Menlo-Regular"/>
              </a:rPr>
              <a:t>(</a:t>
            </a:r>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C1651C"/>
                </a:solidFill>
                <a:latin typeface="Menlo-Regular"/>
              </a:rPr>
              <a:t>a</a:t>
            </a:r>
            <a:r>
              <a:rPr lang="en-US" sz="1800" b="1" dirty="0">
                <a:solidFill>
                  <a:srgbClr val="000000"/>
                </a:solidFill>
                <a:latin typeface="Menlo-Regular"/>
              </a:rPr>
              <a:t>, </a:t>
            </a:r>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C1651C"/>
                </a:solidFill>
                <a:latin typeface="Menlo-Regular"/>
              </a:rPr>
              <a:t>n</a:t>
            </a:r>
            <a:r>
              <a:rPr lang="en-US" sz="1800" b="1" dirty="0">
                <a:solidFill>
                  <a:srgbClr val="000000"/>
                </a:solidFill>
                <a:latin typeface="Menlo-Regular"/>
              </a:rPr>
              <a:t>)</a:t>
            </a:r>
          </a:p>
          <a:p>
            <a:pPr eaLnBrk="0" hangingPunct="0"/>
            <a:r>
              <a:rPr lang="en-US" sz="1800" b="1" dirty="0">
                <a:solidFill>
                  <a:srgbClr val="000000"/>
                </a:solidFill>
                <a:latin typeface="Menlo-Regular"/>
              </a:rPr>
              <a:t>{</a:t>
            </a:r>
          </a:p>
          <a:p>
            <a:pPr eaLnBrk="0" hangingPunct="0"/>
            <a:r>
              <a:rPr lang="fr-FR" sz="1800" b="1" dirty="0">
                <a:solidFill>
                  <a:srgbClr val="000000"/>
                </a:solidFill>
                <a:latin typeface="Menlo-Regular"/>
              </a:rPr>
              <a:t>    </a:t>
            </a:r>
            <a:r>
              <a:rPr lang="fr-FR" sz="1800" b="1" dirty="0" err="1">
                <a:solidFill>
                  <a:srgbClr val="2D961E"/>
                </a:solidFill>
                <a:latin typeface="Menlo-Regular"/>
              </a:rPr>
              <a:t>int</a:t>
            </a:r>
            <a:r>
              <a:rPr lang="fr-FR" sz="1800" b="1" dirty="0">
                <a:solidFill>
                  <a:srgbClr val="000000"/>
                </a:solidFill>
                <a:latin typeface="Menlo-Regular"/>
              </a:rPr>
              <a:t> </a:t>
            </a:r>
            <a:r>
              <a:rPr lang="fr-FR" sz="1800" b="1" dirty="0">
                <a:solidFill>
                  <a:srgbClr val="C1651C"/>
                </a:solidFill>
                <a:latin typeface="Menlo-Regular"/>
              </a:rPr>
              <a:t>i</a:t>
            </a:r>
            <a:r>
              <a:rPr lang="fr-FR" sz="1800" b="1" dirty="0">
                <a:solidFill>
                  <a:srgbClr val="000000"/>
                </a:solidFill>
                <a:latin typeface="Menlo-Regular"/>
              </a:rPr>
              <a:t>, </a:t>
            </a:r>
            <a:r>
              <a:rPr lang="fr-FR" sz="1800" b="1" dirty="0">
                <a:solidFill>
                  <a:srgbClr val="C1651C"/>
                </a:solidFill>
                <a:latin typeface="Menlo-Regular"/>
              </a:rPr>
              <a:t>s</a:t>
            </a:r>
            <a:r>
              <a:rPr lang="fr-FR" sz="1800" b="1" dirty="0">
                <a:solidFill>
                  <a:srgbClr val="000000"/>
                </a:solidFill>
                <a:latin typeface="Menlo-Regular"/>
              </a:rPr>
              <a:t> = 0;</a:t>
            </a:r>
          </a:p>
          <a:p>
            <a:pPr eaLnBrk="0" hangingPunct="0"/>
            <a:endParaRPr lang="fr-FR" sz="1800" b="1" dirty="0">
              <a:solidFill>
                <a:srgbClr val="000000"/>
              </a:solidFill>
              <a:latin typeface="Menlo-Regular"/>
            </a:endParaRPr>
          </a:p>
          <a:p>
            <a:pPr eaLnBrk="0" hangingPunct="0"/>
            <a:r>
              <a:rPr lang="da-DK" sz="1800" b="1" dirty="0">
                <a:solidFill>
                  <a:srgbClr val="000000"/>
                </a:solidFill>
                <a:latin typeface="Menlo-Regular"/>
              </a:rPr>
              <a:t>    </a:t>
            </a:r>
            <a:r>
              <a:rPr lang="da-DK" sz="1800" b="1" dirty="0">
                <a:solidFill>
                  <a:srgbClr val="C200FF"/>
                </a:solidFill>
                <a:latin typeface="Menlo-Regular"/>
              </a:rPr>
              <a:t>for</a:t>
            </a:r>
            <a:r>
              <a:rPr lang="da-DK" sz="1800" b="1" dirty="0">
                <a:solidFill>
                  <a:srgbClr val="000000"/>
                </a:solidFill>
                <a:latin typeface="Menlo-Regular"/>
              </a:rPr>
              <a:t> (i = 0; i &lt; n; i++) {</a:t>
            </a:r>
          </a:p>
          <a:p>
            <a:pPr eaLnBrk="0" hangingPunct="0"/>
            <a:r>
              <a:rPr lang="da-DK" sz="1800" b="1" dirty="0">
                <a:solidFill>
                  <a:srgbClr val="000000"/>
                </a:solidFill>
                <a:latin typeface="Menlo-Regular"/>
              </a:rPr>
              <a:t>        s += a[i];</a:t>
            </a:r>
          </a:p>
          <a:p>
            <a:pPr eaLnBrk="0" hangingPunct="0"/>
            <a:r>
              <a:rPr lang="da-DK" sz="1800" b="1" dirty="0">
                <a:solidFill>
                  <a:srgbClr val="000000"/>
                </a:solidFill>
                <a:latin typeface="Menlo-Regular"/>
              </a:rPr>
              <a:t>    }</a:t>
            </a:r>
          </a:p>
          <a:p>
            <a:pPr eaLnBrk="0" hangingPunct="0"/>
            <a:r>
              <a:rPr lang="is-IS" sz="1800" b="1" dirty="0">
                <a:solidFill>
                  <a:srgbClr val="000000"/>
                </a:solidFill>
                <a:latin typeface="Menlo-Regular"/>
              </a:rPr>
              <a:t>    </a:t>
            </a:r>
            <a:r>
              <a:rPr lang="is-IS" sz="1800" b="1" dirty="0">
                <a:solidFill>
                  <a:srgbClr val="C200FF"/>
                </a:solidFill>
                <a:latin typeface="Menlo-Regular"/>
              </a:rPr>
              <a:t>return</a:t>
            </a:r>
            <a:r>
              <a:rPr lang="is-IS" sz="1800" b="1" dirty="0">
                <a:solidFill>
                  <a:srgbClr val="000000"/>
                </a:solidFill>
                <a:latin typeface="Menlo-Regular"/>
              </a:rPr>
              <a:t> s;</a:t>
            </a:r>
          </a:p>
          <a:p>
            <a:pPr eaLnBrk="0" hangingPunct="0"/>
            <a:r>
              <a:rPr lang="is-IS" sz="1800" b="1" dirty="0">
                <a:solidFill>
                  <a:srgbClr val="000000"/>
                </a:solidFill>
                <a:latin typeface="Menlo-Regular"/>
              </a:rPr>
              <a:t>}</a:t>
            </a:r>
          </a:p>
        </p:txBody>
      </p:sp>
      <p:sp>
        <p:nvSpPr>
          <p:cNvPr id="8" name="Rectangle 4"/>
          <p:cNvSpPr>
            <a:spLocks noChangeArrowheads="1"/>
          </p:cNvSpPr>
          <p:nvPr/>
        </p:nvSpPr>
        <p:spPr bwMode="auto">
          <a:xfrm>
            <a:off x="7758028" y="4913085"/>
            <a:ext cx="928772" cy="357663"/>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sum.c</a:t>
            </a:r>
            <a:endParaRPr lang="en-GB" sz="1800" b="1" i="1" dirty="0">
              <a:solidFill>
                <a:srgbClr val="000000">
                  <a:lumMod val="50000"/>
                  <a:lumOff val="50000"/>
                </a:srgbClr>
              </a:solidFill>
              <a:latin typeface="Courier New" pitchFamily="49" charset="0"/>
              <a:ea typeface="msgothic" charset="0"/>
              <a:cs typeface="msgothic" charset="0"/>
            </a:endParaRPr>
          </a:p>
        </p:txBody>
      </p:sp>
      <p:grpSp>
        <p:nvGrpSpPr>
          <p:cNvPr id="9" name="Group 8"/>
          <p:cNvGrpSpPr/>
          <p:nvPr/>
        </p:nvGrpSpPr>
        <p:grpSpPr>
          <a:xfrm>
            <a:off x="1995783" y="1183223"/>
            <a:ext cx="1658620" cy="3217056"/>
            <a:chOff x="1523473" y="689057"/>
            <a:chExt cx="1658620" cy="3217056"/>
          </a:xfrm>
        </p:grpSpPr>
        <p:sp>
          <p:nvSpPr>
            <p:cNvPr id="10" name="TextBox 9"/>
            <p:cNvSpPr txBox="1"/>
            <p:nvPr/>
          </p:nvSpPr>
          <p:spPr>
            <a:xfrm>
              <a:off x="1843265" y="689057"/>
              <a:ext cx="1338828" cy="646331"/>
            </a:xfrm>
            <a:prstGeom prst="rect">
              <a:avLst/>
            </a:prstGeom>
            <a:noFill/>
          </p:spPr>
          <p:txBody>
            <a:bodyPr wrap="none" rtlCol="0">
              <a:spAutoFit/>
            </a:bodyPr>
            <a:lstStyle/>
            <a:p>
              <a:pPr eaLnBrk="0" hangingPunct="0"/>
              <a:r>
                <a:rPr lang="en-US" sz="1800" b="1" dirty="0">
                  <a:solidFill>
                    <a:srgbClr val="990000"/>
                  </a:solidFill>
                  <a:latin typeface="Calibri" pitchFamily="34" charset="0"/>
                </a:rPr>
                <a:t>Referencing </a:t>
              </a:r>
            </a:p>
            <a:p>
              <a:pPr eaLnBrk="0" hangingPunct="0"/>
              <a:r>
                <a:rPr lang="en-US" sz="1800" b="1" dirty="0">
                  <a:solidFill>
                    <a:srgbClr val="990000"/>
                  </a:solidFill>
                  <a:latin typeface="Calibri" pitchFamily="34" charset="0"/>
                </a:rPr>
                <a:t>a global…</a:t>
              </a:r>
            </a:p>
          </p:txBody>
        </p:sp>
        <p:cxnSp>
          <p:nvCxnSpPr>
            <p:cNvPr id="11" name="Straight Arrow Connector 10"/>
            <p:cNvCxnSpPr>
              <a:stCxn id="10" idx="2"/>
            </p:cNvCxnSpPr>
            <p:nvPr/>
          </p:nvCxnSpPr>
          <p:spPr bwMode="auto">
            <a:xfrm flipH="1">
              <a:off x="1523473" y="1335388"/>
              <a:ext cx="989206" cy="2570725"/>
            </a:xfrm>
            <a:prstGeom prst="straightConnector1">
              <a:avLst/>
            </a:prstGeom>
            <a:noFill/>
            <a:ln w="25400" cap="flat" cmpd="sng" algn="ctr">
              <a:solidFill>
                <a:srgbClr val="990000"/>
              </a:solidFill>
              <a:prstDash val="solid"/>
              <a:round/>
              <a:headEnd type="none" w="med" len="med"/>
              <a:tailEnd type="arrow"/>
            </a:ln>
            <a:effectLst/>
          </p:spPr>
        </p:cxnSp>
      </p:grpSp>
      <p:grpSp>
        <p:nvGrpSpPr>
          <p:cNvPr id="12" name="Group 11"/>
          <p:cNvGrpSpPr/>
          <p:nvPr/>
        </p:nvGrpSpPr>
        <p:grpSpPr>
          <a:xfrm>
            <a:off x="132131" y="4120568"/>
            <a:ext cx="992579" cy="1936469"/>
            <a:chOff x="132131" y="3397531"/>
            <a:chExt cx="992579" cy="1936469"/>
          </a:xfrm>
        </p:grpSpPr>
        <p:sp>
          <p:nvSpPr>
            <p:cNvPr id="13" name="TextBox 12"/>
            <p:cNvSpPr txBox="1"/>
            <p:nvPr/>
          </p:nvSpPr>
          <p:spPr>
            <a:xfrm>
              <a:off x="132131" y="4687669"/>
              <a:ext cx="992579" cy="646331"/>
            </a:xfrm>
            <a:prstGeom prst="rect">
              <a:avLst/>
            </a:prstGeom>
            <a:noFill/>
          </p:spPr>
          <p:txBody>
            <a:bodyPr wrap="none" rtlCol="0">
              <a:spAutoFit/>
            </a:bodyPr>
            <a:lstStyle/>
            <a:p>
              <a:pPr algn="ctr" eaLnBrk="0" hangingPunct="0"/>
              <a:r>
                <a:rPr lang="en-US" sz="1800" b="1" dirty="0">
                  <a:solidFill>
                    <a:srgbClr val="990000"/>
                  </a:solidFill>
                  <a:latin typeface="Calibri" pitchFamily="34" charset="0"/>
                </a:rPr>
                <a:t>Defining </a:t>
              </a:r>
            </a:p>
            <a:p>
              <a:pPr algn="ctr" eaLnBrk="0" hangingPunct="0"/>
              <a:r>
                <a:rPr lang="en-US" sz="1800" b="1" dirty="0">
                  <a:solidFill>
                    <a:srgbClr val="990000"/>
                  </a:solidFill>
                  <a:latin typeface="Calibri" pitchFamily="34" charset="0"/>
                </a:rPr>
                <a:t>a global</a:t>
              </a:r>
            </a:p>
          </p:txBody>
        </p:sp>
        <p:cxnSp>
          <p:nvCxnSpPr>
            <p:cNvPr id="14" name="Straight Arrow Connector 13"/>
            <p:cNvCxnSpPr>
              <a:stCxn id="13"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15" name="Group 14"/>
          <p:cNvGrpSpPr/>
          <p:nvPr/>
        </p:nvGrpSpPr>
        <p:grpSpPr>
          <a:xfrm>
            <a:off x="459854" y="4607802"/>
            <a:ext cx="1643599" cy="2057398"/>
            <a:chOff x="994380" y="3886202"/>
            <a:chExt cx="1643599" cy="2057398"/>
          </a:xfrm>
        </p:grpSpPr>
        <p:sp>
          <p:nvSpPr>
            <p:cNvPr id="16" name="TextBox 15"/>
            <p:cNvSpPr txBox="1"/>
            <p:nvPr/>
          </p:nvSpPr>
          <p:spPr>
            <a:xfrm>
              <a:off x="994380" y="5297269"/>
              <a:ext cx="1643599" cy="646331"/>
            </a:xfrm>
            <a:prstGeom prst="rect">
              <a:avLst/>
            </a:prstGeom>
            <a:noFill/>
          </p:spPr>
          <p:txBody>
            <a:bodyPr wrap="none" rtlCol="0">
              <a:spAutoFit/>
            </a:bodyPr>
            <a:lstStyle/>
            <a:p>
              <a:pPr algn="r" eaLnBrk="0" hangingPunct="0"/>
              <a:r>
                <a:rPr lang="en-US" sz="1800" b="1" dirty="0">
                  <a:solidFill>
                    <a:srgbClr val="990000"/>
                  </a:solidFill>
                  <a:latin typeface="Calibri" pitchFamily="34" charset="0"/>
                </a:rPr>
                <a:t>Linker knows</a:t>
              </a:r>
            </a:p>
            <a:p>
              <a:pPr algn="r" eaLnBrk="0" hangingPunct="0"/>
              <a:r>
                <a:rPr lang="en-US" sz="1800" b="1" dirty="0">
                  <a:solidFill>
                    <a:srgbClr val="990000"/>
                  </a:solidFill>
                  <a:latin typeface="Calibri" pitchFamily="34" charset="0"/>
                </a:rPr>
                <a:t>nothing of </a:t>
              </a:r>
              <a:r>
                <a:rPr lang="en-US" sz="1800" b="1" dirty="0" err="1">
                  <a:solidFill>
                    <a:srgbClr val="990000"/>
                  </a:solidFill>
                  <a:latin typeface="Courier New"/>
                  <a:cs typeface="Courier New"/>
                </a:rPr>
                <a:t>val</a:t>
              </a:r>
              <a:endParaRPr lang="en-US" sz="1800" b="1" dirty="0">
                <a:solidFill>
                  <a:srgbClr val="990000"/>
                </a:solidFill>
                <a:latin typeface="Courier New"/>
                <a:cs typeface="Courier New"/>
              </a:endParaRPr>
            </a:p>
          </p:txBody>
        </p:sp>
        <p:cxnSp>
          <p:nvCxnSpPr>
            <p:cNvPr id="17" name="Straight Arrow Connector 16"/>
            <p:cNvCxnSpPr>
              <a:stCxn id="16" idx="0"/>
            </p:cNvCxnSpPr>
            <p:nvPr/>
          </p:nvCxnSpPr>
          <p:spPr bwMode="auto">
            <a:xfrm flipH="1" flipV="1">
              <a:off x="152400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18" name="Group 17"/>
          <p:cNvGrpSpPr/>
          <p:nvPr/>
        </p:nvGrpSpPr>
        <p:grpSpPr>
          <a:xfrm>
            <a:off x="1608672" y="4640727"/>
            <a:ext cx="1900433" cy="1734232"/>
            <a:chOff x="2400301" y="4609239"/>
            <a:chExt cx="1900433" cy="1734232"/>
          </a:xfrm>
        </p:grpSpPr>
        <p:sp>
          <p:nvSpPr>
            <p:cNvPr id="19" name="TextBox 18"/>
            <p:cNvSpPr txBox="1"/>
            <p:nvPr/>
          </p:nvSpPr>
          <p:spPr>
            <a:xfrm>
              <a:off x="2961906" y="5697140"/>
              <a:ext cx="1338828" cy="646331"/>
            </a:xfrm>
            <a:prstGeom prst="rect">
              <a:avLst/>
            </a:prstGeom>
            <a:noFill/>
          </p:spPr>
          <p:txBody>
            <a:bodyPr wrap="none" rtlCol="0">
              <a:spAutoFit/>
            </a:bodyPr>
            <a:lstStyle/>
            <a:p>
              <a:pPr algn="ctr" eaLnBrk="0" hangingPunct="0"/>
              <a:r>
                <a:rPr lang="en-US" sz="1800" b="1" dirty="0">
                  <a:solidFill>
                    <a:srgbClr val="990000"/>
                  </a:solidFill>
                  <a:latin typeface="Calibri" pitchFamily="34" charset="0"/>
                </a:rPr>
                <a:t>Referencing</a:t>
              </a:r>
            </a:p>
            <a:p>
              <a:pPr algn="ctr" eaLnBrk="0" hangingPunct="0"/>
              <a:r>
                <a:rPr lang="en-US" sz="1800" b="1" dirty="0">
                  <a:solidFill>
                    <a:srgbClr val="990000"/>
                  </a:solidFill>
                  <a:latin typeface="Calibri" pitchFamily="34" charset="0"/>
                </a:rPr>
                <a:t>a global…</a:t>
              </a:r>
            </a:p>
          </p:txBody>
        </p:sp>
        <p:cxnSp>
          <p:nvCxnSpPr>
            <p:cNvPr id="20" name="Straight Arrow Connector 19"/>
            <p:cNvCxnSpPr>
              <a:stCxn id="19"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21" name="Group 20"/>
          <p:cNvGrpSpPr/>
          <p:nvPr/>
        </p:nvGrpSpPr>
        <p:grpSpPr>
          <a:xfrm>
            <a:off x="3155121" y="2940835"/>
            <a:ext cx="2173003" cy="3726764"/>
            <a:chOff x="3404589" y="3009038"/>
            <a:chExt cx="2173003" cy="3726764"/>
          </a:xfrm>
        </p:grpSpPr>
        <p:sp>
          <p:nvSpPr>
            <p:cNvPr id="22" name="TextBox 21"/>
            <p:cNvSpPr txBox="1"/>
            <p:nvPr/>
          </p:nvSpPr>
          <p:spPr>
            <a:xfrm>
              <a:off x="3404589" y="6366470"/>
              <a:ext cx="2173003" cy="369332"/>
            </a:xfrm>
            <a:prstGeom prst="rect">
              <a:avLst/>
            </a:prstGeom>
            <a:noFill/>
          </p:spPr>
          <p:txBody>
            <a:bodyPr wrap="none" rtlCol="0">
              <a:spAutoFit/>
            </a:bodyPr>
            <a:lstStyle/>
            <a:p>
              <a:pPr eaLnBrk="0" hangingPunct="0"/>
              <a:r>
                <a:rPr lang="en-US" sz="1800" b="1" dirty="0">
                  <a:solidFill>
                    <a:srgbClr val="990000"/>
                  </a:solidFill>
                  <a:latin typeface="Calibri" pitchFamily="34" charset="0"/>
                </a:rPr>
                <a:t>…that’s defined here</a:t>
              </a:r>
            </a:p>
          </p:txBody>
        </p:sp>
        <p:cxnSp>
          <p:nvCxnSpPr>
            <p:cNvPr id="23" name="Straight Arrow Connector 22"/>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24" name="Group 23"/>
          <p:cNvGrpSpPr/>
          <p:nvPr/>
        </p:nvGrpSpPr>
        <p:grpSpPr>
          <a:xfrm>
            <a:off x="5309647" y="3538126"/>
            <a:ext cx="2363965" cy="2875002"/>
            <a:chOff x="6324600" y="2882900"/>
            <a:chExt cx="2059165" cy="2774265"/>
          </a:xfrm>
        </p:grpSpPr>
        <p:sp>
          <p:nvSpPr>
            <p:cNvPr id="25" name="TextBox 24"/>
            <p:cNvSpPr txBox="1"/>
            <p:nvPr/>
          </p:nvSpPr>
          <p:spPr>
            <a:xfrm>
              <a:off x="6324600" y="5010834"/>
              <a:ext cx="2059165" cy="646331"/>
            </a:xfrm>
            <a:prstGeom prst="rect">
              <a:avLst/>
            </a:prstGeom>
            <a:noFill/>
          </p:spPr>
          <p:txBody>
            <a:bodyPr wrap="none" rtlCol="0">
              <a:spAutoFit/>
            </a:bodyPr>
            <a:lstStyle/>
            <a:p>
              <a:pPr algn="ctr" eaLnBrk="0" hangingPunct="0"/>
              <a:r>
                <a:rPr lang="en-US" sz="1800" b="1" dirty="0">
                  <a:solidFill>
                    <a:srgbClr val="990000"/>
                  </a:solidFill>
                  <a:latin typeface="Calibri" pitchFamily="34" charset="0"/>
                </a:rPr>
                <a:t>Linker knows</a:t>
              </a:r>
            </a:p>
            <a:p>
              <a:pPr algn="ctr" eaLnBrk="0" hangingPunct="0"/>
              <a:r>
                <a:rPr lang="en-US" sz="1800" b="1" dirty="0">
                  <a:solidFill>
                    <a:srgbClr val="990000"/>
                  </a:solidFill>
                  <a:latin typeface="Calibri" pitchFamily="34" charset="0"/>
                </a:rPr>
                <a:t>nothing of </a:t>
              </a:r>
              <a:r>
                <a:rPr lang="en-US" sz="1800" b="1" dirty="0" err="1">
                  <a:solidFill>
                    <a:srgbClr val="990000"/>
                  </a:solidFill>
                  <a:latin typeface="Courier New"/>
                  <a:cs typeface="Courier New"/>
                </a:rPr>
                <a:t>i</a:t>
              </a:r>
              <a:r>
                <a:rPr lang="en-US" sz="1800" b="1" dirty="0">
                  <a:solidFill>
                    <a:srgbClr val="990000"/>
                  </a:solidFill>
                  <a:latin typeface="Courier New"/>
                  <a:cs typeface="Courier New"/>
                </a:rPr>
                <a:t> </a:t>
              </a:r>
              <a:r>
                <a:rPr lang="en-US" sz="1800" b="1" dirty="0">
                  <a:solidFill>
                    <a:srgbClr val="990000"/>
                  </a:solidFill>
                  <a:latin typeface="Calibri"/>
                  <a:cs typeface="Calibri"/>
                </a:rPr>
                <a:t>or</a:t>
              </a:r>
              <a:r>
                <a:rPr lang="en-US" sz="1800" b="1" dirty="0">
                  <a:solidFill>
                    <a:srgbClr val="990000"/>
                  </a:solidFill>
                  <a:latin typeface="Courier New"/>
                  <a:cs typeface="Courier New"/>
                </a:rPr>
                <a:t> s</a:t>
              </a:r>
            </a:p>
          </p:txBody>
        </p:sp>
        <p:cxnSp>
          <p:nvCxnSpPr>
            <p:cNvPr id="26" name="Straight Arrow Connector 25"/>
            <p:cNvCxnSpPr>
              <a:stCxn id="25" idx="0"/>
            </p:cNvCxnSpPr>
            <p:nvPr/>
          </p:nvCxnSpPr>
          <p:spPr bwMode="auto">
            <a:xfrm flipH="1" flipV="1">
              <a:off x="6324600"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27" name="Group 26"/>
          <p:cNvGrpSpPr/>
          <p:nvPr/>
        </p:nvGrpSpPr>
        <p:grpSpPr>
          <a:xfrm>
            <a:off x="726847" y="1877856"/>
            <a:ext cx="2599770" cy="1480066"/>
            <a:chOff x="1124710" y="1872734"/>
            <a:chExt cx="2599770" cy="1480066"/>
          </a:xfrm>
        </p:grpSpPr>
        <p:sp>
          <p:nvSpPr>
            <p:cNvPr id="28" name="TextBox 27"/>
            <p:cNvSpPr txBox="1"/>
            <p:nvPr/>
          </p:nvSpPr>
          <p:spPr>
            <a:xfrm>
              <a:off x="1551477" y="1872734"/>
              <a:ext cx="2173003" cy="369332"/>
            </a:xfrm>
            <a:prstGeom prst="rect">
              <a:avLst/>
            </a:prstGeom>
            <a:noFill/>
          </p:spPr>
          <p:txBody>
            <a:bodyPr wrap="none" rtlCol="0">
              <a:spAutoFit/>
            </a:bodyPr>
            <a:lstStyle/>
            <a:p>
              <a:pPr eaLnBrk="0" hangingPunct="0"/>
              <a:r>
                <a:rPr lang="en-US" sz="1800" b="1" dirty="0">
                  <a:solidFill>
                    <a:srgbClr val="990000"/>
                  </a:solidFill>
                  <a:latin typeface="Calibri" pitchFamily="34" charset="0"/>
                </a:rPr>
                <a:t>…that’s defined here</a:t>
              </a:r>
            </a:p>
          </p:txBody>
        </p:sp>
        <p:cxnSp>
          <p:nvCxnSpPr>
            <p:cNvPr id="29" name="Straight Arrow Connector 28"/>
            <p:cNvCxnSpPr>
              <a:cxnSpLocks/>
              <a:stCxn id="28" idx="2"/>
            </p:cNvCxnSpPr>
            <p:nvPr/>
          </p:nvCxnSpPr>
          <p:spPr bwMode="auto">
            <a:xfrm flipH="1">
              <a:off x="1124710" y="2242066"/>
              <a:ext cx="1513269" cy="1110734"/>
            </a:xfrm>
            <a:prstGeom prst="straightConnector1">
              <a:avLst/>
            </a:prstGeom>
            <a:noFill/>
            <a:ln w="25400" cap="flat" cmpd="sng" algn="ctr">
              <a:solidFill>
                <a:srgbClr val="990000"/>
              </a:solidFill>
              <a:prstDash val="solid"/>
              <a:round/>
              <a:headEnd type="none" w="med" len="med"/>
              <a:tailEnd type="arrow"/>
            </a:ln>
            <a:effectLst/>
          </p:spPr>
        </p:cxnSp>
      </p:grpSp>
      <p:sp>
        <p:nvSpPr>
          <p:cNvPr id="31" name="Slide Number Placeholder 30">
            <a:extLst>
              <a:ext uri="{FF2B5EF4-FFF2-40B4-BE49-F238E27FC236}">
                <a16:creationId xmlns:a16="http://schemas.microsoft.com/office/drawing/2014/main" id="{BDC0B8BF-5B04-42AB-B752-83C15E44D6F3}"/>
              </a:ext>
            </a:extLst>
          </p:cNvPr>
          <p:cNvSpPr>
            <a:spLocks noGrp="1"/>
          </p:cNvSpPr>
          <p:nvPr>
            <p:ph type="sldNum" sz="quarter" idx="12"/>
          </p:nvPr>
        </p:nvSpPr>
        <p:spPr/>
        <p:txBody>
          <a:bodyPr/>
          <a:lstStyle/>
          <a:p>
            <a:fld id="{08660857-7544-4646-A5A0-CE3434EE97AD}" type="slidenum">
              <a:rPr lang="en-US" smtClean="0"/>
              <a:t>12</a:t>
            </a:fld>
            <a:endParaRPr lang="en-US"/>
          </a:p>
        </p:txBody>
      </p:sp>
      <p:sp>
        <p:nvSpPr>
          <p:cNvPr id="32" name="Date Placeholder 31">
            <a:extLst>
              <a:ext uri="{FF2B5EF4-FFF2-40B4-BE49-F238E27FC236}">
                <a16:creationId xmlns:a16="http://schemas.microsoft.com/office/drawing/2014/main" id="{FAF6D169-1D0A-4819-94E7-654E24B3F7F3}"/>
              </a:ext>
            </a:extLst>
          </p:cNvPr>
          <p:cNvSpPr>
            <a:spLocks noGrp="1"/>
          </p:cNvSpPr>
          <p:nvPr>
            <p:ph type="dt" sz="half" idx="10"/>
          </p:nvPr>
        </p:nvSpPr>
        <p:spPr/>
        <p:txBody>
          <a:bodyPr/>
          <a:lstStyle/>
          <a:p>
            <a:r>
              <a:rPr lang="en-US"/>
              <a:t>Spring 2020</a:t>
            </a:r>
          </a:p>
        </p:txBody>
      </p:sp>
      <p:sp>
        <p:nvSpPr>
          <p:cNvPr id="33" name="Footer Placeholder 32">
            <a:extLst>
              <a:ext uri="{FF2B5EF4-FFF2-40B4-BE49-F238E27FC236}">
                <a16:creationId xmlns:a16="http://schemas.microsoft.com/office/drawing/2014/main" id="{E96534EF-D25F-4322-8843-FEE13BC959AD}"/>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3980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8076"/>
            <a:ext cx="8229600" cy="1143000"/>
          </a:xfrm>
        </p:spPr>
        <p:txBody>
          <a:bodyPr/>
          <a:lstStyle/>
          <a:p>
            <a:r>
              <a:rPr lang="en-US" dirty="0"/>
              <a:t>Local Symbols</a:t>
            </a:r>
          </a:p>
        </p:txBody>
      </p:sp>
      <p:sp>
        <p:nvSpPr>
          <p:cNvPr id="3" name="Content Placeholder 2"/>
          <p:cNvSpPr>
            <a:spLocks noGrp="1"/>
          </p:cNvSpPr>
          <p:nvPr>
            <p:ph idx="1"/>
          </p:nvPr>
        </p:nvSpPr>
        <p:spPr>
          <a:xfrm>
            <a:off x="457200" y="1161257"/>
            <a:ext cx="8229600" cy="1828800"/>
          </a:xfrm>
        </p:spPr>
        <p:txBody>
          <a:bodyPr>
            <a:normAutofit/>
          </a:bodyPr>
          <a:lstStyle/>
          <a:p>
            <a:r>
              <a:rPr lang="en-US" dirty="0"/>
              <a:t>Local non-static C variables vs. local static C variables</a:t>
            </a:r>
          </a:p>
          <a:p>
            <a:pPr lvl="1"/>
            <a:r>
              <a:rPr lang="en-US" dirty="0"/>
              <a:t>local non-static C variables: stored on the stack </a:t>
            </a:r>
          </a:p>
          <a:p>
            <a:pPr lvl="1"/>
            <a:r>
              <a:rPr lang="en-US" dirty="0"/>
              <a:t>local static C variables: stored in either </a:t>
            </a:r>
            <a:r>
              <a:rPr lang="en-US" dirty="0">
                <a:latin typeface="Courier New"/>
                <a:cs typeface="Courier New"/>
              </a:rPr>
              <a:t>.</a:t>
            </a:r>
            <a:r>
              <a:rPr lang="en-US" dirty="0" err="1">
                <a:latin typeface="Courier New"/>
                <a:cs typeface="Courier New"/>
              </a:rPr>
              <a:t>bss</a:t>
            </a:r>
            <a:r>
              <a:rPr lang="en-US" dirty="0">
                <a:latin typeface="Courier New"/>
                <a:cs typeface="Courier New"/>
              </a:rPr>
              <a:t>, </a:t>
            </a:r>
            <a:r>
              <a:rPr lang="en-US" dirty="0"/>
              <a:t>or </a:t>
            </a:r>
            <a:r>
              <a:rPr lang="en-US" dirty="0">
                <a:latin typeface="Courier New"/>
                <a:cs typeface="Courier New"/>
              </a:rPr>
              <a:t>.data </a:t>
            </a:r>
            <a:r>
              <a:rPr lang="en-US" dirty="0"/>
              <a:t>(in ELF)</a:t>
            </a:r>
          </a:p>
          <a:p>
            <a:endParaRPr lang="en-US" dirty="0"/>
          </a:p>
        </p:txBody>
      </p:sp>
      <p:sp>
        <p:nvSpPr>
          <p:cNvPr id="5" name="Rectangle 2"/>
          <p:cNvSpPr>
            <a:spLocks noChangeArrowheads="1"/>
          </p:cNvSpPr>
          <p:nvPr/>
        </p:nvSpPr>
        <p:spPr bwMode="auto">
          <a:xfrm>
            <a:off x="838200" y="2963953"/>
            <a:ext cx="3100187" cy="3418501"/>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pPr eaLnBrk="0" hangingPunct="0"/>
            <a:r>
              <a:rPr lang="fr-FR" sz="1800" b="1" dirty="0" err="1">
                <a:solidFill>
                  <a:srgbClr val="2D961E"/>
                </a:solidFill>
                <a:latin typeface="Menlo-Regular"/>
              </a:rPr>
              <a:t>int</a:t>
            </a:r>
            <a:r>
              <a:rPr lang="fr-FR" sz="1800" b="1" dirty="0">
                <a:solidFill>
                  <a:srgbClr val="000000"/>
                </a:solidFill>
                <a:latin typeface="Menlo-Regular"/>
              </a:rPr>
              <a:t> </a:t>
            </a:r>
            <a:r>
              <a:rPr lang="fr-FR" sz="1800" b="1" dirty="0">
                <a:solidFill>
                  <a:srgbClr val="4A00FF"/>
                </a:solidFill>
                <a:latin typeface="Menlo-Regular"/>
              </a:rPr>
              <a:t>f</a:t>
            </a:r>
            <a:r>
              <a:rPr lang="fr-FR" sz="1800" b="1" dirty="0">
                <a:solidFill>
                  <a:srgbClr val="000000"/>
                </a:solidFill>
                <a:latin typeface="Menlo-Regular"/>
              </a:rPr>
              <a:t>()</a:t>
            </a:r>
          </a:p>
          <a:p>
            <a:pPr eaLnBrk="0" hangingPunct="0"/>
            <a:r>
              <a:rPr lang="fr-FR" sz="1800" b="1" dirty="0">
                <a:solidFill>
                  <a:srgbClr val="000000"/>
                </a:solidFill>
                <a:latin typeface="Menlo-Regular"/>
              </a:rPr>
              <a:t>{</a:t>
            </a:r>
          </a:p>
          <a:p>
            <a:pPr eaLnBrk="0" hangingPunct="0"/>
            <a:r>
              <a:rPr lang="en-US" sz="1800" b="1" dirty="0">
                <a:solidFill>
                  <a:srgbClr val="000000"/>
                </a:solidFill>
                <a:latin typeface="Menlo-Regular"/>
              </a:rPr>
              <a:t>    </a:t>
            </a:r>
            <a:r>
              <a:rPr lang="en-US" sz="1800" b="1" dirty="0">
                <a:solidFill>
                  <a:srgbClr val="C200FF"/>
                </a:solidFill>
                <a:latin typeface="Menlo-Regular"/>
              </a:rPr>
              <a:t>static</a:t>
            </a:r>
            <a:r>
              <a:rPr lang="en-US" sz="1800" b="1" dirty="0">
                <a:solidFill>
                  <a:srgbClr val="000000"/>
                </a:solidFill>
                <a:latin typeface="Menlo-Regular"/>
              </a:rPr>
              <a:t> </a:t>
            </a:r>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C1651C"/>
                </a:solidFill>
                <a:latin typeface="Menlo-Regular"/>
              </a:rPr>
              <a:t>x</a:t>
            </a:r>
            <a:r>
              <a:rPr lang="en-US" sz="1800" b="1" dirty="0">
                <a:solidFill>
                  <a:srgbClr val="000000"/>
                </a:solidFill>
                <a:latin typeface="Menlo-Regular"/>
              </a:rPr>
              <a:t> = 0;</a:t>
            </a:r>
          </a:p>
          <a:p>
            <a:pPr eaLnBrk="0" hangingPunct="0"/>
            <a:r>
              <a:rPr lang="is-IS" sz="1800" b="1" dirty="0">
                <a:solidFill>
                  <a:srgbClr val="000000"/>
                </a:solidFill>
                <a:latin typeface="Menlo-Regular"/>
              </a:rPr>
              <a:t>    </a:t>
            </a:r>
            <a:r>
              <a:rPr lang="is-IS" sz="1800" b="1" dirty="0">
                <a:solidFill>
                  <a:srgbClr val="C200FF"/>
                </a:solidFill>
                <a:latin typeface="Menlo-Regular"/>
              </a:rPr>
              <a:t>return</a:t>
            </a:r>
            <a:r>
              <a:rPr lang="is-IS" sz="1800" b="1" dirty="0">
                <a:solidFill>
                  <a:srgbClr val="000000"/>
                </a:solidFill>
                <a:latin typeface="Menlo-Regular"/>
              </a:rPr>
              <a:t> x;</a:t>
            </a:r>
          </a:p>
          <a:p>
            <a:pPr eaLnBrk="0" hangingPunct="0"/>
            <a:r>
              <a:rPr lang="is-IS" sz="1800" b="1" dirty="0">
                <a:solidFill>
                  <a:srgbClr val="000000"/>
                </a:solidFill>
                <a:latin typeface="Menlo-Regular"/>
              </a:rPr>
              <a:t>}</a:t>
            </a:r>
          </a:p>
          <a:p>
            <a:pPr eaLnBrk="0" hangingPunct="0"/>
            <a:endParaRPr lang="is-IS" sz="1800" b="1" dirty="0">
              <a:solidFill>
                <a:srgbClr val="000000"/>
              </a:solidFill>
              <a:latin typeface="Menlo-Regular"/>
            </a:endParaRPr>
          </a:p>
          <a:p>
            <a:pPr eaLnBrk="0" hangingPunct="0"/>
            <a:r>
              <a:rPr lang="fr-FR" sz="1800" b="1" dirty="0" err="1">
                <a:solidFill>
                  <a:srgbClr val="2D961E"/>
                </a:solidFill>
                <a:latin typeface="Menlo-Regular"/>
              </a:rPr>
              <a:t>int</a:t>
            </a:r>
            <a:r>
              <a:rPr lang="fr-FR" sz="1800" b="1" dirty="0">
                <a:solidFill>
                  <a:srgbClr val="000000"/>
                </a:solidFill>
                <a:latin typeface="Menlo-Regular"/>
              </a:rPr>
              <a:t> </a:t>
            </a:r>
            <a:r>
              <a:rPr lang="fr-FR" sz="1800" b="1" dirty="0">
                <a:solidFill>
                  <a:srgbClr val="4A00FF"/>
                </a:solidFill>
                <a:latin typeface="Menlo-Regular"/>
              </a:rPr>
              <a:t>g</a:t>
            </a:r>
            <a:r>
              <a:rPr lang="fr-FR" sz="1800" b="1" dirty="0">
                <a:solidFill>
                  <a:srgbClr val="000000"/>
                </a:solidFill>
                <a:latin typeface="Menlo-Regular"/>
              </a:rPr>
              <a:t>()</a:t>
            </a:r>
          </a:p>
          <a:p>
            <a:pPr eaLnBrk="0" hangingPunct="0"/>
            <a:r>
              <a:rPr lang="fr-FR" sz="1800" b="1" dirty="0">
                <a:solidFill>
                  <a:srgbClr val="000000"/>
                </a:solidFill>
                <a:latin typeface="Menlo-Regular"/>
              </a:rPr>
              <a:t>{</a:t>
            </a:r>
          </a:p>
          <a:p>
            <a:pPr eaLnBrk="0" hangingPunct="0"/>
            <a:r>
              <a:rPr lang="en-US" sz="1800" b="1" dirty="0">
                <a:solidFill>
                  <a:srgbClr val="000000"/>
                </a:solidFill>
                <a:latin typeface="Menlo-Regular"/>
              </a:rPr>
              <a:t>    </a:t>
            </a:r>
            <a:r>
              <a:rPr lang="en-US" sz="1800" b="1" dirty="0">
                <a:solidFill>
                  <a:srgbClr val="C200FF"/>
                </a:solidFill>
                <a:latin typeface="Menlo-Regular"/>
              </a:rPr>
              <a:t>static</a:t>
            </a:r>
            <a:r>
              <a:rPr lang="en-US" sz="1800" b="1" dirty="0">
                <a:solidFill>
                  <a:srgbClr val="000000"/>
                </a:solidFill>
                <a:latin typeface="Menlo-Regular"/>
              </a:rPr>
              <a:t> </a:t>
            </a:r>
            <a:r>
              <a:rPr lang="en-US" sz="1800" b="1" dirty="0" err="1">
                <a:solidFill>
                  <a:srgbClr val="2D961E"/>
                </a:solidFill>
                <a:latin typeface="Menlo-Regular"/>
              </a:rPr>
              <a:t>int</a:t>
            </a:r>
            <a:r>
              <a:rPr lang="en-US" sz="1800" b="1" dirty="0">
                <a:solidFill>
                  <a:srgbClr val="000000"/>
                </a:solidFill>
                <a:latin typeface="Menlo-Regular"/>
              </a:rPr>
              <a:t> </a:t>
            </a:r>
            <a:r>
              <a:rPr lang="en-US" sz="1800" b="1" dirty="0">
                <a:solidFill>
                  <a:srgbClr val="C1651C"/>
                </a:solidFill>
                <a:latin typeface="Menlo-Regular"/>
              </a:rPr>
              <a:t>x</a:t>
            </a:r>
            <a:r>
              <a:rPr lang="en-US" sz="1800" b="1" dirty="0">
                <a:solidFill>
                  <a:srgbClr val="000000"/>
                </a:solidFill>
                <a:latin typeface="Menlo-Regular"/>
              </a:rPr>
              <a:t> = 1;</a:t>
            </a:r>
          </a:p>
          <a:p>
            <a:pPr eaLnBrk="0" hangingPunct="0"/>
            <a:r>
              <a:rPr lang="is-IS" sz="1800" b="1" dirty="0">
                <a:solidFill>
                  <a:srgbClr val="000000"/>
                </a:solidFill>
                <a:latin typeface="Menlo-Regular"/>
              </a:rPr>
              <a:t>    </a:t>
            </a:r>
            <a:r>
              <a:rPr lang="is-IS" sz="1800" b="1" dirty="0">
                <a:solidFill>
                  <a:srgbClr val="C200FF"/>
                </a:solidFill>
                <a:latin typeface="Menlo-Regular"/>
              </a:rPr>
              <a:t>return</a:t>
            </a:r>
            <a:r>
              <a:rPr lang="is-IS" sz="1800" b="1" dirty="0">
                <a:solidFill>
                  <a:srgbClr val="000000"/>
                </a:solidFill>
                <a:latin typeface="Menlo-Regular"/>
              </a:rPr>
              <a:t> x;</a:t>
            </a:r>
          </a:p>
          <a:p>
            <a:pPr eaLnBrk="0" hangingPunct="0"/>
            <a:r>
              <a:rPr lang="is-IS" sz="1800" b="1" dirty="0">
                <a:solidFill>
                  <a:srgbClr val="000000"/>
                </a:solidFill>
                <a:latin typeface="Menlo-Regular"/>
              </a:rPr>
              <a:t>}</a:t>
            </a:r>
          </a:p>
          <a:p>
            <a:pPr eaLnBrk="0" hangingPunct="0"/>
            <a:endParaRPr lang="en-US" sz="1800" b="1" dirty="0">
              <a:solidFill>
                <a:srgbClr val="000000"/>
              </a:solidFill>
              <a:latin typeface="Courier New"/>
              <a:cs typeface="Courier New"/>
            </a:endParaRPr>
          </a:p>
        </p:txBody>
      </p:sp>
      <p:sp>
        <p:nvSpPr>
          <p:cNvPr id="6" name="TextBox 5"/>
          <p:cNvSpPr txBox="1"/>
          <p:nvPr/>
        </p:nvSpPr>
        <p:spPr>
          <a:xfrm>
            <a:off x="4267200" y="3505200"/>
            <a:ext cx="4343400" cy="1938992"/>
          </a:xfrm>
          <a:prstGeom prst="rect">
            <a:avLst/>
          </a:prstGeom>
          <a:noFill/>
        </p:spPr>
        <p:txBody>
          <a:bodyPr wrap="square" rtlCol="0">
            <a:spAutoFit/>
          </a:bodyPr>
          <a:lstStyle/>
          <a:p>
            <a:pPr eaLnBrk="0" hangingPunct="0"/>
            <a:r>
              <a:rPr lang="en-US" sz="2000" b="1" dirty="0">
                <a:solidFill>
                  <a:srgbClr val="000000"/>
                </a:solidFill>
                <a:latin typeface="Calibri" pitchFamily="34" charset="0"/>
              </a:rPr>
              <a:t>Compiler allocates space in </a:t>
            </a:r>
            <a:r>
              <a:rPr lang="en-US" sz="2000" b="1" dirty="0">
                <a:solidFill>
                  <a:srgbClr val="000000"/>
                </a:solidFill>
                <a:latin typeface="Courier New"/>
                <a:cs typeface="Courier New"/>
              </a:rPr>
              <a:t>.data </a:t>
            </a:r>
            <a:r>
              <a:rPr lang="en-US" sz="2000" b="1" dirty="0">
                <a:solidFill>
                  <a:srgbClr val="000000"/>
                </a:solidFill>
                <a:latin typeface="Calibri" pitchFamily="34" charset="0"/>
              </a:rPr>
              <a:t>for each definition of </a:t>
            </a:r>
            <a:r>
              <a:rPr lang="en-US" sz="2000" b="1" dirty="0">
                <a:solidFill>
                  <a:srgbClr val="000000"/>
                </a:solidFill>
                <a:latin typeface="Courier New"/>
                <a:cs typeface="Courier New"/>
              </a:rPr>
              <a:t>x</a:t>
            </a:r>
          </a:p>
          <a:p>
            <a:pPr eaLnBrk="0" hangingPunct="0"/>
            <a:endParaRPr lang="en-US" sz="2000" b="1" dirty="0">
              <a:solidFill>
                <a:srgbClr val="000000"/>
              </a:solidFill>
              <a:latin typeface="Calibri" pitchFamily="34" charset="0"/>
            </a:endParaRPr>
          </a:p>
          <a:p>
            <a:pPr eaLnBrk="0" hangingPunct="0"/>
            <a:r>
              <a:rPr lang="en-US" sz="2000" b="1" dirty="0">
                <a:solidFill>
                  <a:srgbClr val="000000"/>
                </a:solidFill>
                <a:latin typeface="Calibri" pitchFamily="34" charset="0"/>
              </a:rPr>
              <a:t>Creates local symbols in the symbol table with unique names, e.g., </a:t>
            </a:r>
            <a:r>
              <a:rPr lang="en-US" sz="2000" b="1" dirty="0">
                <a:solidFill>
                  <a:srgbClr val="000000"/>
                </a:solidFill>
                <a:latin typeface="Courier New"/>
                <a:cs typeface="Courier New"/>
              </a:rPr>
              <a:t>x.1</a:t>
            </a:r>
            <a:r>
              <a:rPr lang="en-US" sz="2000" b="1" dirty="0">
                <a:solidFill>
                  <a:srgbClr val="000000"/>
                </a:solidFill>
                <a:latin typeface="Calibri" pitchFamily="34" charset="0"/>
              </a:rPr>
              <a:t> and </a:t>
            </a:r>
            <a:r>
              <a:rPr lang="en-US" sz="2000" b="1" dirty="0">
                <a:solidFill>
                  <a:srgbClr val="000000"/>
                </a:solidFill>
                <a:latin typeface="Courier New"/>
                <a:cs typeface="Courier New"/>
              </a:rPr>
              <a:t>x.2</a:t>
            </a:r>
            <a:r>
              <a:rPr lang="en-US" sz="2000" b="1" dirty="0">
                <a:solidFill>
                  <a:srgbClr val="000000"/>
                </a:solidFill>
                <a:latin typeface="Calibri" pitchFamily="34" charset="0"/>
              </a:rPr>
              <a:t>.</a:t>
            </a:r>
          </a:p>
        </p:txBody>
      </p:sp>
      <p:sp>
        <p:nvSpPr>
          <p:cNvPr id="9" name="Slide Number Placeholder 8">
            <a:extLst>
              <a:ext uri="{FF2B5EF4-FFF2-40B4-BE49-F238E27FC236}">
                <a16:creationId xmlns:a16="http://schemas.microsoft.com/office/drawing/2014/main" id="{5ACBDF11-92F7-4CA0-800E-A01852A15001}"/>
              </a:ext>
            </a:extLst>
          </p:cNvPr>
          <p:cNvSpPr>
            <a:spLocks noGrp="1"/>
          </p:cNvSpPr>
          <p:nvPr>
            <p:ph type="sldNum" sz="quarter" idx="12"/>
          </p:nvPr>
        </p:nvSpPr>
        <p:spPr/>
        <p:txBody>
          <a:bodyPr/>
          <a:lstStyle/>
          <a:p>
            <a:fld id="{08660857-7544-4646-A5A0-CE3434EE97AD}" type="slidenum">
              <a:rPr lang="en-US" smtClean="0"/>
              <a:t>13</a:t>
            </a:fld>
            <a:endParaRPr lang="en-US"/>
          </a:p>
        </p:txBody>
      </p:sp>
      <p:sp>
        <p:nvSpPr>
          <p:cNvPr id="10" name="Date Placeholder 9">
            <a:extLst>
              <a:ext uri="{FF2B5EF4-FFF2-40B4-BE49-F238E27FC236}">
                <a16:creationId xmlns:a16="http://schemas.microsoft.com/office/drawing/2014/main" id="{13A71542-4455-41F6-B0B7-330BC2254D52}"/>
              </a:ext>
            </a:extLst>
          </p:cNvPr>
          <p:cNvSpPr>
            <a:spLocks noGrp="1"/>
          </p:cNvSpPr>
          <p:nvPr>
            <p:ph type="dt" sz="half" idx="10"/>
          </p:nvPr>
        </p:nvSpPr>
        <p:spPr/>
        <p:txBody>
          <a:bodyPr/>
          <a:lstStyle/>
          <a:p>
            <a:r>
              <a:rPr lang="en-US"/>
              <a:t>Spring 2020</a:t>
            </a:r>
          </a:p>
        </p:txBody>
      </p:sp>
      <p:sp>
        <p:nvSpPr>
          <p:cNvPr id="11" name="Footer Placeholder 10">
            <a:extLst>
              <a:ext uri="{FF2B5EF4-FFF2-40B4-BE49-F238E27FC236}">
                <a16:creationId xmlns:a16="http://schemas.microsoft.com/office/drawing/2014/main" id="{8998D6A5-9BB0-4E4B-8765-407624F6E823}"/>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9171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79518"/>
            <a:ext cx="7543800" cy="940789"/>
          </a:xfrm>
        </p:spPr>
        <p:txBody>
          <a:bodyPr>
            <a:normAutofit fontScale="90000"/>
          </a:bodyPr>
          <a:lstStyle/>
          <a:p>
            <a:r>
              <a:rPr lang="en-US" dirty="0"/>
              <a:t>How Linker Resolves Duplicate Symbol Definitions</a:t>
            </a:r>
          </a:p>
        </p:txBody>
      </p:sp>
      <p:sp>
        <p:nvSpPr>
          <p:cNvPr id="3" name="Content Placeholder 2"/>
          <p:cNvSpPr>
            <a:spLocks noGrp="1"/>
          </p:cNvSpPr>
          <p:nvPr>
            <p:ph idx="1"/>
          </p:nvPr>
        </p:nvSpPr>
        <p:spPr>
          <a:xfrm>
            <a:off x="457200" y="2247114"/>
            <a:ext cx="8229600" cy="2133600"/>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 symbols are either </a:t>
            </a:r>
            <a:r>
              <a:rPr lang="en-GB" i="1" dirty="0"/>
              <a:t>strong</a:t>
            </a:r>
            <a:r>
              <a:rPr lang="en-GB" dirty="0"/>
              <a:t> or </a:t>
            </a:r>
            <a:r>
              <a:rPr lang="en-GB" i="1" dirty="0"/>
              <a:t>weak</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Strong</a:t>
            </a:r>
            <a:r>
              <a:rPr lang="en-GB" dirty="0"/>
              <a:t>: procedures and initialized </a:t>
            </a:r>
            <a:r>
              <a:rPr lang="en-GB" dirty="0" err="1"/>
              <a:t>globals</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Weak</a:t>
            </a:r>
            <a:r>
              <a:rPr lang="en-GB" dirty="0"/>
              <a:t>: uninitialized </a:t>
            </a:r>
            <a:r>
              <a:rPr lang="en-GB" dirty="0" err="1"/>
              <a:t>globals</a:t>
            </a:r>
            <a:endParaRPr lang="en-GB" dirty="0"/>
          </a:p>
          <a:p>
            <a:endParaRPr lang="en-US" dirty="0"/>
          </a:p>
        </p:txBody>
      </p:sp>
      <p:grpSp>
        <p:nvGrpSpPr>
          <p:cNvPr id="17" name="Group 16"/>
          <p:cNvGrpSpPr/>
          <p:nvPr/>
        </p:nvGrpSpPr>
        <p:grpSpPr>
          <a:xfrm>
            <a:off x="704850" y="4627345"/>
            <a:ext cx="7322838" cy="1505968"/>
            <a:chOff x="704850" y="3523232"/>
            <a:chExt cx="7322838" cy="1505968"/>
          </a:xfrm>
        </p:grpSpPr>
        <p:sp>
          <p:nvSpPr>
            <p:cNvPr id="5" name="Rectangle 3"/>
            <p:cNvSpPr>
              <a:spLocks noChangeArrowheads="1"/>
            </p:cNvSpPr>
            <p:nvPr/>
          </p:nvSpPr>
          <p:spPr bwMode="auto">
            <a:xfrm>
              <a:off x="2470150" y="3893119"/>
              <a:ext cx="1560340" cy="1136081"/>
            </a:xfrm>
            <a:prstGeom prst="rect">
              <a:avLst/>
            </a:prstGeom>
            <a:solidFill>
              <a:srgbClr val="F6F5BD"/>
            </a:solidFill>
            <a:ln w="3240">
              <a:solidFill>
                <a:srgbClr val="000000"/>
              </a:solidFill>
              <a:miter lim="800000"/>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int foo=5;</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endParaRP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p1()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a:t>
              </a:r>
            </a:p>
          </p:txBody>
        </p:sp>
        <p:sp>
          <p:nvSpPr>
            <p:cNvPr id="6" name="Rectangle 4"/>
            <p:cNvSpPr>
              <a:spLocks noChangeArrowheads="1"/>
            </p:cNvSpPr>
            <p:nvPr/>
          </p:nvSpPr>
          <p:spPr bwMode="auto">
            <a:xfrm>
              <a:off x="4981575" y="3893119"/>
              <a:ext cx="1284624" cy="1136081"/>
            </a:xfrm>
            <a:prstGeom prst="rect">
              <a:avLst/>
            </a:prstGeom>
            <a:solidFill>
              <a:srgbClr val="F6F5BD"/>
            </a:solidFill>
            <a:ln w="3240">
              <a:solidFill>
                <a:srgbClr val="000000"/>
              </a:solidFill>
              <a:miter lim="800000"/>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int foo;</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endParaRP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p2()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a:t>
              </a:r>
            </a:p>
          </p:txBody>
        </p:sp>
        <p:sp>
          <p:nvSpPr>
            <p:cNvPr id="7" name="Rectangle 5"/>
            <p:cNvSpPr>
              <a:spLocks noChangeArrowheads="1"/>
            </p:cNvSpPr>
            <p:nvPr/>
          </p:nvSpPr>
          <p:spPr bwMode="auto">
            <a:xfrm>
              <a:off x="2462213" y="35232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p1.c</a:t>
              </a:r>
            </a:p>
          </p:txBody>
        </p:sp>
        <p:sp>
          <p:nvSpPr>
            <p:cNvPr id="8" name="Rectangle 6"/>
            <p:cNvSpPr>
              <a:spLocks noChangeArrowheads="1"/>
            </p:cNvSpPr>
            <p:nvPr/>
          </p:nvSpPr>
          <p:spPr bwMode="auto">
            <a:xfrm>
              <a:off x="4976813" y="35232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p2.c</a:t>
              </a:r>
            </a:p>
          </p:txBody>
        </p:sp>
        <p:sp>
          <p:nvSpPr>
            <p:cNvPr id="9" name="Text Box 7"/>
            <p:cNvSpPr txBox="1">
              <a:spLocks noChangeArrowheads="1"/>
            </p:cNvSpPr>
            <p:nvPr/>
          </p:nvSpPr>
          <p:spPr bwMode="auto">
            <a:xfrm>
              <a:off x="7242175" y="4391593"/>
              <a:ext cx="785513" cy="365999"/>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990000"/>
                  </a:solidFill>
                  <a:latin typeface="Calibri" pitchFamily="34" charset="0"/>
                  <a:ea typeface="msgothic" charset="0"/>
                  <a:cs typeface="msgothic" charset="0"/>
                </a:rPr>
                <a:t>strong</a:t>
              </a:r>
            </a:p>
          </p:txBody>
        </p:sp>
        <p:sp>
          <p:nvSpPr>
            <p:cNvPr id="10" name="Line 8"/>
            <p:cNvSpPr>
              <a:spLocks noChangeShapeType="1"/>
            </p:cNvSpPr>
            <p:nvPr/>
          </p:nvSpPr>
          <p:spPr bwMode="auto">
            <a:xfrm flipH="1">
              <a:off x="6327775" y="4572000"/>
              <a:ext cx="917575" cy="1588"/>
            </a:xfrm>
            <a:prstGeom prst="line">
              <a:avLst/>
            </a:prstGeom>
            <a:noFill/>
            <a:ln w="25560">
              <a:solidFill>
                <a:srgbClr val="990000"/>
              </a:solidFill>
              <a:miter lim="800000"/>
              <a:headEnd/>
              <a:tailEnd type="triangle" w="med" len="med"/>
            </a:ln>
            <a:effectLst/>
          </p:spPr>
          <p:txBody>
            <a:bodyPr/>
            <a:lstStyle/>
            <a:p>
              <a:pPr eaLnBrk="0" hangingPunct="0"/>
              <a:endParaRPr lang="en-US" sz="2400" b="1">
                <a:solidFill>
                  <a:srgbClr val="990000"/>
                </a:solidFill>
                <a:latin typeface="Arial Narrow" pitchFamily="34" charset="0"/>
              </a:endParaRPr>
            </a:p>
          </p:txBody>
        </p:sp>
        <p:sp>
          <p:nvSpPr>
            <p:cNvPr id="11" name="Text Box 9"/>
            <p:cNvSpPr txBox="1">
              <a:spLocks noChangeArrowheads="1"/>
            </p:cNvSpPr>
            <p:nvPr/>
          </p:nvSpPr>
          <p:spPr bwMode="auto">
            <a:xfrm>
              <a:off x="7242175" y="3883594"/>
              <a:ext cx="691321" cy="365999"/>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990000"/>
                  </a:solidFill>
                  <a:latin typeface="Calibri" pitchFamily="34" charset="0"/>
                  <a:ea typeface="msgothic" charset="0"/>
                  <a:cs typeface="msgothic" charset="0"/>
                </a:rPr>
                <a:t>weak</a:t>
              </a:r>
            </a:p>
          </p:txBody>
        </p:sp>
        <p:sp>
          <p:nvSpPr>
            <p:cNvPr id="12" name="Line 10"/>
            <p:cNvSpPr>
              <a:spLocks noChangeShapeType="1"/>
            </p:cNvSpPr>
            <p:nvPr/>
          </p:nvSpPr>
          <p:spPr bwMode="auto">
            <a:xfrm flipH="1">
              <a:off x="6324600" y="4070877"/>
              <a:ext cx="917575" cy="1588"/>
            </a:xfrm>
            <a:prstGeom prst="line">
              <a:avLst/>
            </a:prstGeom>
            <a:noFill/>
            <a:ln w="25560">
              <a:solidFill>
                <a:srgbClr val="990000"/>
              </a:solidFill>
              <a:miter lim="800000"/>
              <a:headEnd/>
              <a:tailEnd type="triangle" w="med" len="med"/>
            </a:ln>
            <a:effectLst/>
          </p:spPr>
          <p:txBody>
            <a:bodyPr/>
            <a:lstStyle/>
            <a:p>
              <a:pPr eaLnBrk="0" hangingPunct="0"/>
              <a:endParaRPr lang="en-US" sz="2400" b="1">
                <a:solidFill>
                  <a:srgbClr val="990000"/>
                </a:solidFill>
                <a:latin typeface="Arial Narrow" pitchFamily="34" charset="0"/>
              </a:endParaRPr>
            </a:p>
          </p:txBody>
        </p:sp>
        <p:sp>
          <p:nvSpPr>
            <p:cNvPr id="13" name="Text Box 11"/>
            <p:cNvSpPr txBox="1">
              <a:spLocks noChangeArrowheads="1"/>
            </p:cNvSpPr>
            <p:nvPr/>
          </p:nvSpPr>
          <p:spPr bwMode="auto">
            <a:xfrm>
              <a:off x="704850" y="4431282"/>
              <a:ext cx="785513" cy="365999"/>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990000"/>
                  </a:solidFill>
                  <a:latin typeface="Calibri" pitchFamily="34" charset="0"/>
                  <a:ea typeface="msgothic" charset="0"/>
                  <a:cs typeface="msgothic" charset="0"/>
                </a:rPr>
                <a:t>strong</a:t>
              </a:r>
            </a:p>
          </p:txBody>
        </p:sp>
        <p:sp>
          <p:nvSpPr>
            <p:cNvPr id="14"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tailEnd/>
            </a:ln>
            <a:effectLst/>
          </p:spPr>
          <p:txBody>
            <a:bodyPr/>
            <a:lstStyle/>
            <a:p>
              <a:pPr eaLnBrk="0" hangingPunct="0"/>
              <a:endParaRPr lang="en-US" sz="2400" b="1">
                <a:solidFill>
                  <a:srgbClr val="000000"/>
                </a:solidFill>
                <a:latin typeface="Arial Narrow" pitchFamily="34" charset="0"/>
              </a:endParaRPr>
            </a:p>
          </p:txBody>
        </p:sp>
        <p:sp>
          <p:nvSpPr>
            <p:cNvPr id="15" name="Text Box 13"/>
            <p:cNvSpPr txBox="1">
              <a:spLocks noChangeArrowheads="1"/>
            </p:cNvSpPr>
            <p:nvPr/>
          </p:nvSpPr>
          <p:spPr bwMode="auto">
            <a:xfrm>
              <a:off x="704850" y="3889415"/>
              <a:ext cx="785513" cy="365999"/>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990000"/>
                  </a:solidFill>
                  <a:latin typeface="Calibri" pitchFamily="34" charset="0"/>
                  <a:ea typeface="msgothic" charset="0"/>
                  <a:cs typeface="msgothic" charset="0"/>
                </a:rPr>
                <a:t>strong</a:t>
              </a:r>
            </a:p>
          </p:txBody>
        </p:sp>
        <p:sp>
          <p:nvSpPr>
            <p:cNvPr id="16"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tailEnd/>
            </a:ln>
            <a:effectLst/>
          </p:spPr>
          <p:txBody>
            <a:bodyPr/>
            <a:lstStyle/>
            <a:p>
              <a:pPr eaLnBrk="0" hangingPunct="0"/>
              <a:endParaRPr lang="en-US" sz="2400" b="1">
                <a:solidFill>
                  <a:srgbClr val="000000"/>
                </a:solidFill>
                <a:latin typeface="Arial Narrow" pitchFamily="34" charset="0"/>
              </a:endParaRPr>
            </a:p>
          </p:txBody>
        </p:sp>
      </p:grpSp>
      <p:sp>
        <p:nvSpPr>
          <p:cNvPr id="20" name="Slide Number Placeholder 19">
            <a:extLst>
              <a:ext uri="{FF2B5EF4-FFF2-40B4-BE49-F238E27FC236}">
                <a16:creationId xmlns:a16="http://schemas.microsoft.com/office/drawing/2014/main" id="{902CEFA2-7D1B-48B9-A3A7-9BA170EE3820}"/>
              </a:ext>
            </a:extLst>
          </p:cNvPr>
          <p:cNvSpPr>
            <a:spLocks noGrp="1"/>
          </p:cNvSpPr>
          <p:nvPr>
            <p:ph type="sldNum" sz="quarter" idx="12"/>
          </p:nvPr>
        </p:nvSpPr>
        <p:spPr/>
        <p:txBody>
          <a:bodyPr/>
          <a:lstStyle/>
          <a:p>
            <a:fld id="{08660857-7544-4646-A5A0-CE3434EE97AD}" type="slidenum">
              <a:rPr lang="en-US" smtClean="0"/>
              <a:t>14</a:t>
            </a:fld>
            <a:endParaRPr lang="en-US"/>
          </a:p>
        </p:txBody>
      </p:sp>
      <p:sp>
        <p:nvSpPr>
          <p:cNvPr id="21" name="Date Placeholder 20">
            <a:extLst>
              <a:ext uri="{FF2B5EF4-FFF2-40B4-BE49-F238E27FC236}">
                <a16:creationId xmlns:a16="http://schemas.microsoft.com/office/drawing/2014/main" id="{F354BA2E-4205-402A-B17D-698A8F4EEFCE}"/>
              </a:ext>
            </a:extLst>
          </p:cNvPr>
          <p:cNvSpPr>
            <a:spLocks noGrp="1"/>
          </p:cNvSpPr>
          <p:nvPr>
            <p:ph type="dt" sz="half" idx="10"/>
          </p:nvPr>
        </p:nvSpPr>
        <p:spPr/>
        <p:txBody>
          <a:bodyPr/>
          <a:lstStyle/>
          <a:p>
            <a:r>
              <a:rPr lang="en-US"/>
              <a:t>Spring 2020</a:t>
            </a:r>
          </a:p>
        </p:txBody>
      </p:sp>
      <p:sp>
        <p:nvSpPr>
          <p:cNvPr id="22" name="Footer Placeholder 21">
            <a:extLst>
              <a:ext uri="{FF2B5EF4-FFF2-40B4-BE49-F238E27FC236}">
                <a16:creationId xmlns:a16="http://schemas.microsoft.com/office/drawing/2014/main" id="{D38B117C-36C2-431C-920C-0AE68BBD2F98}"/>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96052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 Symbol Rules</a:t>
            </a:r>
          </a:p>
        </p:txBody>
      </p:sp>
      <p:sp>
        <p:nvSpPr>
          <p:cNvPr id="3" name="Content Placeholder 2"/>
          <p:cNvSpPr>
            <a:spLocks noGrp="1"/>
          </p:cNvSpPr>
          <p:nvPr>
            <p:ph idx="1"/>
          </p:nvPr>
        </p:nvSpPr>
        <p:spPr/>
        <p:txBody>
          <a:bodyPr>
            <a:normAutofit/>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Rule 1: Multiple strong symbols are not allowed</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item can be defined only once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Otherwise: Linker error</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Rule 2: Given a strong symbol and multiple weak symbols, choose the strong symbol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References to the weak symbol resolve to the strong symbol</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Rule 3: If there are multiple weak symbols, pick an arbitrary one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Can override this with </a:t>
            </a:r>
            <a:r>
              <a:rPr lang="en-GB" b="1" dirty="0" err="1">
                <a:latin typeface="Courier New" pitchFamily="49" charset="0"/>
              </a:rPr>
              <a:t>gcc</a:t>
            </a:r>
            <a:r>
              <a:rPr lang="en-GB" b="1" dirty="0">
                <a:latin typeface="Courier New" pitchFamily="49" charset="0"/>
              </a:rPr>
              <a:t> –</a:t>
            </a:r>
            <a:r>
              <a:rPr lang="en-GB" b="1" dirty="0" err="1">
                <a:latin typeface="Courier New" pitchFamily="49" charset="0"/>
              </a:rPr>
              <a:t>fno</a:t>
            </a:r>
            <a:r>
              <a:rPr lang="en-GB" b="1" dirty="0">
                <a:latin typeface="Courier New" pitchFamily="49" charset="0"/>
              </a:rPr>
              <a:t>-common</a:t>
            </a:r>
          </a:p>
          <a:p>
            <a:endParaRPr lang="en-US" dirty="0"/>
          </a:p>
        </p:txBody>
      </p:sp>
      <p:sp>
        <p:nvSpPr>
          <p:cNvPr id="7" name="Slide Number Placeholder 6">
            <a:extLst>
              <a:ext uri="{FF2B5EF4-FFF2-40B4-BE49-F238E27FC236}">
                <a16:creationId xmlns:a16="http://schemas.microsoft.com/office/drawing/2014/main" id="{2C84C7FA-93DF-42E7-88FE-B3396AC96A5E}"/>
              </a:ext>
            </a:extLst>
          </p:cNvPr>
          <p:cNvSpPr>
            <a:spLocks noGrp="1"/>
          </p:cNvSpPr>
          <p:nvPr>
            <p:ph type="sldNum" sz="quarter" idx="12"/>
          </p:nvPr>
        </p:nvSpPr>
        <p:spPr/>
        <p:txBody>
          <a:bodyPr/>
          <a:lstStyle/>
          <a:p>
            <a:fld id="{08660857-7544-4646-A5A0-CE3434EE97AD}" type="slidenum">
              <a:rPr lang="en-US" smtClean="0"/>
              <a:t>15</a:t>
            </a:fld>
            <a:endParaRPr lang="en-US"/>
          </a:p>
        </p:txBody>
      </p:sp>
      <p:sp>
        <p:nvSpPr>
          <p:cNvPr id="8" name="Date Placeholder 7">
            <a:extLst>
              <a:ext uri="{FF2B5EF4-FFF2-40B4-BE49-F238E27FC236}">
                <a16:creationId xmlns:a16="http://schemas.microsoft.com/office/drawing/2014/main" id="{3D285151-1900-4A54-BDD2-6C733C4E55A4}"/>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2933167A-A1F4-4167-8335-22F6E3641B4E}"/>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67773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6625" name="Rectangle 1"/>
          <p:cNvSpPr>
            <a:spLocks noGrp="1" noChangeArrowheads="1"/>
          </p:cNvSpPr>
          <p:nvPr>
            <p:ph type="title" idx="4294967295"/>
          </p:nvPr>
        </p:nvSpPr>
        <p:spPr>
          <a:xfrm>
            <a:off x="427038" y="2841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Puzzles</a:t>
            </a:r>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6" name="Text Box 12"/>
          <p:cNvSpPr txBox="1">
            <a:spLocks noChangeArrowheads="1"/>
          </p:cNvSpPr>
          <p:nvPr/>
        </p:nvSpPr>
        <p:spPr bwMode="auto">
          <a:xfrm>
            <a:off x="3819525" y="1304925"/>
            <a:ext cx="4047431"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Link time error: two strong symbols (</a:t>
            </a:r>
            <a:r>
              <a:rPr lang="en-GB" sz="1800" dirty="0">
                <a:latin typeface="Courier New" pitchFamily="49" charset="0"/>
                <a:ea typeface="msgothic" charset="0"/>
                <a:cs typeface="msgothic" charset="0"/>
              </a:rPr>
              <a:t>p1</a:t>
            </a:r>
            <a:r>
              <a:rPr lang="en-GB" sz="1800" b="0" dirty="0">
                <a:latin typeface="Calibri" pitchFamily="34" charset="0"/>
                <a:ea typeface="msgothic" charset="0"/>
                <a:cs typeface="msgothic" charset="0"/>
              </a:rPr>
              <a:t>)</a:t>
            </a:r>
          </a:p>
        </p:txBody>
      </p:sp>
      <p:sp>
        <p:nvSpPr>
          <p:cNvPr id="26637" name="Text Box 13"/>
          <p:cNvSpPr txBox="1">
            <a:spLocks noChangeArrowheads="1"/>
          </p:cNvSpPr>
          <p:nvPr/>
        </p:nvSpPr>
        <p:spPr bwMode="auto">
          <a:xfrm>
            <a:off x="3794125" y="2159000"/>
            <a:ext cx="439707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References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will refer to the same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uninitialized int. Is this what you really want?</a:t>
            </a:r>
          </a:p>
        </p:txBody>
      </p:sp>
      <p:sp>
        <p:nvSpPr>
          <p:cNvPr id="26638" name="Text Box 14"/>
          <p:cNvSpPr txBox="1">
            <a:spLocks noChangeArrowheads="1"/>
          </p:cNvSpPr>
          <p:nvPr/>
        </p:nvSpPr>
        <p:spPr bwMode="auto">
          <a:xfrm>
            <a:off x="3824287" y="3194050"/>
            <a:ext cx="3611671"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Writes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in </a:t>
            </a:r>
            <a:r>
              <a:rPr lang="en-GB" sz="1800" dirty="0">
                <a:latin typeface="Courier New" pitchFamily="49" charset="0"/>
                <a:ea typeface="msgothic" charset="0"/>
                <a:cs typeface="msgothic" charset="0"/>
              </a:rPr>
              <a:t>p2</a:t>
            </a:r>
            <a:r>
              <a:rPr lang="en-GB" sz="1800" b="0" dirty="0">
                <a:latin typeface="Calibri" pitchFamily="34" charset="0"/>
                <a:ea typeface="msgothic" charset="0"/>
                <a:cs typeface="msgothic" charset="0"/>
              </a:rPr>
              <a:t> might overwrite </a:t>
            </a:r>
            <a:r>
              <a:rPr lang="en-GB" sz="1800" dirty="0">
                <a:latin typeface="Courier New" pitchFamily="49" charset="0"/>
                <a:ea typeface="msgothic" charset="0"/>
                <a:cs typeface="msgothic" charset="0"/>
              </a:rPr>
              <a:t>y</a:t>
            </a:r>
            <a:r>
              <a:rPr lang="en-GB" sz="1800" b="0" dirty="0">
                <a:latin typeface="Calibri"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Evil!</a:t>
            </a:r>
          </a:p>
        </p:txBody>
      </p:sp>
      <p:sp>
        <p:nvSpPr>
          <p:cNvPr id="26639" name="Text Box 15"/>
          <p:cNvSpPr txBox="1">
            <a:spLocks noChangeArrowheads="1"/>
          </p:cNvSpPr>
          <p:nvPr/>
        </p:nvSpPr>
        <p:spPr bwMode="auto">
          <a:xfrm>
            <a:off x="3829050" y="4140200"/>
            <a:ext cx="347753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Writes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in </a:t>
            </a:r>
            <a:r>
              <a:rPr lang="en-GB" sz="1800" dirty="0">
                <a:latin typeface="Courier New" pitchFamily="49" charset="0"/>
                <a:ea typeface="msgothic" charset="0"/>
                <a:cs typeface="msgothic" charset="0"/>
              </a:rPr>
              <a:t>p2</a:t>
            </a:r>
            <a:r>
              <a:rPr lang="en-GB" sz="1800" b="0" dirty="0">
                <a:latin typeface="Courier New" pitchFamily="49" charset="0"/>
                <a:ea typeface="msgothic" charset="0"/>
                <a:cs typeface="msgothic" charset="0"/>
              </a:rPr>
              <a:t> </a:t>
            </a:r>
            <a:r>
              <a:rPr lang="en-GB" sz="1800" b="0" dirty="0">
                <a:latin typeface="Calibri" pitchFamily="34" charset="0"/>
                <a:ea typeface="msgothic" charset="0"/>
                <a:cs typeface="msgothic" charset="0"/>
              </a:rPr>
              <a:t>will overwrite </a:t>
            </a:r>
            <a:r>
              <a:rPr lang="en-GB" sz="1800" dirty="0">
                <a:latin typeface="Courier New" pitchFamily="49" charset="0"/>
                <a:ea typeface="msgothic" charset="0"/>
                <a:cs typeface="msgothic" charset="0"/>
              </a:rPr>
              <a:t>y</a:t>
            </a:r>
            <a:r>
              <a:rPr lang="en-GB" sz="1800" b="0" dirty="0">
                <a:latin typeface="Calibri"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Nasty! </a:t>
            </a:r>
          </a:p>
        </p:txBody>
      </p:sp>
      <p:sp>
        <p:nvSpPr>
          <p:cNvPr id="26642" name="Text Box 18"/>
          <p:cNvSpPr txBox="1">
            <a:spLocks noChangeArrowheads="1"/>
          </p:cNvSpPr>
          <p:nvPr/>
        </p:nvSpPr>
        <p:spPr bwMode="auto">
          <a:xfrm>
            <a:off x="3824287" y="5159375"/>
            <a:ext cx="4654008"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References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will refer to the same initialized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variable.</a:t>
            </a:r>
          </a:p>
        </p:txBody>
      </p:sp>
      <p:sp>
        <p:nvSpPr>
          <p:cNvPr id="5" name="Slide Number Placeholder 4">
            <a:extLst>
              <a:ext uri="{FF2B5EF4-FFF2-40B4-BE49-F238E27FC236}">
                <a16:creationId xmlns:a16="http://schemas.microsoft.com/office/drawing/2014/main" id="{3C85989B-C9C4-4442-9DE8-A3CA967D6472}"/>
              </a:ext>
            </a:extLst>
          </p:cNvPr>
          <p:cNvSpPr>
            <a:spLocks noGrp="1"/>
          </p:cNvSpPr>
          <p:nvPr>
            <p:ph type="sldNum" sz="quarter" idx="12"/>
          </p:nvPr>
        </p:nvSpPr>
        <p:spPr/>
        <p:txBody>
          <a:bodyPr/>
          <a:lstStyle/>
          <a:p>
            <a:fld id="{08660857-7544-4646-A5A0-CE3434EE97AD}" type="slidenum">
              <a:rPr lang="en-US" smtClean="0"/>
              <a:t>16</a:t>
            </a:fld>
            <a:endParaRPr lang="en-US"/>
          </a:p>
        </p:txBody>
      </p:sp>
      <p:sp>
        <p:nvSpPr>
          <p:cNvPr id="6" name="Date Placeholder 5">
            <a:extLst>
              <a:ext uri="{FF2B5EF4-FFF2-40B4-BE49-F238E27FC236}">
                <a16:creationId xmlns:a16="http://schemas.microsoft.com/office/drawing/2014/main" id="{181CB1E0-A752-4F89-B47F-B492DC580788}"/>
              </a:ext>
            </a:extLst>
          </p:cNvPr>
          <p:cNvSpPr>
            <a:spLocks noGrp="1"/>
          </p:cNvSpPr>
          <p:nvPr>
            <p:ph type="dt" sz="half" idx="10"/>
          </p:nvPr>
        </p:nvSpPr>
        <p:spPr/>
        <p:txBody>
          <a:bodyPr/>
          <a:lstStyle/>
          <a:p>
            <a:r>
              <a:rPr lang="en-US"/>
              <a:t>Spring 2020</a:t>
            </a:r>
          </a:p>
        </p:txBody>
      </p:sp>
      <p:sp>
        <p:nvSpPr>
          <p:cNvPr id="7" name="Footer Placeholder 6">
            <a:extLst>
              <a:ext uri="{FF2B5EF4-FFF2-40B4-BE49-F238E27FC236}">
                <a16:creationId xmlns:a16="http://schemas.microsoft.com/office/drawing/2014/main" id="{32A5810B-0FB4-4DB1-8864-8F47C70BF489}"/>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2529860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p:txBody>
          <a:bodyPr/>
          <a:lstStyle/>
          <a:p>
            <a:r>
              <a:rPr lang="en-US" dirty="0"/>
              <a:t>Avoid if you can</a:t>
            </a:r>
          </a:p>
          <a:p>
            <a:endParaRPr lang="en-US" dirty="0"/>
          </a:p>
          <a:p>
            <a:r>
              <a:rPr lang="en-US" dirty="0"/>
              <a:t>Otherwise</a:t>
            </a:r>
          </a:p>
          <a:p>
            <a:pPr lvl="1"/>
            <a:r>
              <a:rPr lang="en-US" dirty="0"/>
              <a:t>Use </a:t>
            </a:r>
            <a:r>
              <a:rPr lang="en-US" b="1" dirty="0">
                <a:latin typeface="Courier New" pitchFamily="49" charset="0"/>
                <a:cs typeface="Courier New" pitchFamily="49" charset="0"/>
              </a:rPr>
              <a:t>static</a:t>
            </a:r>
            <a:r>
              <a:rPr lang="en-US" b="1" dirty="0">
                <a:cs typeface="Courier New" pitchFamily="49" charset="0"/>
              </a:rPr>
              <a:t> </a:t>
            </a:r>
            <a:r>
              <a:rPr lang="en-US" dirty="0"/>
              <a:t>if you can</a:t>
            </a:r>
          </a:p>
          <a:p>
            <a:pPr lvl="1"/>
            <a:r>
              <a:rPr lang="en-US" dirty="0"/>
              <a:t>Initialize if you define a global variable</a:t>
            </a:r>
          </a:p>
          <a:p>
            <a:pPr lvl="1"/>
            <a:r>
              <a:rPr lang="en-US" dirty="0"/>
              <a:t>Use </a:t>
            </a:r>
            <a:r>
              <a:rPr lang="en-US" b="1" dirty="0">
                <a:latin typeface="Courier New" pitchFamily="49" charset="0"/>
                <a:cs typeface="Courier New" pitchFamily="49" charset="0"/>
              </a:rPr>
              <a:t>extern</a:t>
            </a:r>
            <a:r>
              <a:rPr lang="en-US" dirty="0"/>
              <a:t> if you reference an external global variable</a:t>
            </a:r>
          </a:p>
          <a:p>
            <a:endParaRPr lang="en-US" dirty="0"/>
          </a:p>
        </p:txBody>
      </p:sp>
      <p:sp>
        <p:nvSpPr>
          <p:cNvPr id="7" name="Slide Number Placeholder 6">
            <a:extLst>
              <a:ext uri="{FF2B5EF4-FFF2-40B4-BE49-F238E27FC236}">
                <a16:creationId xmlns:a16="http://schemas.microsoft.com/office/drawing/2014/main" id="{49D887B9-682F-4502-9A89-B0FC62EFC712}"/>
              </a:ext>
            </a:extLst>
          </p:cNvPr>
          <p:cNvSpPr>
            <a:spLocks noGrp="1"/>
          </p:cNvSpPr>
          <p:nvPr>
            <p:ph type="sldNum" sz="quarter" idx="12"/>
          </p:nvPr>
        </p:nvSpPr>
        <p:spPr/>
        <p:txBody>
          <a:bodyPr/>
          <a:lstStyle/>
          <a:p>
            <a:fld id="{08660857-7544-4646-A5A0-CE3434EE97AD}" type="slidenum">
              <a:rPr lang="en-US" smtClean="0"/>
              <a:t>17</a:t>
            </a:fld>
            <a:endParaRPr lang="en-US"/>
          </a:p>
        </p:txBody>
      </p:sp>
      <p:sp>
        <p:nvSpPr>
          <p:cNvPr id="8" name="Date Placeholder 7">
            <a:extLst>
              <a:ext uri="{FF2B5EF4-FFF2-40B4-BE49-F238E27FC236}">
                <a16:creationId xmlns:a16="http://schemas.microsoft.com/office/drawing/2014/main" id="{77820C4B-115E-4FB4-814C-16532DE19718}"/>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8E86E1C5-62E4-427B-897F-A27431F09297}"/>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41721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Relocation</a:t>
            </a:r>
          </a:p>
        </p:txBody>
      </p:sp>
      <p:grpSp>
        <p:nvGrpSpPr>
          <p:cNvPr id="36" name="Group 35"/>
          <p:cNvGrpSpPr/>
          <p:nvPr/>
        </p:nvGrpSpPr>
        <p:grpSpPr>
          <a:xfrm>
            <a:off x="381000" y="1306513"/>
            <a:ext cx="8558462" cy="4635499"/>
            <a:chOff x="381000" y="1306513"/>
            <a:chExt cx="8558462" cy="4635499"/>
          </a:xfrm>
        </p:grpSpPr>
        <p:sp>
          <p:nvSpPr>
            <p:cNvPr id="5" name="Rectangle 2"/>
            <p:cNvSpPr>
              <a:spLocks noChangeArrowheads="1"/>
            </p:cNvSpPr>
            <p:nvPr/>
          </p:nvSpPr>
          <p:spPr bwMode="auto">
            <a:xfrm>
              <a:off x="508174" y="3702050"/>
              <a:ext cx="2278062" cy="533400"/>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main()</a:t>
              </a:r>
            </a:p>
          </p:txBody>
        </p:sp>
        <p:sp>
          <p:nvSpPr>
            <p:cNvPr id="6" name="Text Box 3"/>
            <p:cNvSpPr txBox="1">
              <a:spLocks noChangeArrowheads="1"/>
            </p:cNvSpPr>
            <p:nvPr/>
          </p:nvSpPr>
          <p:spPr bwMode="auto">
            <a:xfrm>
              <a:off x="414865" y="3395828"/>
              <a:ext cx="1008907"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main.o</a:t>
              </a:r>
            </a:p>
          </p:txBody>
        </p:sp>
        <p:sp>
          <p:nvSpPr>
            <p:cNvPr id="7" name="Rectangle 5"/>
            <p:cNvSpPr>
              <a:spLocks noChangeArrowheads="1"/>
            </p:cNvSpPr>
            <p:nvPr/>
          </p:nvSpPr>
          <p:spPr bwMode="auto">
            <a:xfrm>
              <a:off x="508174" y="5032375"/>
              <a:ext cx="2278062" cy="533400"/>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sum()</a:t>
              </a:r>
            </a:p>
          </p:txBody>
        </p:sp>
        <p:sp>
          <p:nvSpPr>
            <p:cNvPr id="8" name="Text Box 6"/>
            <p:cNvSpPr txBox="1">
              <a:spLocks noChangeArrowheads="1"/>
            </p:cNvSpPr>
            <p:nvPr/>
          </p:nvSpPr>
          <p:spPr bwMode="auto">
            <a:xfrm>
              <a:off x="381000" y="4738689"/>
              <a:ext cx="874368" cy="357663"/>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rgbClr val="000000"/>
                  </a:solidFill>
                  <a:latin typeface="Courier New" pitchFamily="49" charset="0"/>
                  <a:ea typeface="msgothic" charset="0"/>
                  <a:cs typeface="msgothic" charset="0"/>
                </a:rPr>
                <a:t>sum.o</a:t>
              </a:r>
              <a:endParaRPr lang="en-GB" sz="1800" b="1" dirty="0">
                <a:solidFill>
                  <a:srgbClr val="000000"/>
                </a:solidFill>
                <a:latin typeface="Courier New" pitchFamily="49" charset="0"/>
                <a:ea typeface="msgothic" charset="0"/>
                <a:cs typeface="msgothic" charset="0"/>
              </a:endParaRPr>
            </a:p>
          </p:txBody>
        </p:sp>
        <p:sp>
          <p:nvSpPr>
            <p:cNvPr id="9" name="Rectangle 12"/>
            <p:cNvSpPr>
              <a:spLocks noChangeArrowheads="1"/>
            </p:cNvSpPr>
            <p:nvPr/>
          </p:nvSpPr>
          <p:spPr bwMode="auto">
            <a:xfrm>
              <a:off x="508174" y="2057400"/>
              <a:ext cx="2278062" cy="533400"/>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System code</a:t>
              </a:r>
            </a:p>
          </p:txBody>
        </p:sp>
        <p:sp>
          <p:nvSpPr>
            <p:cNvPr id="10" name="Rectangle 14"/>
            <p:cNvSpPr>
              <a:spLocks noChangeArrowheads="1"/>
            </p:cNvSpPr>
            <p:nvPr/>
          </p:nvSpPr>
          <p:spPr bwMode="auto">
            <a:xfrm>
              <a:off x="508174" y="4235450"/>
              <a:ext cx="2278062" cy="322262"/>
            </a:xfrm>
            <a:prstGeom prst="rect">
              <a:avLst/>
            </a:prstGeom>
            <a:solidFill>
              <a:srgbClr val="3333CC">
                <a:lumMod val="20000"/>
                <a:lumOff val="80000"/>
              </a:srgbClr>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int</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array[2]={1,2}</a:t>
              </a:r>
            </a:p>
          </p:txBody>
        </p:sp>
        <p:sp>
          <p:nvSpPr>
            <p:cNvPr id="11" name="Rectangle 15"/>
            <p:cNvSpPr>
              <a:spLocks noChangeArrowheads="1"/>
            </p:cNvSpPr>
            <p:nvPr/>
          </p:nvSpPr>
          <p:spPr bwMode="auto">
            <a:xfrm>
              <a:off x="508174" y="2590800"/>
              <a:ext cx="2278062" cy="361950"/>
            </a:xfrm>
            <a:prstGeom prst="rect">
              <a:avLst/>
            </a:prstGeom>
            <a:solidFill>
              <a:srgbClr val="3333CC">
                <a:lumMod val="20000"/>
                <a:lumOff val="80000"/>
              </a:srgbClr>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System data</a:t>
              </a:r>
            </a:p>
          </p:txBody>
        </p:sp>
        <p:sp>
          <p:nvSpPr>
            <p:cNvPr id="12" name="Text Box 19"/>
            <p:cNvSpPr txBox="1">
              <a:spLocks noChangeArrowheads="1"/>
            </p:cNvSpPr>
            <p:nvPr/>
          </p:nvSpPr>
          <p:spPr bwMode="auto">
            <a:xfrm>
              <a:off x="389467" y="1306513"/>
              <a:ext cx="3226502" cy="456473"/>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err="1">
                  <a:solidFill>
                    <a:srgbClr val="000000"/>
                  </a:solidFill>
                  <a:latin typeface="Calibri" pitchFamily="34" charset="0"/>
                  <a:ea typeface="msgothic" charset="0"/>
                  <a:cs typeface="msgothic" charset="0"/>
                </a:rPr>
                <a:t>Relocatable</a:t>
              </a:r>
              <a:r>
                <a:rPr lang="en-GB" sz="2400" b="1" dirty="0">
                  <a:solidFill>
                    <a:srgbClr val="000000"/>
                  </a:solidFill>
                  <a:latin typeface="Calibri" pitchFamily="34" charset="0"/>
                  <a:ea typeface="msgothic" charset="0"/>
                  <a:cs typeface="msgothic" charset="0"/>
                </a:rPr>
                <a:t> Object Files</a:t>
              </a:r>
            </a:p>
          </p:txBody>
        </p:sp>
        <p:sp>
          <p:nvSpPr>
            <p:cNvPr id="13" name="Text Box 23"/>
            <p:cNvSpPr txBox="1">
              <a:spLocks noChangeArrowheads="1"/>
            </p:cNvSpPr>
            <p:nvPr/>
          </p:nvSpPr>
          <p:spPr bwMode="auto">
            <a:xfrm>
              <a:off x="2778299" y="2112963"/>
              <a:ext cx="871049"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.text</a:t>
              </a:r>
            </a:p>
          </p:txBody>
        </p:sp>
        <p:sp>
          <p:nvSpPr>
            <p:cNvPr id="14" name="Text Box 24"/>
            <p:cNvSpPr txBox="1">
              <a:spLocks noChangeArrowheads="1"/>
            </p:cNvSpPr>
            <p:nvPr/>
          </p:nvSpPr>
          <p:spPr bwMode="auto">
            <a:xfrm>
              <a:off x="2778299" y="2478088"/>
              <a:ext cx="871049"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.data</a:t>
              </a:r>
            </a:p>
          </p:txBody>
        </p:sp>
        <p:sp>
          <p:nvSpPr>
            <p:cNvPr id="15" name="Text Box 25"/>
            <p:cNvSpPr txBox="1">
              <a:spLocks noChangeArrowheads="1"/>
            </p:cNvSpPr>
            <p:nvPr/>
          </p:nvSpPr>
          <p:spPr bwMode="auto">
            <a:xfrm>
              <a:off x="2778299" y="3741738"/>
              <a:ext cx="871049"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.text</a:t>
              </a:r>
            </a:p>
          </p:txBody>
        </p:sp>
        <p:sp>
          <p:nvSpPr>
            <p:cNvPr id="16" name="Text Box 26"/>
            <p:cNvSpPr txBox="1">
              <a:spLocks noChangeArrowheads="1"/>
            </p:cNvSpPr>
            <p:nvPr/>
          </p:nvSpPr>
          <p:spPr bwMode="auto">
            <a:xfrm>
              <a:off x="2778299" y="4154488"/>
              <a:ext cx="871049"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.data</a:t>
              </a:r>
            </a:p>
          </p:txBody>
        </p:sp>
        <p:sp>
          <p:nvSpPr>
            <p:cNvPr id="17" name="Text Box 27"/>
            <p:cNvSpPr txBox="1">
              <a:spLocks noChangeArrowheads="1"/>
            </p:cNvSpPr>
            <p:nvPr/>
          </p:nvSpPr>
          <p:spPr bwMode="auto">
            <a:xfrm>
              <a:off x="2778299" y="5103813"/>
              <a:ext cx="871049"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.text</a:t>
              </a:r>
            </a:p>
          </p:txBody>
        </p:sp>
        <p:grpSp>
          <p:nvGrpSpPr>
            <p:cNvPr id="18" name="Group 17"/>
            <p:cNvGrpSpPr/>
            <p:nvPr/>
          </p:nvGrpSpPr>
          <p:grpSpPr>
            <a:xfrm>
              <a:off x="4038600" y="1306513"/>
              <a:ext cx="4900862" cy="4635499"/>
              <a:chOff x="4038600" y="1306513"/>
              <a:chExt cx="4900862" cy="4635499"/>
            </a:xfrm>
          </p:grpSpPr>
          <p:sp>
            <p:nvSpPr>
              <p:cNvPr id="19" name="Rectangle 8"/>
              <p:cNvSpPr>
                <a:spLocks noChangeArrowheads="1"/>
              </p:cNvSpPr>
              <p:nvPr/>
            </p:nvSpPr>
            <p:spPr bwMode="auto">
              <a:xfrm>
                <a:off x="5231591" y="2309813"/>
                <a:ext cx="2422525" cy="319087"/>
              </a:xfrm>
              <a:prstGeom prst="rect">
                <a:avLst/>
              </a:prstGeom>
              <a:solidFill>
                <a:srgbClr val="FFFFFF"/>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Headers</a:t>
                </a:r>
              </a:p>
            </p:txBody>
          </p:sp>
          <p:sp>
            <p:nvSpPr>
              <p:cNvPr id="20" name="Rectangle 9"/>
              <p:cNvSpPr>
                <a:spLocks noChangeArrowheads="1"/>
              </p:cNvSpPr>
              <p:nvPr/>
            </p:nvSpPr>
            <p:spPr bwMode="auto">
              <a:xfrm>
                <a:off x="5231591" y="2957513"/>
                <a:ext cx="2422525" cy="533400"/>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main()</a:t>
                </a:r>
              </a:p>
            </p:txBody>
          </p:sp>
          <p:sp>
            <p:nvSpPr>
              <p:cNvPr id="21" name="Rectangle 10"/>
              <p:cNvSpPr>
                <a:spLocks noChangeArrowheads="1"/>
              </p:cNvSpPr>
              <p:nvPr/>
            </p:nvSpPr>
            <p:spPr bwMode="auto">
              <a:xfrm>
                <a:off x="5231591" y="3490913"/>
                <a:ext cx="2422525" cy="533400"/>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swap()</a:t>
                </a:r>
              </a:p>
            </p:txBody>
          </p:sp>
          <p:sp>
            <p:nvSpPr>
              <p:cNvPr id="22" name="Text Box 11"/>
              <p:cNvSpPr txBox="1">
                <a:spLocks noChangeArrowheads="1"/>
              </p:cNvSpPr>
              <p:nvPr/>
            </p:nvSpPr>
            <p:spPr bwMode="auto">
              <a:xfrm>
                <a:off x="4948237" y="2136774"/>
                <a:ext cx="309563" cy="363538"/>
              </a:xfrm>
              <a:prstGeom prst="rect">
                <a:avLst/>
              </a:prstGeom>
              <a:noFill/>
              <a:ln w="9525">
                <a:noFill/>
                <a:round/>
                <a:headEnd/>
                <a:tailEnd/>
              </a:ln>
              <a:effectLst/>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0</a:t>
                </a:r>
              </a:p>
            </p:txBody>
          </p:sp>
          <p:sp>
            <p:nvSpPr>
              <p:cNvPr id="23" name="Rectangle 16"/>
              <p:cNvSpPr>
                <a:spLocks noChangeArrowheads="1"/>
              </p:cNvSpPr>
              <p:nvPr/>
            </p:nvSpPr>
            <p:spPr bwMode="auto">
              <a:xfrm>
                <a:off x="5231591" y="4024313"/>
                <a:ext cx="2422525" cy="533400"/>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More system code</a:t>
                </a:r>
              </a:p>
            </p:txBody>
          </p:sp>
          <p:sp>
            <p:nvSpPr>
              <p:cNvPr id="24" name="Text Box 20"/>
              <p:cNvSpPr txBox="1">
                <a:spLocks noChangeArrowheads="1"/>
              </p:cNvSpPr>
              <p:nvPr/>
            </p:nvSpPr>
            <p:spPr bwMode="auto">
              <a:xfrm>
                <a:off x="5105400" y="1306513"/>
                <a:ext cx="2995862" cy="456473"/>
              </a:xfrm>
              <a:prstGeom prst="rect">
                <a:avLst/>
              </a:prstGeom>
              <a:noFill/>
              <a:ln w="9525">
                <a:noFill/>
                <a:round/>
                <a:headEnd/>
                <a:tailEnd/>
              </a:ln>
              <a:effectLst/>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Executable Object File</a:t>
                </a:r>
              </a:p>
            </p:txBody>
          </p:sp>
          <p:sp>
            <p:nvSpPr>
              <p:cNvPr id="25" name="AutoShape 21"/>
              <p:cNvSpPr>
                <a:spLocks/>
              </p:cNvSpPr>
              <p:nvPr/>
            </p:nvSpPr>
            <p:spPr bwMode="auto">
              <a:xfrm>
                <a:off x="7772400" y="2628899"/>
                <a:ext cx="304800" cy="1928813"/>
              </a:xfrm>
              <a:prstGeom prst="rightBrace">
                <a:avLst>
                  <a:gd name="adj1" fmla="val 59766"/>
                  <a:gd name="adj2" fmla="val 50000"/>
                </a:avLst>
              </a:prstGeom>
              <a:noFill/>
              <a:ln w="25560">
                <a:solidFill>
                  <a:srgbClr val="000000"/>
                </a:solidFill>
                <a:miter lim="800000"/>
                <a:headEnd/>
                <a:tailEnd/>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26" name="Text Box 22"/>
              <p:cNvSpPr txBox="1">
                <a:spLocks noChangeArrowheads="1"/>
              </p:cNvSpPr>
              <p:nvPr/>
            </p:nvSpPr>
            <p:spPr bwMode="auto">
              <a:xfrm>
                <a:off x="8068413" y="3224742"/>
                <a:ext cx="871049" cy="354906"/>
              </a:xfrm>
              <a:prstGeom prst="rect">
                <a:avLst/>
              </a:prstGeom>
              <a:noFill/>
              <a:ln w="9525">
                <a:noFill/>
                <a:round/>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.text</a:t>
                </a:r>
              </a:p>
            </p:txBody>
          </p:sp>
          <p:sp>
            <p:nvSpPr>
              <p:cNvPr id="27" name="Rectangle 30"/>
              <p:cNvSpPr>
                <a:spLocks noChangeArrowheads="1"/>
              </p:cNvSpPr>
              <p:nvPr/>
            </p:nvSpPr>
            <p:spPr bwMode="auto">
              <a:xfrm>
                <a:off x="5231591" y="5257800"/>
                <a:ext cx="2422525" cy="684212"/>
              </a:xfrm>
              <a:prstGeom prst="rect">
                <a:avLst/>
              </a:prstGeom>
              <a:solidFill>
                <a:srgbClr val="FFFFFF"/>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.symtab</a:t>
                </a:r>
              </a:p>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.debug</a:t>
                </a:r>
              </a:p>
            </p:txBody>
          </p:sp>
          <p:sp>
            <p:nvSpPr>
              <p:cNvPr id="28" name="AutoShape 31"/>
              <p:cNvSpPr>
                <a:spLocks/>
              </p:cNvSpPr>
              <p:nvPr/>
            </p:nvSpPr>
            <p:spPr bwMode="auto">
              <a:xfrm>
                <a:off x="7730316" y="4557713"/>
                <a:ext cx="304800" cy="676275"/>
              </a:xfrm>
              <a:prstGeom prst="rightBrace">
                <a:avLst>
                  <a:gd name="adj1" fmla="val 18490"/>
                  <a:gd name="adj2" fmla="val 50000"/>
                </a:avLst>
              </a:prstGeom>
              <a:noFill/>
              <a:ln w="25560">
                <a:solidFill>
                  <a:srgbClr val="000000"/>
                </a:solidFill>
                <a:miter lim="800000"/>
                <a:headEnd/>
                <a:tailEnd/>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29" name="Text Box 32"/>
              <p:cNvSpPr txBox="1">
                <a:spLocks noChangeArrowheads="1"/>
              </p:cNvSpPr>
              <p:nvPr/>
            </p:nvSpPr>
            <p:spPr bwMode="auto">
              <a:xfrm>
                <a:off x="8068413" y="4696354"/>
                <a:ext cx="871049" cy="354906"/>
              </a:xfrm>
              <a:prstGeom prst="rect">
                <a:avLst/>
              </a:prstGeom>
              <a:noFill/>
              <a:ln w="9525">
                <a:noFill/>
                <a:round/>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a:ln>
                      <a:noFill/>
                    </a:ln>
                    <a:solidFill>
                      <a:srgbClr val="000000"/>
                    </a:solidFill>
                    <a:effectLst/>
                    <a:uLnTx/>
                    <a:uFillTx/>
                    <a:latin typeface="Courier New" pitchFamily="49" charset="0"/>
                    <a:ea typeface="msgothic" charset="0"/>
                    <a:cs typeface="msgothic" charset="0"/>
                  </a:rPr>
                  <a:t>.data</a:t>
                </a:r>
              </a:p>
            </p:txBody>
          </p:sp>
          <p:sp>
            <p:nvSpPr>
              <p:cNvPr id="30" name="Line 35"/>
              <p:cNvSpPr>
                <a:spLocks noChangeShapeType="1"/>
              </p:cNvSpPr>
              <p:nvPr/>
            </p:nvSpPr>
            <p:spPr bwMode="auto">
              <a:xfrm>
                <a:off x="4038600" y="4106070"/>
                <a:ext cx="836613" cy="1587"/>
              </a:xfrm>
              <a:prstGeom prst="line">
                <a:avLst/>
              </a:prstGeom>
              <a:noFill/>
              <a:ln w="76320">
                <a:solidFill>
                  <a:srgbClr val="000000">
                    <a:lumMod val="65000"/>
                    <a:lumOff val="35000"/>
                  </a:srgbClr>
                </a:solidFill>
                <a:miter lim="800000"/>
                <a:headEnd/>
                <a:tailEnd type="triangle" w="med" len="med"/>
              </a:ln>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31" name="Line 36"/>
              <p:cNvSpPr>
                <a:spLocks noChangeShapeType="1"/>
              </p:cNvSpPr>
              <p:nvPr/>
            </p:nvSpPr>
            <p:spPr bwMode="auto">
              <a:xfrm>
                <a:off x="4038600" y="2971800"/>
                <a:ext cx="836613" cy="392113"/>
              </a:xfrm>
              <a:prstGeom prst="line">
                <a:avLst/>
              </a:prstGeom>
              <a:noFill/>
              <a:ln w="76320">
                <a:solidFill>
                  <a:srgbClr val="000000">
                    <a:lumMod val="65000"/>
                    <a:lumOff val="35000"/>
                  </a:srgbClr>
                </a:solidFill>
                <a:miter lim="800000"/>
                <a:headEnd/>
                <a:tailEnd type="triangle" w="med" len="med"/>
              </a:ln>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32" name="Line 37"/>
              <p:cNvSpPr>
                <a:spLocks noChangeShapeType="1"/>
              </p:cNvSpPr>
              <p:nvPr/>
            </p:nvSpPr>
            <p:spPr bwMode="auto">
              <a:xfrm flipV="1">
                <a:off x="4038600" y="4849813"/>
                <a:ext cx="836613" cy="409575"/>
              </a:xfrm>
              <a:prstGeom prst="line">
                <a:avLst/>
              </a:prstGeom>
              <a:noFill/>
              <a:ln w="76320">
                <a:solidFill>
                  <a:srgbClr val="000000">
                    <a:lumMod val="65000"/>
                    <a:lumOff val="35000"/>
                  </a:srgbClr>
                </a:solidFill>
                <a:miter lim="800000"/>
                <a:headEnd/>
                <a:tailEnd type="triangle" w="med" len="med"/>
              </a:ln>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33" name="Rectangle 38"/>
              <p:cNvSpPr>
                <a:spLocks noChangeArrowheads="1"/>
              </p:cNvSpPr>
              <p:nvPr/>
            </p:nvSpPr>
            <p:spPr bwMode="auto">
              <a:xfrm>
                <a:off x="5231591" y="2633663"/>
                <a:ext cx="2422525" cy="319087"/>
              </a:xfrm>
              <a:prstGeom prst="rect">
                <a:avLst/>
              </a:prstGeom>
              <a:solidFill>
                <a:srgbClr val="F6F5BD"/>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System code</a:t>
                </a:r>
              </a:p>
            </p:txBody>
          </p:sp>
          <p:sp>
            <p:nvSpPr>
              <p:cNvPr id="34" name="Rectangle 15"/>
              <p:cNvSpPr>
                <a:spLocks noChangeArrowheads="1"/>
              </p:cNvSpPr>
              <p:nvPr/>
            </p:nvSpPr>
            <p:spPr bwMode="auto">
              <a:xfrm>
                <a:off x="5231590" y="4564063"/>
                <a:ext cx="2422525" cy="361950"/>
              </a:xfrm>
              <a:prstGeom prst="rect">
                <a:avLst/>
              </a:prstGeom>
              <a:solidFill>
                <a:srgbClr val="3333CC">
                  <a:lumMod val="20000"/>
                  <a:lumOff val="80000"/>
                </a:srgbClr>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System data</a:t>
                </a:r>
              </a:p>
            </p:txBody>
          </p:sp>
          <p:sp>
            <p:nvSpPr>
              <p:cNvPr id="35" name="Rectangle 14"/>
              <p:cNvSpPr>
                <a:spLocks noChangeArrowheads="1"/>
              </p:cNvSpPr>
              <p:nvPr/>
            </p:nvSpPr>
            <p:spPr bwMode="auto">
              <a:xfrm>
                <a:off x="5231591" y="4942682"/>
                <a:ext cx="2422524" cy="322262"/>
              </a:xfrm>
              <a:prstGeom prst="rect">
                <a:avLst/>
              </a:prstGeom>
              <a:solidFill>
                <a:srgbClr val="3333CC">
                  <a:lumMod val="20000"/>
                  <a:lumOff val="80000"/>
                </a:srgbClr>
              </a:solidFill>
              <a:ln w="2556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int</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array[2]={1,2}</a:t>
                </a:r>
              </a:p>
            </p:txBody>
          </p:sp>
        </p:grpSp>
      </p:grpSp>
      <p:sp>
        <p:nvSpPr>
          <p:cNvPr id="39" name="Slide Number Placeholder 38">
            <a:extLst>
              <a:ext uri="{FF2B5EF4-FFF2-40B4-BE49-F238E27FC236}">
                <a16:creationId xmlns:a16="http://schemas.microsoft.com/office/drawing/2014/main" id="{B7C22054-009B-4065-AB85-7395EE1976EE}"/>
              </a:ext>
            </a:extLst>
          </p:cNvPr>
          <p:cNvSpPr>
            <a:spLocks noGrp="1"/>
          </p:cNvSpPr>
          <p:nvPr>
            <p:ph type="sldNum" sz="quarter" idx="12"/>
          </p:nvPr>
        </p:nvSpPr>
        <p:spPr/>
        <p:txBody>
          <a:bodyPr/>
          <a:lstStyle/>
          <a:p>
            <a:fld id="{08660857-7544-4646-A5A0-CE3434EE97AD}" type="slidenum">
              <a:rPr lang="en-US" smtClean="0"/>
              <a:t>18</a:t>
            </a:fld>
            <a:endParaRPr lang="en-US"/>
          </a:p>
        </p:txBody>
      </p:sp>
      <p:sp>
        <p:nvSpPr>
          <p:cNvPr id="40" name="Date Placeholder 39">
            <a:extLst>
              <a:ext uri="{FF2B5EF4-FFF2-40B4-BE49-F238E27FC236}">
                <a16:creationId xmlns:a16="http://schemas.microsoft.com/office/drawing/2014/main" id="{086569AD-781D-4DF1-BE71-BC7FCCD11815}"/>
              </a:ext>
            </a:extLst>
          </p:cNvPr>
          <p:cNvSpPr>
            <a:spLocks noGrp="1"/>
          </p:cNvSpPr>
          <p:nvPr>
            <p:ph type="dt" sz="half" idx="10"/>
          </p:nvPr>
        </p:nvSpPr>
        <p:spPr/>
        <p:txBody>
          <a:bodyPr/>
          <a:lstStyle/>
          <a:p>
            <a:r>
              <a:rPr lang="en-US"/>
              <a:t>Spring 2020</a:t>
            </a:r>
          </a:p>
        </p:txBody>
      </p:sp>
      <p:sp>
        <p:nvSpPr>
          <p:cNvPr id="41" name="Footer Placeholder 40">
            <a:extLst>
              <a:ext uri="{FF2B5EF4-FFF2-40B4-BE49-F238E27FC236}">
                <a16:creationId xmlns:a16="http://schemas.microsoft.com/office/drawing/2014/main" id="{82BB25C1-36C4-427B-B6B7-C72B2F6DE661}"/>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586181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80472"/>
            <a:ext cx="7543800" cy="940789"/>
          </a:xfrm>
        </p:spPr>
        <p:txBody>
          <a:bodyPr>
            <a:normAutofit fontScale="90000"/>
          </a:bodyPr>
          <a:lstStyle/>
          <a:p>
            <a:r>
              <a:rPr lang="en-US" dirty="0"/>
              <a:t>Packaging Commonly Used Functions</a:t>
            </a:r>
          </a:p>
        </p:txBody>
      </p:sp>
      <p:sp>
        <p:nvSpPr>
          <p:cNvPr id="3" name="Content Placeholder 2"/>
          <p:cNvSpPr>
            <a:spLocks noGrp="1"/>
          </p:cNvSpPr>
          <p:nvPr>
            <p:ph idx="1"/>
          </p:nvPr>
        </p:nvSpPr>
        <p:spPr>
          <a:xfrm>
            <a:off x="172529" y="1844048"/>
            <a:ext cx="8798943" cy="4823464"/>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How to package functions commonly used by programmers?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Math, I/O, memory management, string manipulation, etc.</a:t>
            </a:r>
          </a:p>
          <a:p>
            <a:endParaRPr lang="en-US" dirty="0"/>
          </a:p>
        </p:txBody>
      </p:sp>
      <p:sp>
        <p:nvSpPr>
          <p:cNvPr id="7" name="Slide Number Placeholder 6">
            <a:extLst>
              <a:ext uri="{FF2B5EF4-FFF2-40B4-BE49-F238E27FC236}">
                <a16:creationId xmlns:a16="http://schemas.microsoft.com/office/drawing/2014/main" id="{AF76082B-B0E7-40BE-BD14-D46DA0B8B0A5}"/>
              </a:ext>
            </a:extLst>
          </p:cNvPr>
          <p:cNvSpPr>
            <a:spLocks noGrp="1"/>
          </p:cNvSpPr>
          <p:nvPr>
            <p:ph type="sldNum" sz="quarter" idx="12"/>
          </p:nvPr>
        </p:nvSpPr>
        <p:spPr/>
        <p:txBody>
          <a:bodyPr/>
          <a:lstStyle/>
          <a:p>
            <a:fld id="{08660857-7544-4646-A5A0-CE3434EE97AD}" type="slidenum">
              <a:rPr lang="en-US" smtClean="0"/>
              <a:t>19</a:t>
            </a:fld>
            <a:endParaRPr lang="en-US"/>
          </a:p>
        </p:txBody>
      </p:sp>
      <p:sp>
        <p:nvSpPr>
          <p:cNvPr id="8" name="Date Placeholder 7">
            <a:extLst>
              <a:ext uri="{FF2B5EF4-FFF2-40B4-BE49-F238E27FC236}">
                <a16:creationId xmlns:a16="http://schemas.microsoft.com/office/drawing/2014/main" id="{D05BE42D-FD42-429A-9E83-BE8198D44CDC}"/>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295C6D28-8CB9-4A6A-96DA-5FB98AD08122}"/>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15600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2B61-63FE-4348-AD56-E72D4F9E2F05}"/>
              </a:ext>
            </a:extLst>
          </p:cNvPr>
          <p:cNvSpPr>
            <a:spLocks noGrp="1"/>
          </p:cNvSpPr>
          <p:nvPr>
            <p:ph type="title"/>
          </p:nvPr>
        </p:nvSpPr>
        <p:spPr/>
        <p:txBody>
          <a:bodyPr/>
          <a:lstStyle/>
          <a:p>
            <a:r>
              <a:rPr lang="en-US" altLang="zh-CN" dirty="0"/>
              <a:t>Compiling</a:t>
            </a:r>
            <a:endParaRPr lang="en-US" dirty="0"/>
          </a:p>
        </p:txBody>
      </p:sp>
      <p:sp>
        <p:nvSpPr>
          <p:cNvPr id="3" name="Content Placeholder 2">
            <a:extLst>
              <a:ext uri="{FF2B5EF4-FFF2-40B4-BE49-F238E27FC236}">
                <a16:creationId xmlns:a16="http://schemas.microsoft.com/office/drawing/2014/main" id="{3863D95E-12CC-AF47-B98D-F979923D5F95}"/>
              </a:ext>
            </a:extLst>
          </p:cNvPr>
          <p:cNvSpPr>
            <a:spLocks noGrp="1"/>
          </p:cNvSpPr>
          <p:nvPr>
            <p:ph idx="1"/>
          </p:nvPr>
        </p:nvSpPr>
        <p:spPr>
          <a:xfrm>
            <a:off x="172529" y="1396181"/>
            <a:ext cx="8798943" cy="1752461"/>
          </a:xfrm>
        </p:spPr>
        <p:txBody>
          <a:bodyPr/>
          <a:lstStyle/>
          <a:p>
            <a:pPr>
              <a:buFont typeface="Wingdings" pitchFamily="2" charset="2"/>
              <a:buChar char="Ø"/>
            </a:pPr>
            <a:r>
              <a:rPr lang="zh-CN" altLang="en-US" dirty="0"/>
              <a:t> </a:t>
            </a:r>
            <a:r>
              <a:rPr lang="en-US" altLang="zh-CN" dirty="0"/>
              <a:t>Compiling</a:t>
            </a:r>
            <a:r>
              <a:rPr lang="zh-CN" altLang="en-US" dirty="0"/>
              <a:t> </a:t>
            </a:r>
            <a:r>
              <a:rPr lang="en-US" altLang="zh-CN" dirty="0"/>
              <a:t>is</a:t>
            </a:r>
            <a:r>
              <a:rPr lang="zh-CN" altLang="en-US" dirty="0"/>
              <a:t> </a:t>
            </a:r>
            <a:r>
              <a:rPr lang="en-US" altLang="zh-CN" dirty="0"/>
              <a:t>a</a:t>
            </a:r>
            <a:r>
              <a:rPr lang="zh-CN" altLang="en-US" dirty="0"/>
              <a:t> </a:t>
            </a:r>
            <a:r>
              <a:rPr lang="en-US" altLang="zh-CN" dirty="0"/>
              <a:t>process</a:t>
            </a:r>
            <a:r>
              <a:rPr lang="zh-CN" altLang="en-US" dirty="0"/>
              <a:t> </a:t>
            </a:r>
            <a:r>
              <a:rPr lang="en-US" altLang="zh-CN" dirty="0"/>
              <a:t>that transforms computer code written in one programming language (the source language) into another programming language (the target language).</a:t>
            </a:r>
          </a:p>
          <a:p>
            <a:pPr>
              <a:buFont typeface="Wingdings" pitchFamily="2" charset="2"/>
              <a:buChar char="Ø"/>
            </a:pPr>
            <a:r>
              <a:rPr lang="zh-CN" altLang="en-US" dirty="0"/>
              <a:t> </a:t>
            </a:r>
            <a:r>
              <a:rPr lang="en-US" altLang="zh-CN" dirty="0"/>
              <a:t>For</a:t>
            </a:r>
            <a:r>
              <a:rPr lang="zh-CN" altLang="en-US" dirty="0"/>
              <a:t> </a:t>
            </a:r>
            <a:r>
              <a:rPr lang="en-US" altLang="zh-CN" dirty="0"/>
              <a:t>CS392,</a:t>
            </a:r>
            <a:r>
              <a:rPr lang="zh-CN" altLang="en-US" dirty="0"/>
              <a:t> </a:t>
            </a:r>
            <a:r>
              <a:rPr lang="en-US" altLang="zh-CN" dirty="0"/>
              <a:t>compiling</a:t>
            </a:r>
            <a:r>
              <a:rPr lang="zh-CN" altLang="en-US" dirty="0"/>
              <a:t> </a:t>
            </a:r>
            <a:r>
              <a:rPr lang="en-US" altLang="zh-CN" dirty="0"/>
              <a:t>is</a:t>
            </a:r>
            <a:r>
              <a:rPr lang="zh-CN" altLang="en-US" dirty="0"/>
              <a:t> </a:t>
            </a:r>
            <a:r>
              <a:rPr lang="en-US" altLang="zh-CN" dirty="0"/>
              <a:t>to</a:t>
            </a:r>
            <a:r>
              <a:rPr lang="zh-CN" altLang="en-US" dirty="0"/>
              <a:t> </a:t>
            </a:r>
            <a:r>
              <a:rPr lang="en-US" altLang="zh-CN" dirty="0"/>
              <a:t>transform</a:t>
            </a:r>
            <a:r>
              <a:rPr lang="zh-CN" altLang="en-US" dirty="0"/>
              <a:t> </a:t>
            </a:r>
            <a:r>
              <a:rPr lang="en-US" altLang="zh-CN" dirty="0"/>
              <a:t>Linux</a:t>
            </a:r>
            <a:r>
              <a:rPr lang="zh-CN" altLang="en-US" dirty="0"/>
              <a:t> </a:t>
            </a:r>
            <a:r>
              <a:rPr lang="en-US" altLang="zh-CN" dirty="0"/>
              <a:t>C</a:t>
            </a:r>
            <a:r>
              <a:rPr lang="zh-CN" altLang="en-US" dirty="0"/>
              <a:t> </a:t>
            </a:r>
            <a:r>
              <a:rPr lang="en-US" altLang="zh-CN" dirty="0"/>
              <a:t>code</a:t>
            </a:r>
            <a:r>
              <a:rPr lang="zh-CN" altLang="en-US" dirty="0"/>
              <a:t> </a:t>
            </a:r>
            <a:r>
              <a:rPr lang="en-US" altLang="zh-CN" dirty="0"/>
              <a:t>to</a:t>
            </a:r>
            <a:r>
              <a:rPr lang="zh-CN" altLang="en-US" dirty="0"/>
              <a:t> </a:t>
            </a:r>
            <a:r>
              <a:rPr lang="en-US" altLang="zh-CN" dirty="0"/>
              <a:t>binary</a:t>
            </a:r>
            <a:r>
              <a:rPr lang="zh-CN" altLang="en-US" dirty="0"/>
              <a:t> </a:t>
            </a:r>
            <a:r>
              <a:rPr lang="en-US" altLang="zh-CN" dirty="0"/>
              <a:t>code</a:t>
            </a:r>
            <a:endParaRPr lang="en-US" dirty="0"/>
          </a:p>
        </p:txBody>
      </p:sp>
      <p:sp>
        <p:nvSpPr>
          <p:cNvPr id="7" name="TextBox 6">
            <a:extLst>
              <a:ext uri="{FF2B5EF4-FFF2-40B4-BE49-F238E27FC236}">
                <a16:creationId xmlns:a16="http://schemas.microsoft.com/office/drawing/2014/main" id="{D9E49A47-2EF2-6C49-B3CE-3D631E60D5C0}"/>
              </a:ext>
            </a:extLst>
          </p:cNvPr>
          <p:cNvSpPr txBox="1"/>
          <p:nvPr/>
        </p:nvSpPr>
        <p:spPr>
          <a:xfrm>
            <a:off x="262244" y="3429000"/>
            <a:ext cx="3749040" cy="1754326"/>
          </a:xfrm>
          <a:prstGeom prst="rect">
            <a:avLst/>
          </a:prstGeom>
          <a:noFill/>
          <a:ln>
            <a:solidFill>
              <a:schemeClr val="tx1"/>
            </a:solidFill>
          </a:ln>
        </p:spPr>
        <p:txBody>
          <a:bodyPr wrap="square" rtlCol="0">
            <a:spAutoFit/>
          </a:bodyPr>
          <a:lstStyle/>
          <a:p>
            <a:r>
              <a:rPr lang="en-US" altLang="zh-CN" dirty="0"/>
              <a:t>#include &lt;</a:t>
            </a:r>
            <a:r>
              <a:rPr lang="en-US" altLang="zh-CN" dirty="0" err="1"/>
              <a:t>stdio.h</a:t>
            </a:r>
            <a:r>
              <a:rPr lang="en-US" altLang="zh-CN" dirty="0"/>
              <a:t>&gt;</a:t>
            </a:r>
          </a:p>
          <a:p>
            <a:endParaRPr lang="en-US" dirty="0"/>
          </a:p>
          <a:p>
            <a:r>
              <a:rPr lang="en-US" altLang="zh-CN" dirty="0"/>
              <a:t>int</a:t>
            </a:r>
            <a:r>
              <a:rPr lang="zh-CN" altLang="en-US" dirty="0"/>
              <a:t> </a:t>
            </a:r>
            <a:r>
              <a:rPr lang="en-US" altLang="zh-CN" dirty="0"/>
              <a:t>main(int</a:t>
            </a:r>
            <a:r>
              <a:rPr lang="zh-CN" altLang="en-US" dirty="0"/>
              <a:t> </a:t>
            </a:r>
            <a:r>
              <a:rPr lang="en-US" altLang="zh-CN" dirty="0" err="1"/>
              <a:t>argc</a:t>
            </a:r>
            <a:r>
              <a:rPr lang="en-US" altLang="zh-CN" dirty="0"/>
              <a:t>,</a:t>
            </a:r>
            <a:r>
              <a:rPr lang="zh-CN" altLang="en-US" dirty="0"/>
              <a:t> </a:t>
            </a:r>
            <a:r>
              <a:rPr lang="en-US" altLang="zh-CN" dirty="0"/>
              <a:t>char </a:t>
            </a:r>
            <a:r>
              <a:rPr lang="zh-CN" altLang="en-US" dirty="0"/>
              <a:t>**</a:t>
            </a:r>
            <a:r>
              <a:rPr lang="en-US" altLang="zh-CN" dirty="0" err="1"/>
              <a:t>argv</a:t>
            </a:r>
            <a:r>
              <a:rPr lang="en-US" altLang="zh-CN" dirty="0"/>
              <a:t>) {</a:t>
            </a:r>
          </a:p>
          <a:p>
            <a:r>
              <a:rPr lang="en-US" altLang="zh-CN" dirty="0"/>
              <a:t>    </a:t>
            </a:r>
            <a:r>
              <a:rPr lang="en-US" altLang="zh-CN" dirty="0" err="1"/>
              <a:t>printf</a:t>
            </a:r>
            <a:r>
              <a:rPr lang="en-US" altLang="zh-CN" dirty="0"/>
              <a:t>("Hello</a:t>
            </a:r>
            <a:r>
              <a:rPr lang="zh-CN" altLang="en-US" dirty="0"/>
              <a:t> </a:t>
            </a:r>
            <a:r>
              <a:rPr lang="en-US" altLang="zh-CN" dirty="0"/>
              <a:t>World\n");</a:t>
            </a:r>
            <a:r>
              <a:rPr lang="zh-CN" altLang="en-US" dirty="0"/>
              <a:t> </a:t>
            </a:r>
            <a:endParaRPr lang="en-US" altLang="zh-CN" i="1" dirty="0">
              <a:solidFill>
                <a:srgbClr val="FF0000"/>
              </a:solidFill>
            </a:endParaRPr>
          </a:p>
          <a:p>
            <a:r>
              <a:rPr lang="en-US" altLang="zh-CN" dirty="0"/>
              <a:t>    return</a:t>
            </a:r>
            <a:r>
              <a:rPr lang="zh-CN" altLang="en-US" dirty="0"/>
              <a:t> </a:t>
            </a:r>
            <a:r>
              <a:rPr lang="en-US" altLang="zh-CN" dirty="0"/>
              <a:t>1;</a:t>
            </a:r>
            <a:endParaRPr lang="en-US" altLang="zh-CN" i="1" dirty="0">
              <a:solidFill>
                <a:srgbClr val="FF0000"/>
              </a:solidFill>
            </a:endParaRPr>
          </a:p>
          <a:p>
            <a:r>
              <a:rPr lang="en-US" altLang="zh-CN" dirty="0"/>
              <a:t>}</a:t>
            </a:r>
            <a:endParaRPr lang="en-US" dirty="0"/>
          </a:p>
        </p:txBody>
      </p:sp>
      <p:pic>
        <p:nvPicPr>
          <p:cNvPr id="9" name="Picture 8">
            <a:extLst>
              <a:ext uri="{FF2B5EF4-FFF2-40B4-BE49-F238E27FC236}">
                <a16:creationId xmlns:a16="http://schemas.microsoft.com/office/drawing/2014/main" id="{A52946F6-AE44-9840-8D46-EE9C54AA2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287" y="3533077"/>
            <a:ext cx="4840185" cy="1488057"/>
          </a:xfrm>
          <a:prstGeom prst="rect">
            <a:avLst/>
          </a:prstGeom>
          <a:ln>
            <a:solidFill>
              <a:schemeClr val="tx1"/>
            </a:solidFill>
          </a:ln>
        </p:spPr>
      </p:pic>
      <p:sp>
        <p:nvSpPr>
          <p:cNvPr id="10" name="TextBox 9">
            <a:extLst>
              <a:ext uri="{FF2B5EF4-FFF2-40B4-BE49-F238E27FC236}">
                <a16:creationId xmlns:a16="http://schemas.microsoft.com/office/drawing/2014/main" id="{2FE0E893-E1B1-0A4F-A793-1899592473A4}"/>
              </a:ext>
            </a:extLst>
          </p:cNvPr>
          <p:cNvSpPr txBox="1"/>
          <p:nvPr/>
        </p:nvSpPr>
        <p:spPr>
          <a:xfrm>
            <a:off x="1324027" y="5737324"/>
            <a:ext cx="2881223" cy="369332"/>
          </a:xfrm>
          <a:prstGeom prst="rect">
            <a:avLst/>
          </a:prstGeom>
          <a:noFill/>
        </p:spPr>
        <p:txBody>
          <a:bodyPr wrap="square" rtlCol="0">
            <a:spAutoFit/>
          </a:bodyPr>
          <a:lstStyle/>
          <a:p>
            <a:r>
              <a:rPr lang="en-US" altLang="zh-CN" dirty="0"/>
              <a:t>Source</a:t>
            </a:r>
            <a:r>
              <a:rPr lang="zh-CN" altLang="en-US" dirty="0"/>
              <a:t> </a:t>
            </a:r>
            <a:r>
              <a:rPr lang="en-US" altLang="zh-CN" dirty="0"/>
              <a:t>Code</a:t>
            </a:r>
            <a:endParaRPr lang="en-US" dirty="0"/>
          </a:p>
        </p:txBody>
      </p:sp>
      <p:sp>
        <p:nvSpPr>
          <p:cNvPr id="11" name="TextBox 10">
            <a:extLst>
              <a:ext uri="{FF2B5EF4-FFF2-40B4-BE49-F238E27FC236}">
                <a16:creationId xmlns:a16="http://schemas.microsoft.com/office/drawing/2014/main" id="{C1D4D407-90F9-2049-BFF7-93F7BAB93A85}"/>
              </a:ext>
            </a:extLst>
          </p:cNvPr>
          <p:cNvSpPr txBox="1"/>
          <p:nvPr/>
        </p:nvSpPr>
        <p:spPr>
          <a:xfrm>
            <a:off x="5832766" y="5737324"/>
            <a:ext cx="2881223" cy="369332"/>
          </a:xfrm>
          <a:prstGeom prst="rect">
            <a:avLst/>
          </a:prstGeom>
          <a:noFill/>
        </p:spPr>
        <p:txBody>
          <a:bodyPr wrap="square" rtlCol="0">
            <a:spAutoFit/>
          </a:bodyPr>
          <a:lstStyle/>
          <a:p>
            <a:r>
              <a:rPr lang="en-US" altLang="zh-CN" dirty="0"/>
              <a:t>Binary</a:t>
            </a:r>
            <a:r>
              <a:rPr lang="zh-CN" altLang="en-US" dirty="0"/>
              <a:t> </a:t>
            </a:r>
            <a:r>
              <a:rPr lang="en-US" altLang="zh-CN" dirty="0"/>
              <a:t>Code</a:t>
            </a:r>
            <a:endParaRPr lang="en-US" dirty="0"/>
          </a:p>
        </p:txBody>
      </p:sp>
      <p:sp>
        <p:nvSpPr>
          <p:cNvPr id="8" name="Slide Number Placeholder 7">
            <a:extLst>
              <a:ext uri="{FF2B5EF4-FFF2-40B4-BE49-F238E27FC236}">
                <a16:creationId xmlns:a16="http://schemas.microsoft.com/office/drawing/2014/main" id="{139C8E55-6413-45D5-BDB0-7E6842D3E125}"/>
              </a:ext>
            </a:extLst>
          </p:cNvPr>
          <p:cNvSpPr>
            <a:spLocks noGrp="1"/>
          </p:cNvSpPr>
          <p:nvPr>
            <p:ph type="sldNum" sz="quarter" idx="12"/>
          </p:nvPr>
        </p:nvSpPr>
        <p:spPr/>
        <p:txBody>
          <a:bodyPr/>
          <a:lstStyle/>
          <a:p>
            <a:fld id="{08660857-7544-4646-A5A0-CE3434EE97AD}" type="slidenum">
              <a:rPr lang="en-US" smtClean="0"/>
              <a:t>2</a:t>
            </a:fld>
            <a:endParaRPr lang="en-US"/>
          </a:p>
        </p:txBody>
      </p:sp>
      <p:sp>
        <p:nvSpPr>
          <p:cNvPr id="12" name="Date Placeholder 11">
            <a:extLst>
              <a:ext uri="{FF2B5EF4-FFF2-40B4-BE49-F238E27FC236}">
                <a16:creationId xmlns:a16="http://schemas.microsoft.com/office/drawing/2014/main" id="{3CCB5D07-08FA-46D1-8F93-9F17158425BA}"/>
              </a:ext>
            </a:extLst>
          </p:cNvPr>
          <p:cNvSpPr>
            <a:spLocks noGrp="1"/>
          </p:cNvSpPr>
          <p:nvPr>
            <p:ph type="dt" sz="half" idx="10"/>
          </p:nvPr>
        </p:nvSpPr>
        <p:spPr/>
        <p:txBody>
          <a:bodyPr/>
          <a:lstStyle/>
          <a:p>
            <a:r>
              <a:rPr lang="en-US"/>
              <a:t>Spring 2020</a:t>
            </a:r>
          </a:p>
        </p:txBody>
      </p:sp>
      <p:sp>
        <p:nvSpPr>
          <p:cNvPr id="13" name="Footer Placeholder 12">
            <a:extLst>
              <a:ext uri="{FF2B5EF4-FFF2-40B4-BE49-F238E27FC236}">
                <a16:creationId xmlns:a16="http://schemas.microsoft.com/office/drawing/2014/main" id="{257BBED5-71A5-4AA8-844C-DDE3DD3627DE}"/>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0905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92912"/>
            <a:ext cx="7543800" cy="940789"/>
          </a:xfrm>
        </p:spPr>
        <p:txBody>
          <a:bodyPr>
            <a:normAutofit fontScale="90000"/>
          </a:bodyPr>
          <a:lstStyle/>
          <a:p>
            <a:r>
              <a:rPr lang="en-US" dirty="0"/>
              <a:t>Old Fashioned Solution: Static Libraries</a:t>
            </a:r>
          </a:p>
        </p:txBody>
      </p:sp>
      <p:sp>
        <p:nvSpPr>
          <p:cNvPr id="3" name="Content Placeholder 2"/>
          <p:cNvSpPr>
            <a:spLocks noGrp="1"/>
          </p:cNvSpPr>
          <p:nvPr>
            <p:ph idx="1"/>
          </p:nvPr>
        </p:nvSpPr>
        <p:spPr>
          <a:xfrm>
            <a:off x="172529" y="1856488"/>
            <a:ext cx="8798943" cy="4823464"/>
          </a:xfrm>
        </p:spPr>
        <p:txBody>
          <a:bodyPr>
            <a:normAutofit/>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990000"/>
                </a:solidFill>
              </a:rPr>
              <a:t>Static libraries </a:t>
            </a:r>
            <a:r>
              <a:rPr lang="en-GB" dirty="0"/>
              <a:t>(.</a:t>
            </a:r>
            <a:r>
              <a:rPr lang="en-GB" dirty="0">
                <a:latin typeface="Courier New" pitchFamily="49" charset="0"/>
              </a:rPr>
              <a:t>a</a:t>
            </a:r>
            <a:r>
              <a:rPr lang="en-GB" dirty="0"/>
              <a:t> </a:t>
            </a:r>
            <a:r>
              <a:rPr lang="en-GB" dirty="0">
                <a:solidFill>
                  <a:srgbClr val="000004"/>
                </a:solidFill>
              </a:rPr>
              <a:t>archive files</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Concatenate related relocatable object files into a single file with an index (called an </a:t>
            </a:r>
            <a:r>
              <a:rPr lang="en-GB" i="1" dirty="0"/>
              <a:t>archive</a:t>
            </a:r>
            <a:r>
              <a:rPr lang="en-GB" dirty="0"/>
              <a:t>)</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Enhance linker so that it tries to resolve unresolved external references by looking for the symbols in one or more archives</a:t>
            </a:r>
          </a:p>
          <a:p>
            <a:pPr lvl="1">
              <a:buSzPct val="75000"/>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an archive member file resolves reference, link it  into the executable</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endParaRPr lang="en-US" dirty="0"/>
          </a:p>
        </p:txBody>
      </p:sp>
      <p:sp>
        <p:nvSpPr>
          <p:cNvPr id="7" name="Slide Number Placeholder 6">
            <a:extLst>
              <a:ext uri="{FF2B5EF4-FFF2-40B4-BE49-F238E27FC236}">
                <a16:creationId xmlns:a16="http://schemas.microsoft.com/office/drawing/2014/main" id="{3DCEB9CA-A91A-4CEE-8F8F-049F5FBD88C7}"/>
              </a:ext>
            </a:extLst>
          </p:cNvPr>
          <p:cNvSpPr>
            <a:spLocks noGrp="1"/>
          </p:cNvSpPr>
          <p:nvPr>
            <p:ph type="sldNum" sz="quarter" idx="12"/>
          </p:nvPr>
        </p:nvSpPr>
        <p:spPr/>
        <p:txBody>
          <a:bodyPr/>
          <a:lstStyle/>
          <a:p>
            <a:fld id="{08660857-7544-4646-A5A0-CE3434EE97AD}" type="slidenum">
              <a:rPr lang="en-US" smtClean="0"/>
              <a:t>20</a:t>
            </a:fld>
            <a:endParaRPr lang="en-US"/>
          </a:p>
        </p:txBody>
      </p:sp>
      <p:sp>
        <p:nvSpPr>
          <p:cNvPr id="8" name="Date Placeholder 7">
            <a:extLst>
              <a:ext uri="{FF2B5EF4-FFF2-40B4-BE49-F238E27FC236}">
                <a16:creationId xmlns:a16="http://schemas.microsoft.com/office/drawing/2014/main" id="{BDCBE59F-A585-4EC2-A469-08C6880298EC}"/>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95934B6F-2211-4633-A35B-BC7D87030CD3}"/>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15215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Static Libraries</a:t>
            </a:r>
          </a:p>
        </p:txBody>
      </p:sp>
      <p:sp>
        <p:nvSpPr>
          <p:cNvPr id="3" name="Content Placeholder 2"/>
          <p:cNvSpPr>
            <a:spLocks noGrp="1"/>
          </p:cNvSpPr>
          <p:nvPr>
            <p:ph idx="1"/>
          </p:nvPr>
        </p:nvSpPr>
        <p:spPr>
          <a:xfrm>
            <a:off x="457200" y="5257800"/>
            <a:ext cx="8229600" cy="1098550"/>
          </a:xfrm>
        </p:spPr>
        <p:txBody>
          <a:bodyPr>
            <a:normAutofit/>
          </a:bodyPr>
          <a:lstStyle/>
          <a:p>
            <a:pPr lvl="0">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kern="0" dirty="0">
                <a:latin typeface="Calibri" pitchFamily="34" charset="0"/>
              </a:rPr>
              <a:t>Archiver allows incremental updates</a:t>
            </a:r>
          </a:p>
          <a:p>
            <a:pPr lvl="0">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kern="0" dirty="0">
                <a:latin typeface="Calibri" pitchFamily="34" charset="0"/>
              </a:rPr>
              <a:t>Recompile function that changes and replace .o file in archive</a:t>
            </a:r>
          </a:p>
          <a:p>
            <a:endParaRPr lang="en-US" dirty="0"/>
          </a:p>
        </p:txBody>
      </p:sp>
      <p:sp>
        <p:nvSpPr>
          <p:cNvPr id="5" name="Line 2"/>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6" name="Rectangle 3"/>
          <p:cNvSpPr>
            <a:spLocks noChangeArrowheads="1"/>
          </p:cNvSpPr>
          <p:nvPr/>
        </p:nvSpPr>
        <p:spPr bwMode="auto">
          <a:xfrm>
            <a:off x="609600" y="2289869"/>
            <a:ext cx="1371600" cy="360909"/>
          </a:xfrm>
          <a:prstGeom prst="rect">
            <a:avLst/>
          </a:prstGeom>
          <a:solidFill>
            <a:srgbClr val="DEDFF5"/>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Translator</a:t>
            </a:r>
          </a:p>
        </p:txBody>
      </p:sp>
      <p:sp>
        <p:nvSpPr>
          <p:cNvPr id="7" name="Text Box 4"/>
          <p:cNvSpPr txBox="1">
            <a:spLocks noChangeArrowheads="1"/>
          </p:cNvSpPr>
          <p:nvPr/>
        </p:nvSpPr>
        <p:spPr bwMode="auto">
          <a:xfrm>
            <a:off x="771525" y="1615181"/>
            <a:ext cx="1008907"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solidFill>
                  <a:srgbClr val="000000"/>
                </a:solidFill>
                <a:latin typeface="Courier New" pitchFamily="49" charset="0"/>
                <a:ea typeface="msgothic" charset="0"/>
                <a:cs typeface="msgothic" charset="0"/>
              </a:rPr>
              <a:t>atoi.c</a:t>
            </a:r>
            <a:endParaRPr lang="en-GB" sz="1800" b="1" dirty="0">
              <a:solidFill>
                <a:srgbClr val="000000"/>
              </a:solidFill>
              <a:latin typeface="Courier New" pitchFamily="49" charset="0"/>
              <a:ea typeface="msgothic" charset="0"/>
              <a:cs typeface="msgothic" charset="0"/>
            </a:endParaRPr>
          </a:p>
        </p:txBody>
      </p:sp>
      <p:sp>
        <p:nvSpPr>
          <p:cNvPr id="8" name="Text Box 5"/>
          <p:cNvSpPr txBox="1">
            <a:spLocks noChangeArrowheads="1"/>
          </p:cNvSpPr>
          <p:nvPr/>
        </p:nvSpPr>
        <p:spPr bwMode="auto">
          <a:xfrm>
            <a:off x="955675" y="2986781"/>
            <a:ext cx="1008907"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atoi.o</a:t>
            </a:r>
          </a:p>
        </p:txBody>
      </p:sp>
      <p:sp>
        <p:nvSpPr>
          <p:cNvPr id="9" name="Rectangle 6"/>
          <p:cNvSpPr>
            <a:spLocks noChangeArrowheads="1"/>
          </p:cNvSpPr>
          <p:nvPr/>
        </p:nvSpPr>
        <p:spPr bwMode="auto">
          <a:xfrm>
            <a:off x="2286000" y="2289869"/>
            <a:ext cx="1371600" cy="360909"/>
          </a:xfrm>
          <a:prstGeom prst="rect">
            <a:avLst/>
          </a:prstGeom>
          <a:solidFill>
            <a:srgbClr val="3333CC">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Translator</a:t>
            </a:r>
          </a:p>
        </p:txBody>
      </p:sp>
      <p:sp>
        <p:nvSpPr>
          <p:cNvPr id="10" name="Text Box 7"/>
          <p:cNvSpPr txBox="1">
            <a:spLocks noChangeArrowheads="1"/>
          </p:cNvSpPr>
          <p:nvPr/>
        </p:nvSpPr>
        <p:spPr bwMode="auto">
          <a:xfrm>
            <a:off x="2297113" y="1615181"/>
            <a:ext cx="1284624"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printf.c</a:t>
            </a:r>
          </a:p>
        </p:txBody>
      </p:sp>
      <p:sp>
        <p:nvSpPr>
          <p:cNvPr id="11" name="Text Box 8"/>
          <p:cNvSpPr txBox="1">
            <a:spLocks noChangeArrowheads="1"/>
          </p:cNvSpPr>
          <p:nvPr/>
        </p:nvSpPr>
        <p:spPr bwMode="auto">
          <a:xfrm>
            <a:off x="2316163" y="2986781"/>
            <a:ext cx="1284624"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printf.o</a:t>
            </a:r>
          </a:p>
        </p:txBody>
      </p:sp>
      <p:sp>
        <p:nvSpPr>
          <p:cNvPr id="12" name="Line 9"/>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3" name="Line 10"/>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4" name="Line 11"/>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5" name="Line 12"/>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6" name="Text Box 13"/>
          <p:cNvSpPr txBox="1">
            <a:spLocks noChangeArrowheads="1"/>
          </p:cNvSpPr>
          <p:nvPr/>
        </p:nvSpPr>
        <p:spPr bwMode="auto">
          <a:xfrm>
            <a:off x="2511425" y="4674294"/>
            <a:ext cx="1008907"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libc.a</a:t>
            </a:r>
          </a:p>
        </p:txBody>
      </p:sp>
      <p:sp>
        <p:nvSpPr>
          <p:cNvPr id="17" name="Line 14"/>
          <p:cNvSpPr>
            <a:spLocks noChangeShapeType="1"/>
          </p:cNvSpPr>
          <p:nvPr/>
        </p:nvSpPr>
        <p:spPr bwMode="auto">
          <a:xfrm flipH="1">
            <a:off x="3884613" y="3302694"/>
            <a:ext cx="1298575" cy="4572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8" name="Rectangle 15"/>
          <p:cNvSpPr>
            <a:spLocks noChangeArrowheads="1"/>
          </p:cNvSpPr>
          <p:nvPr/>
        </p:nvSpPr>
        <p:spPr bwMode="auto">
          <a:xfrm>
            <a:off x="1828800" y="3836094"/>
            <a:ext cx="2971800" cy="360909"/>
          </a:xfrm>
          <a:prstGeom prst="rect">
            <a:avLst/>
          </a:prstGeom>
          <a:solidFill>
            <a:srgbClr val="3333CC">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err="1">
                <a:ln>
                  <a:noFill/>
                </a:ln>
                <a:solidFill>
                  <a:srgbClr val="000000"/>
                </a:solidFill>
                <a:effectLst/>
                <a:uLnTx/>
                <a:uFillTx/>
                <a:latin typeface="Calibri" pitchFamily="34" charset="0"/>
                <a:ea typeface="msgothic" charset="0"/>
                <a:cs typeface="msgothic" charset="0"/>
              </a:rPr>
              <a:t>Archiver</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 (</a:t>
            </a:r>
            <a:r>
              <a:rPr kumimoji="0" lang="en-GB" sz="1800" b="1" i="0" u="none" strike="noStrike" kern="0" cap="none" spc="0" normalizeH="0" baseline="0" noProof="0" dirty="0" err="1">
                <a:ln>
                  <a:noFill/>
                </a:ln>
                <a:solidFill>
                  <a:srgbClr val="000000"/>
                </a:solidFill>
                <a:effectLst/>
                <a:uLnTx/>
                <a:uFillTx/>
                <a:latin typeface="Calibri" pitchFamily="34" charset="0"/>
                <a:ea typeface="msgothic" charset="0"/>
                <a:cs typeface="msgothic" charset="0"/>
              </a:rPr>
              <a:t>ar</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19" name="Text Box 16"/>
          <p:cNvSpPr txBox="1">
            <a:spLocks noChangeArrowheads="1"/>
          </p:cNvSpPr>
          <p:nvPr/>
        </p:nvSpPr>
        <p:spPr bwMode="auto">
          <a:xfrm>
            <a:off x="3886200" y="2159694"/>
            <a:ext cx="436563" cy="454025"/>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00"/>
                </a:solidFill>
                <a:latin typeface="Calibri" pitchFamily="34" charset="0"/>
                <a:ea typeface="msgothic" charset="0"/>
                <a:cs typeface="msgothic" charset="0"/>
              </a:rPr>
              <a:t>...</a:t>
            </a:r>
          </a:p>
        </p:txBody>
      </p:sp>
      <p:sp>
        <p:nvSpPr>
          <p:cNvPr id="20" name="Rectangle 17"/>
          <p:cNvSpPr>
            <a:spLocks noChangeArrowheads="1"/>
          </p:cNvSpPr>
          <p:nvPr/>
        </p:nvSpPr>
        <p:spPr bwMode="auto">
          <a:xfrm>
            <a:off x="4572000" y="2300981"/>
            <a:ext cx="1371600" cy="360909"/>
          </a:xfrm>
          <a:prstGeom prst="rect">
            <a:avLst/>
          </a:prstGeom>
          <a:solidFill>
            <a:srgbClr val="3333CC">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Translator</a:t>
            </a:r>
          </a:p>
        </p:txBody>
      </p:sp>
      <p:sp>
        <p:nvSpPr>
          <p:cNvPr id="21" name="Text Box 18"/>
          <p:cNvSpPr txBox="1">
            <a:spLocks noChangeArrowheads="1"/>
          </p:cNvSpPr>
          <p:nvPr/>
        </p:nvSpPr>
        <p:spPr bwMode="auto">
          <a:xfrm>
            <a:off x="4583113" y="1626294"/>
            <a:ext cx="1284624"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random.c</a:t>
            </a:r>
          </a:p>
        </p:txBody>
      </p:sp>
      <p:sp>
        <p:nvSpPr>
          <p:cNvPr id="22" name="Text Box 19"/>
          <p:cNvSpPr txBox="1">
            <a:spLocks noChangeArrowheads="1"/>
          </p:cNvSpPr>
          <p:nvPr/>
        </p:nvSpPr>
        <p:spPr bwMode="auto">
          <a:xfrm>
            <a:off x="4602163" y="2997894"/>
            <a:ext cx="1284624" cy="354906"/>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random.o</a:t>
            </a:r>
          </a:p>
        </p:txBody>
      </p:sp>
      <p:sp>
        <p:nvSpPr>
          <p:cNvPr id="23" name="Line 20"/>
          <p:cNvSpPr>
            <a:spLocks noChangeShapeType="1"/>
          </p:cNvSpPr>
          <p:nvPr/>
        </p:nvSpPr>
        <p:spPr bwMode="auto">
          <a:xfrm>
            <a:off x="5257800" y="1931094"/>
            <a:ext cx="1588"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4" name="Line 21"/>
          <p:cNvSpPr>
            <a:spLocks noChangeShapeType="1"/>
          </p:cNvSpPr>
          <p:nvPr/>
        </p:nvSpPr>
        <p:spPr bwMode="auto">
          <a:xfrm>
            <a:off x="5257800" y="2693094"/>
            <a:ext cx="1588"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5" name="Line 22"/>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6" name="Text Box 23"/>
          <p:cNvSpPr txBox="1">
            <a:spLocks noChangeArrowheads="1"/>
          </p:cNvSpPr>
          <p:nvPr/>
        </p:nvSpPr>
        <p:spPr bwMode="auto">
          <a:xfrm>
            <a:off x="5095875" y="3759894"/>
            <a:ext cx="3637832" cy="557461"/>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itchFamily="49" charset="0"/>
                <a:ea typeface="msgothic" charset="0"/>
                <a:cs typeface="msgothic" charset="0"/>
              </a:rPr>
              <a:t>unix</a:t>
            </a:r>
            <a:r>
              <a:rPr lang="en-GB" sz="1600" b="1" dirty="0">
                <a:solidFill>
                  <a:srgbClr val="C00000"/>
                </a:solidFill>
                <a:latin typeface="Courier New" pitchFamily="49" charset="0"/>
                <a:ea typeface="msgothic" charset="0"/>
                <a:cs typeface="msgothic" charset="0"/>
              </a:rPr>
              <a:t>&gt; </a:t>
            </a:r>
            <a:r>
              <a:rPr lang="en-GB" sz="1600" b="1" dirty="0" err="1">
                <a:solidFill>
                  <a:srgbClr val="C00000"/>
                </a:solidFill>
                <a:latin typeface="Courier New" pitchFamily="49" charset="0"/>
                <a:ea typeface="msgothic" charset="0"/>
                <a:cs typeface="msgothic" charset="0"/>
              </a:rPr>
              <a:t>ar</a:t>
            </a:r>
            <a:r>
              <a:rPr lang="en-GB" sz="1600" b="1" dirty="0">
                <a:solidFill>
                  <a:srgbClr val="C00000"/>
                </a:solidFill>
                <a:latin typeface="Courier New" pitchFamily="49" charset="0"/>
                <a:ea typeface="msgothic" charset="0"/>
                <a:cs typeface="msgothic" charset="0"/>
              </a:rPr>
              <a:t> </a:t>
            </a:r>
            <a:r>
              <a:rPr lang="en-GB" sz="1600" b="1" dirty="0" err="1">
                <a:solidFill>
                  <a:srgbClr val="C00000"/>
                </a:solidFill>
                <a:latin typeface="Courier New" pitchFamily="49" charset="0"/>
                <a:ea typeface="msgothic" charset="0"/>
                <a:cs typeface="msgothic" charset="0"/>
              </a:rPr>
              <a:t>rs</a:t>
            </a:r>
            <a:r>
              <a:rPr lang="en-GB" sz="1600" b="1" dirty="0">
                <a:solidFill>
                  <a:srgbClr val="C00000"/>
                </a:solidFill>
                <a:latin typeface="Courier New" pitchFamily="49" charset="0"/>
                <a:ea typeface="msgothic" charset="0"/>
                <a:cs typeface="msgothic" charset="0"/>
              </a:rPr>
              <a:t> </a:t>
            </a:r>
            <a:r>
              <a:rPr lang="en-GB" sz="1600" b="1" dirty="0" err="1">
                <a:solidFill>
                  <a:srgbClr val="C00000"/>
                </a:solidFill>
                <a:latin typeface="Courier New" pitchFamily="49" charset="0"/>
                <a:ea typeface="msgothic" charset="0"/>
                <a:cs typeface="msgothic" charset="0"/>
              </a:rPr>
              <a:t>libc.a</a:t>
            </a:r>
            <a:r>
              <a:rPr lang="en-GB" sz="1600" b="1" dirty="0">
                <a:solidFill>
                  <a:srgbClr val="C00000"/>
                </a:solidFill>
                <a:latin typeface="Courier New" pitchFamily="49" charset="0"/>
                <a:ea typeface="msgothic" charset="0"/>
                <a:cs typeface="msgothic" charset="0"/>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itchFamily="49" charset="0"/>
                <a:ea typeface="msgothic" charset="0"/>
                <a:cs typeface="msgothic" charset="0"/>
              </a:rPr>
              <a:t>  </a:t>
            </a:r>
            <a:r>
              <a:rPr lang="en-GB" sz="1600" b="1" dirty="0" err="1">
                <a:solidFill>
                  <a:srgbClr val="C00000"/>
                </a:solidFill>
                <a:latin typeface="Courier New" pitchFamily="49" charset="0"/>
                <a:ea typeface="msgothic" charset="0"/>
                <a:cs typeface="msgothic" charset="0"/>
              </a:rPr>
              <a:t>atoi.o</a:t>
            </a:r>
            <a:r>
              <a:rPr lang="en-GB" sz="1600" b="1" dirty="0">
                <a:solidFill>
                  <a:srgbClr val="C00000"/>
                </a:solidFill>
                <a:latin typeface="Courier New" pitchFamily="49" charset="0"/>
                <a:ea typeface="msgothic" charset="0"/>
                <a:cs typeface="msgothic" charset="0"/>
              </a:rPr>
              <a:t> </a:t>
            </a:r>
            <a:r>
              <a:rPr lang="en-GB" sz="1600" b="1" dirty="0" err="1">
                <a:solidFill>
                  <a:srgbClr val="C00000"/>
                </a:solidFill>
                <a:latin typeface="Courier New" pitchFamily="49" charset="0"/>
                <a:ea typeface="msgothic" charset="0"/>
                <a:cs typeface="msgothic" charset="0"/>
              </a:rPr>
              <a:t>printf.o</a:t>
            </a:r>
            <a:r>
              <a:rPr lang="en-GB" sz="1600" b="1" dirty="0">
                <a:solidFill>
                  <a:srgbClr val="C00000"/>
                </a:solidFill>
                <a:latin typeface="Courier New" pitchFamily="49" charset="0"/>
                <a:ea typeface="msgothic" charset="0"/>
                <a:cs typeface="msgothic" charset="0"/>
              </a:rPr>
              <a:t> … </a:t>
            </a:r>
            <a:r>
              <a:rPr lang="en-GB" sz="1600" b="1" dirty="0" err="1">
                <a:solidFill>
                  <a:srgbClr val="C00000"/>
                </a:solidFill>
                <a:latin typeface="Courier New" pitchFamily="49" charset="0"/>
                <a:ea typeface="msgothic" charset="0"/>
                <a:cs typeface="msgothic" charset="0"/>
              </a:rPr>
              <a:t>random.o</a:t>
            </a:r>
            <a:endParaRPr lang="en-GB" sz="1600" b="1" dirty="0">
              <a:solidFill>
                <a:srgbClr val="C00000"/>
              </a:solidFill>
              <a:latin typeface="Courier New" pitchFamily="49" charset="0"/>
              <a:ea typeface="msgothic" charset="0"/>
              <a:cs typeface="msgothic" charset="0"/>
            </a:endParaRPr>
          </a:p>
        </p:txBody>
      </p:sp>
      <p:sp>
        <p:nvSpPr>
          <p:cNvPr id="27" name="Line 24"/>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8" name="Text Box 26"/>
          <p:cNvSpPr txBox="1">
            <a:spLocks noChangeArrowheads="1"/>
          </p:cNvSpPr>
          <p:nvPr/>
        </p:nvSpPr>
        <p:spPr bwMode="auto">
          <a:xfrm>
            <a:off x="3886200" y="4654714"/>
            <a:ext cx="2971800" cy="365999"/>
          </a:xfrm>
          <a:prstGeom prst="rect">
            <a:avLst/>
          </a:prstGeom>
          <a:noFill/>
          <a:ln w="9525">
            <a:noFill/>
            <a:round/>
            <a:headEnd/>
            <a:tailEnd/>
          </a:ln>
          <a:effectLst/>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C standard library</a:t>
            </a:r>
          </a:p>
        </p:txBody>
      </p:sp>
      <p:sp>
        <p:nvSpPr>
          <p:cNvPr id="31" name="Slide Number Placeholder 30">
            <a:extLst>
              <a:ext uri="{FF2B5EF4-FFF2-40B4-BE49-F238E27FC236}">
                <a16:creationId xmlns:a16="http://schemas.microsoft.com/office/drawing/2014/main" id="{8A797F04-04ED-4B68-A4DB-FD9B21F70BFD}"/>
              </a:ext>
            </a:extLst>
          </p:cNvPr>
          <p:cNvSpPr>
            <a:spLocks noGrp="1"/>
          </p:cNvSpPr>
          <p:nvPr>
            <p:ph type="sldNum" sz="quarter" idx="12"/>
          </p:nvPr>
        </p:nvSpPr>
        <p:spPr/>
        <p:txBody>
          <a:bodyPr/>
          <a:lstStyle/>
          <a:p>
            <a:fld id="{08660857-7544-4646-A5A0-CE3434EE97AD}" type="slidenum">
              <a:rPr lang="en-US" smtClean="0"/>
              <a:t>21</a:t>
            </a:fld>
            <a:endParaRPr lang="en-US"/>
          </a:p>
        </p:txBody>
      </p:sp>
      <p:sp>
        <p:nvSpPr>
          <p:cNvPr id="32" name="Date Placeholder 31">
            <a:extLst>
              <a:ext uri="{FF2B5EF4-FFF2-40B4-BE49-F238E27FC236}">
                <a16:creationId xmlns:a16="http://schemas.microsoft.com/office/drawing/2014/main" id="{0648B226-C2A9-4539-B8C9-63B2CF09D81A}"/>
              </a:ext>
            </a:extLst>
          </p:cNvPr>
          <p:cNvSpPr>
            <a:spLocks noGrp="1"/>
          </p:cNvSpPr>
          <p:nvPr>
            <p:ph type="dt" sz="half" idx="10"/>
          </p:nvPr>
        </p:nvSpPr>
        <p:spPr/>
        <p:txBody>
          <a:bodyPr/>
          <a:lstStyle/>
          <a:p>
            <a:r>
              <a:rPr lang="en-US"/>
              <a:t>Spring 2020</a:t>
            </a:r>
          </a:p>
        </p:txBody>
      </p:sp>
      <p:sp>
        <p:nvSpPr>
          <p:cNvPr id="33" name="Footer Placeholder 32">
            <a:extLst>
              <a:ext uri="{FF2B5EF4-FFF2-40B4-BE49-F238E27FC236}">
                <a16:creationId xmlns:a16="http://schemas.microsoft.com/office/drawing/2014/main" id="{37D3FC22-8186-4421-98D2-F4A181B78C8F}"/>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191506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Libraries</a:t>
            </a:r>
          </a:p>
        </p:txBody>
      </p:sp>
      <p:sp>
        <p:nvSpPr>
          <p:cNvPr id="3" name="Content Placeholder 2"/>
          <p:cNvSpPr>
            <a:spLocks noGrp="1"/>
          </p:cNvSpPr>
          <p:nvPr>
            <p:ph idx="1"/>
          </p:nvPr>
        </p:nvSpPr>
        <p:spPr>
          <a:xfrm>
            <a:off x="457200" y="1244589"/>
            <a:ext cx="8229600" cy="5423689"/>
          </a:xfrm>
        </p:spPr>
        <p:txBody>
          <a:bodyPr/>
          <a:lstStyle/>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err="1">
                <a:latin typeface="Courier New" pitchFamily="49" charset="0"/>
              </a:rPr>
              <a:t>libc.a</a:t>
            </a:r>
            <a:r>
              <a:rPr lang="en-GB" sz="2000" dirty="0"/>
              <a:t> (the C standard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5.4 MB archive of 1737 object files in our </a:t>
            </a:r>
            <a:r>
              <a:rPr lang="en-GB" sz="1800" dirty="0" err="1"/>
              <a:t>lubuntu</a:t>
            </a:r>
            <a:r>
              <a:rPr lang="en-GB" sz="1800" dirty="0"/>
              <a:t> environment</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I/O, memory allocation, signal handling, string handling, data and time, random numbers, integer math</a:t>
            </a:r>
          </a:p>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err="1">
                <a:latin typeface="Courier New" pitchFamily="49" charset="0"/>
              </a:rPr>
              <a:t>libm.a</a:t>
            </a:r>
            <a:r>
              <a:rPr lang="en-GB" sz="2000" dirty="0"/>
              <a:t> (the C math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3.1 MB archive of 802 object files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floating point math (sin, cos, tan, log, </a:t>
            </a:r>
            <a:r>
              <a:rPr lang="en-GB" sz="1800" dirty="0" err="1"/>
              <a:t>exp</a:t>
            </a:r>
            <a:r>
              <a:rPr lang="en-GB" sz="1800" dirty="0"/>
              <a:t>, </a:t>
            </a:r>
            <a:r>
              <a:rPr lang="en-GB" sz="1800" dirty="0" err="1"/>
              <a:t>sqrt</a:t>
            </a:r>
            <a:r>
              <a:rPr lang="en-GB" sz="1800" dirty="0"/>
              <a:t>, …) 	</a:t>
            </a:r>
          </a:p>
          <a:p>
            <a:endParaRPr lang="en-US" dirty="0"/>
          </a:p>
        </p:txBody>
      </p:sp>
      <p:sp>
        <p:nvSpPr>
          <p:cNvPr id="5" name="Text Box 3"/>
          <p:cNvSpPr txBox="1">
            <a:spLocks noChangeArrowheads="1"/>
          </p:cNvSpPr>
          <p:nvPr/>
        </p:nvSpPr>
        <p:spPr bwMode="auto">
          <a:xfrm>
            <a:off x="914400" y="3677347"/>
            <a:ext cx="2767502" cy="2874352"/>
          </a:xfrm>
          <a:prstGeom prst="rect">
            <a:avLst/>
          </a:prstGeom>
          <a:solidFill>
            <a:srgbClr val="E6E6E6"/>
          </a:solidFill>
          <a:ln w="3240">
            <a:solidFill>
              <a:srgbClr val="000000"/>
            </a:solidFill>
            <a:miter lim="800000"/>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ar</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–t </a:t>
            </a: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libc.a</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 sort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fork.o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fprintf.o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fpu_control.o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fputc.o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freopen.o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fscanf.o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fseek.o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fstab.o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a:t>
            </a:r>
          </a:p>
        </p:txBody>
      </p:sp>
      <p:sp>
        <p:nvSpPr>
          <p:cNvPr id="6" name="Text Box 4"/>
          <p:cNvSpPr txBox="1">
            <a:spLocks noChangeArrowheads="1"/>
          </p:cNvSpPr>
          <p:nvPr/>
        </p:nvSpPr>
        <p:spPr bwMode="auto">
          <a:xfrm>
            <a:off x="4754874" y="3677347"/>
            <a:ext cx="3514401" cy="2875853"/>
          </a:xfrm>
          <a:prstGeom prst="rect">
            <a:avLst/>
          </a:prstGeom>
          <a:solidFill>
            <a:srgbClr val="E6E6E6"/>
          </a:solidFill>
          <a:ln w="3240">
            <a:solidFill>
              <a:srgbClr val="000000"/>
            </a:solidFill>
            <a:miter lim="800000"/>
            <a:headEnd/>
            <a:tailEnd/>
          </a:ln>
          <a:effectLst/>
        </p:spPr>
        <p:txBody>
          <a:bodyPr wrap="none" lIns="90000" tIns="46800" rIns="90000" bIns="46800">
            <a:spAutoFit/>
          </a:bodyPr>
          <a:lstStyle/>
          <a:p>
            <a:pPr lvl="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ar</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–t </a:t>
            </a:r>
            <a:r>
              <a:rPr lang="en-GB" sz="1600" b="1" kern="0" dirty="0">
                <a:solidFill>
                  <a:srgbClr val="000000"/>
                </a:solidFill>
                <a:latin typeface="Courier New" pitchFamily="49" charset="0"/>
                <a:ea typeface="msgothic" charset="0"/>
                <a:cs typeface="msgothic" charset="0"/>
              </a:rPr>
              <a:t>libm-2.29.a </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sort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e_acos.o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e_acosf.o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e_acosh.o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e_acoshf.o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e_acoshl.o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e_acosl.o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e_asin.o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e_asinf.o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e_asinl.o</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a:t>
            </a:r>
          </a:p>
        </p:txBody>
      </p:sp>
      <p:sp>
        <p:nvSpPr>
          <p:cNvPr id="9" name="Slide Number Placeholder 8">
            <a:extLst>
              <a:ext uri="{FF2B5EF4-FFF2-40B4-BE49-F238E27FC236}">
                <a16:creationId xmlns:a16="http://schemas.microsoft.com/office/drawing/2014/main" id="{5276E27E-C1E7-4054-8092-9478BF235E4E}"/>
              </a:ext>
            </a:extLst>
          </p:cNvPr>
          <p:cNvSpPr>
            <a:spLocks noGrp="1"/>
          </p:cNvSpPr>
          <p:nvPr>
            <p:ph type="sldNum" sz="quarter" idx="12"/>
          </p:nvPr>
        </p:nvSpPr>
        <p:spPr/>
        <p:txBody>
          <a:bodyPr/>
          <a:lstStyle/>
          <a:p>
            <a:fld id="{08660857-7544-4646-A5A0-CE3434EE97AD}" type="slidenum">
              <a:rPr lang="en-US" smtClean="0"/>
              <a:t>22</a:t>
            </a:fld>
            <a:endParaRPr lang="en-US"/>
          </a:p>
        </p:txBody>
      </p:sp>
      <p:sp>
        <p:nvSpPr>
          <p:cNvPr id="10" name="Date Placeholder 9">
            <a:extLst>
              <a:ext uri="{FF2B5EF4-FFF2-40B4-BE49-F238E27FC236}">
                <a16:creationId xmlns:a16="http://schemas.microsoft.com/office/drawing/2014/main" id="{E3002804-E85B-46FB-9F0B-3BAE3CB269B4}"/>
              </a:ext>
            </a:extLst>
          </p:cNvPr>
          <p:cNvSpPr>
            <a:spLocks noGrp="1"/>
          </p:cNvSpPr>
          <p:nvPr>
            <p:ph type="dt" sz="half" idx="10"/>
          </p:nvPr>
        </p:nvSpPr>
        <p:spPr/>
        <p:txBody>
          <a:bodyPr/>
          <a:lstStyle/>
          <a:p>
            <a:r>
              <a:rPr lang="en-US"/>
              <a:t>Spring 2020</a:t>
            </a:r>
          </a:p>
        </p:txBody>
      </p:sp>
      <p:sp>
        <p:nvSpPr>
          <p:cNvPr id="11" name="Footer Placeholder 10">
            <a:extLst>
              <a:ext uri="{FF2B5EF4-FFF2-40B4-BE49-F238E27FC236}">
                <a16:creationId xmlns:a16="http://schemas.microsoft.com/office/drawing/2014/main" id="{80892CE4-AEB4-4FF4-B043-08E37A32C1A7}"/>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65876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with Static Libraries</a:t>
            </a:r>
          </a:p>
        </p:txBody>
      </p:sp>
      <p:sp>
        <p:nvSpPr>
          <p:cNvPr id="5" name="Rectangle 2"/>
          <p:cNvSpPr>
            <a:spLocks noChangeArrowheads="1"/>
          </p:cNvSpPr>
          <p:nvPr/>
        </p:nvSpPr>
        <p:spPr bwMode="auto">
          <a:xfrm>
            <a:off x="216694" y="2460331"/>
            <a:ext cx="3517106" cy="3541611"/>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pPr eaLnBrk="0" hangingPunct="0"/>
            <a:r>
              <a:rPr lang="en-US" sz="1600" b="1" dirty="0">
                <a:solidFill>
                  <a:srgbClr val="926492"/>
                </a:solidFill>
                <a:latin typeface="Menlo-Regular"/>
              </a:rPr>
              <a:t>#include</a:t>
            </a:r>
            <a:r>
              <a:rPr lang="en-US" sz="1600" b="1" dirty="0">
                <a:solidFill>
                  <a:srgbClr val="000000"/>
                </a:solidFill>
                <a:latin typeface="Menlo-Regular"/>
              </a:rPr>
              <a:t> </a:t>
            </a:r>
            <a:r>
              <a:rPr lang="en-US" sz="1600" b="1" dirty="0">
                <a:solidFill>
                  <a:srgbClr val="9D206F"/>
                </a:solidFill>
                <a:latin typeface="Menlo-Regular"/>
              </a:rPr>
              <a:t>&lt;</a:t>
            </a:r>
            <a:r>
              <a:rPr lang="en-US" sz="1600" b="1" dirty="0" err="1">
                <a:solidFill>
                  <a:srgbClr val="9D206F"/>
                </a:solidFill>
                <a:latin typeface="Menlo-Regular"/>
              </a:rPr>
              <a:t>stdio.h</a:t>
            </a:r>
            <a:r>
              <a:rPr lang="en-US" sz="1600" b="1" dirty="0">
                <a:solidFill>
                  <a:srgbClr val="9D206F"/>
                </a:solidFill>
                <a:latin typeface="Menlo-Regular"/>
              </a:rPr>
              <a:t>&gt;</a:t>
            </a:r>
            <a:endParaRPr lang="en-US" sz="1600" b="1" dirty="0">
              <a:solidFill>
                <a:srgbClr val="000000"/>
              </a:solidFill>
              <a:latin typeface="Menlo-Regular"/>
            </a:endParaRPr>
          </a:p>
          <a:p>
            <a:pPr eaLnBrk="0" hangingPunct="0"/>
            <a:r>
              <a:rPr lang="en-US" sz="1600" b="1" dirty="0">
                <a:solidFill>
                  <a:srgbClr val="926492"/>
                </a:solidFill>
                <a:latin typeface="Menlo-Regular"/>
              </a:rPr>
              <a:t>#include</a:t>
            </a:r>
            <a:r>
              <a:rPr lang="en-US" sz="1600" b="1" dirty="0">
                <a:solidFill>
                  <a:srgbClr val="000000"/>
                </a:solidFill>
                <a:latin typeface="Menlo-Regular"/>
              </a:rPr>
              <a:t> </a:t>
            </a:r>
            <a:r>
              <a:rPr lang="en-US" sz="1600" b="1" dirty="0">
                <a:solidFill>
                  <a:srgbClr val="9D206F"/>
                </a:solidFill>
                <a:latin typeface="Menlo-Regular"/>
              </a:rPr>
              <a:t>"</a:t>
            </a:r>
            <a:r>
              <a:rPr lang="en-US" sz="1600" b="1" dirty="0" err="1">
                <a:solidFill>
                  <a:srgbClr val="9D206F"/>
                </a:solidFill>
                <a:latin typeface="Menlo-Regular"/>
              </a:rPr>
              <a:t>vector.h</a:t>
            </a:r>
            <a:r>
              <a:rPr lang="en-US" sz="1600" b="1" dirty="0">
                <a:solidFill>
                  <a:srgbClr val="9D206F"/>
                </a:solidFill>
                <a:latin typeface="Menlo-Regular"/>
              </a:rPr>
              <a:t>"</a:t>
            </a:r>
            <a:endParaRPr lang="en-US" sz="1600" b="1" dirty="0">
              <a:solidFill>
                <a:srgbClr val="000000"/>
              </a:solidFill>
              <a:latin typeface="Menlo-Regular"/>
            </a:endParaRPr>
          </a:p>
          <a:p>
            <a:pPr eaLnBrk="0" hangingPunct="0"/>
            <a:endParaRPr lang="en-US" sz="1600" b="1" dirty="0">
              <a:solidFill>
                <a:srgbClr val="000000"/>
              </a:solidFill>
              <a:latin typeface="Menlo-Regular"/>
            </a:endParaRPr>
          </a:p>
          <a:p>
            <a:pPr eaLnBrk="0" hangingPunct="0"/>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x</a:t>
            </a:r>
            <a:r>
              <a:rPr lang="fr-FR" sz="1600" b="1" dirty="0">
                <a:solidFill>
                  <a:srgbClr val="000000"/>
                </a:solidFill>
                <a:latin typeface="Menlo-Regular"/>
              </a:rPr>
              <a:t>[2] = {1, 2};</a:t>
            </a:r>
          </a:p>
          <a:p>
            <a:pPr eaLnBrk="0" hangingPunct="0"/>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y</a:t>
            </a:r>
            <a:r>
              <a:rPr lang="fr-FR" sz="1600" b="1" dirty="0">
                <a:solidFill>
                  <a:srgbClr val="000000"/>
                </a:solidFill>
                <a:latin typeface="Menlo-Regular"/>
              </a:rPr>
              <a:t>[2] = {3, 4};</a:t>
            </a:r>
          </a:p>
          <a:p>
            <a:pPr eaLnBrk="0" hangingPunct="0"/>
            <a:r>
              <a:rPr lang="nl-NL" sz="1600" b="1" dirty="0">
                <a:solidFill>
                  <a:srgbClr val="2D961E"/>
                </a:solidFill>
                <a:latin typeface="Menlo-Regular"/>
              </a:rPr>
              <a:t>int</a:t>
            </a:r>
            <a:r>
              <a:rPr lang="nl-NL" sz="1600" b="1" dirty="0">
                <a:solidFill>
                  <a:srgbClr val="000000"/>
                </a:solidFill>
                <a:latin typeface="Menlo-Regular"/>
              </a:rPr>
              <a:t> </a:t>
            </a:r>
            <a:r>
              <a:rPr lang="nl-NL" sz="1600" b="1" dirty="0" err="1">
                <a:solidFill>
                  <a:srgbClr val="C1651C"/>
                </a:solidFill>
                <a:latin typeface="Menlo-Regular"/>
              </a:rPr>
              <a:t>z</a:t>
            </a:r>
            <a:r>
              <a:rPr lang="nl-NL" sz="1600" b="1" dirty="0">
                <a:solidFill>
                  <a:srgbClr val="000000"/>
                </a:solidFill>
                <a:latin typeface="Menlo-Regular"/>
              </a:rPr>
              <a:t>[2];</a:t>
            </a:r>
          </a:p>
          <a:p>
            <a:pPr eaLnBrk="0" hangingPunct="0"/>
            <a:endParaRPr lang="nl-NL" sz="1600" b="1" dirty="0">
              <a:solidFill>
                <a:srgbClr val="000000"/>
              </a:solidFill>
              <a:latin typeface="Menlo-Regular"/>
            </a:endParaRPr>
          </a:p>
          <a:p>
            <a:pPr eaLnBrk="0" hangingPunct="0"/>
            <a:r>
              <a:rPr lang="nl-NL" sz="1600" b="1" dirty="0">
                <a:solidFill>
                  <a:srgbClr val="2D961E"/>
                </a:solidFill>
                <a:latin typeface="Menlo-Regular"/>
              </a:rPr>
              <a:t>int</a:t>
            </a:r>
            <a:r>
              <a:rPr lang="nl-NL" sz="1600" b="1" dirty="0">
                <a:solidFill>
                  <a:srgbClr val="000000"/>
                </a:solidFill>
                <a:latin typeface="Menlo-Regular"/>
              </a:rPr>
              <a:t> </a:t>
            </a:r>
            <a:r>
              <a:rPr lang="nl-NL" sz="1600" b="1" dirty="0" err="1">
                <a:solidFill>
                  <a:srgbClr val="4A00FF"/>
                </a:solidFill>
                <a:latin typeface="Menlo-Regular"/>
              </a:rPr>
              <a:t>main</a:t>
            </a:r>
            <a:r>
              <a:rPr lang="nl-NL" sz="1600" b="1" dirty="0">
                <a:solidFill>
                  <a:srgbClr val="000000"/>
                </a:solidFill>
                <a:latin typeface="Menlo-Regular"/>
              </a:rPr>
              <a:t>()</a:t>
            </a:r>
          </a:p>
          <a:p>
            <a:pPr eaLnBrk="0" hangingPunct="0"/>
            <a:r>
              <a:rPr lang="nl-NL" sz="1600" b="1" dirty="0">
                <a:solidFill>
                  <a:srgbClr val="000000"/>
                </a:solidFill>
                <a:latin typeface="Menlo-Regular"/>
              </a:rPr>
              <a:t>{</a:t>
            </a:r>
          </a:p>
          <a:p>
            <a:pPr eaLnBrk="0" hangingPunct="0"/>
            <a:r>
              <a:rPr lang="en-US" sz="1600" b="1" dirty="0">
                <a:solidFill>
                  <a:srgbClr val="000000"/>
                </a:solidFill>
                <a:latin typeface="Menlo-Regular"/>
              </a:rPr>
              <a:t>    </a:t>
            </a:r>
            <a:r>
              <a:rPr lang="en-US" sz="1600" b="1" dirty="0" err="1">
                <a:solidFill>
                  <a:srgbClr val="000000"/>
                </a:solidFill>
                <a:latin typeface="Menlo-Regular"/>
              </a:rPr>
              <a:t>addvec</a:t>
            </a:r>
            <a:r>
              <a:rPr lang="en-US" sz="1600" b="1" dirty="0">
                <a:solidFill>
                  <a:srgbClr val="000000"/>
                </a:solidFill>
                <a:latin typeface="Menlo-Regular"/>
              </a:rPr>
              <a:t>(x, y, z, 2);</a:t>
            </a:r>
          </a:p>
          <a:p>
            <a:pPr eaLnBrk="0" hangingPunct="0"/>
            <a:r>
              <a:rPr lang="ro-RO" sz="1600" b="1" dirty="0">
                <a:solidFill>
                  <a:srgbClr val="000000"/>
                </a:solidFill>
                <a:latin typeface="Menlo-Regular"/>
              </a:rPr>
              <a:t>    printf(</a:t>
            </a:r>
            <a:r>
              <a:rPr lang="ro-RO" sz="1600" b="1" dirty="0">
                <a:solidFill>
                  <a:srgbClr val="9D206F"/>
                </a:solidFill>
                <a:latin typeface="Menlo-Regular"/>
              </a:rPr>
              <a:t>"z = [%d %d]\n”</a:t>
            </a:r>
            <a:r>
              <a:rPr lang="ro-RO" sz="1600" b="1" dirty="0">
                <a:solidFill>
                  <a:srgbClr val="000000"/>
                </a:solidFill>
                <a:latin typeface="Menlo-Regular"/>
              </a:rPr>
              <a:t>,</a:t>
            </a:r>
          </a:p>
          <a:p>
            <a:pPr eaLnBrk="0" hangingPunct="0"/>
            <a:r>
              <a:rPr lang="ro-RO" sz="1600" b="1" dirty="0">
                <a:solidFill>
                  <a:srgbClr val="000000"/>
                </a:solidFill>
                <a:latin typeface="Menlo-Regular"/>
              </a:rPr>
              <a:t>           z[0], z[1]);</a:t>
            </a:r>
          </a:p>
          <a:p>
            <a:pPr eaLnBrk="0" hangingPunct="0"/>
            <a:r>
              <a:rPr lang="is-IS" sz="1600" b="1" dirty="0">
                <a:solidFill>
                  <a:srgbClr val="000000"/>
                </a:solidFill>
                <a:latin typeface="Menlo-Regular"/>
              </a:rPr>
              <a:t>    </a:t>
            </a:r>
            <a:r>
              <a:rPr lang="is-IS" sz="1600" b="1" dirty="0">
                <a:solidFill>
                  <a:srgbClr val="C200FF"/>
                </a:solidFill>
                <a:latin typeface="Menlo-Regular"/>
              </a:rPr>
              <a:t>return</a:t>
            </a:r>
            <a:r>
              <a:rPr lang="is-IS" sz="1600" b="1" dirty="0">
                <a:solidFill>
                  <a:srgbClr val="000000"/>
                </a:solidFill>
                <a:latin typeface="Menlo-Regular"/>
              </a:rPr>
              <a:t> 0;</a:t>
            </a:r>
          </a:p>
          <a:p>
            <a:pPr eaLnBrk="0" hangingPunct="0"/>
            <a:r>
              <a:rPr lang="is-IS" sz="1600" b="1" dirty="0">
                <a:solidFill>
                  <a:srgbClr val="000000"/>
                </a:solidFill>
                <a:latin typeface="Menlo-Regular"/>
              </a:rPr>
              <a:t>}</a:t>
            </a:r>
          </a:p>
        </p:txBody>
      </p:sp>
      <p:sp>
        <p:nvSpPr>
          <p:cNvPr id="6" name="Rectangle 3"/>
          <p:cNvSpPr>
            <a:spLocks noChangeArrowheads="1"/>
          </p:cNvSpPr>
          <p:nvPr/>
        </p:nvSpPr>
        <p:spPr bwMode="auto">
          <a:xfrm>
            <a:off x="2604184" y="5697142"/>
            <a:ext cx="1205816" cy="357663"/>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000000">
                    <a:lumMod val="50000"/>
                    <a:lumOff val="50000"/>
                  </a:srgbClr>
                </a:solidFill>
                <a:latin typeface="Courier New" pitchFamily="49" charset="0"/>
                <a:ea typeface="msgothic" charset="0"/>
                <a:cs typeface="msgothic" charset="0"/>
              </a:rPr>
              <a:t>main2.c</a:t>
            </a:r>
          </a:p>
        </p:txBody>
      </p:sp>
      <p:sp>
        <p:nvSpPr>
          <p:cNvPr id="7" name="Rectangle 2"/>
          <p:cNvSpPr>
            <a:spLocks noChangeArrowheads="1"/>
          </p:cNvSpPr>
          <p:nvPr/>
        </p:nvSpPr>
        <p:spPr bwMode="auto">
          <a:xfrm>
            <a:off x="4169138" y="2256474"/>
            <a:ext cx="4441462" cy="181806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pPr eaLnBrk="0" hangingPunct="0"/>
            <a:r>
              <a:rPr lang="en-US" sz="1600" b="1" dirty="0">
                <a:solidFill>
                  <a:srgbClr val="2D961E"/>
                </a:solidFill>
                <a:latin typeface="Menlo-Regular"/>
              </a:rPr>
              <a:t>void</a:t>
            </a:r>
            <a:r>
              <a:rPr lang="en-US" sz="1600" b="1" dirty="0">
                <a:solidFill>
                  <a:srgbClr val="000000"/>
                </a:solidFill>
                <a:latin typeface="Menlo-Regular"/>
              </a:rPr>
              <a:t> </a:t>
            </a:r>
            <a:r>
              <a:rPr lang="en-US" sz="1600" b="1" dirty="0" err="1">
                <a:solidFill>
                  <a:srgbClr val="4A00FF"/>
                </a:solidFill>
                <a:latin typeface="Menlo-Regular"/>
              </a:rPr>
              <a:t>addvec</a:t>
            </a:r>
            <a:r>
              <a:rPr lang="en-US" sz="1600" b="1" dirty="0">
                <a:solidFill>
                  <a:srgbClr val="000000"/>
                </a:solidFill>
                <a:latin typeface="Menlo-Regular"/>
              </a:rPr>
              <a:t>(</a:t>
            </a:r>
            <a:r>
              <a:rPr lang="en-US" sz="1600" b="1" dirty="0" err="1">
                <a:solidFill>
                  <a:srgbClr val="2D961E"/>
                </a:solidFill>
                <a:latin typeface="Menlo-Regular"/>
              </a:rPr>
              <a:t>int</a:t>
            </a:r>
            <a:r>
              <a:rPr lang="en-US" sz="1600" b="1" dirty="0">
                <a:solidFill>
                  <a:srgbClr val="000000"/>
                </a:solidFill>
                <a:latin typeface="Menlo-Regular"/>
              </a:rPr>
              <a:t> *</a:t>
            </a:r>
            <a:r>
              <a:rPr lang="en-US" sz="1600" b="1" dirty="0">
                <a:solidFill>
                  <a:srgbClr val="C1651C"/>
                </a:solidFill>
                <a:latin typeface="Menlo-Regular"/>
              </a:rPr>
              <a:t>x</a:t>
            </a:r>
            <a:r>
              <a:rPr lang="en-US" sz="1600" b="1" dirty="0">
                <a:solidFill>
                  <a:srgbClr val="000000"/>
                </a:solidFill>
                <a:latin typeface="Menlo-Regular"/>
              </a:rPr>
              <a:t>, </a:t>
            </a:r>
            <a:r>
              <a:rPr lang="en-US" sz="1600" b="1" dirty="0" err="1">
                <a:solidFill>
                  <a:srgbClr val="2D961E"/>
                </a:solidFill>
                <a:latin typeface="Menlo-Regular"/>
              </a:rPr>
              <a:t>int</a:t>
            </a:r>
            <a:r>
              <a:rPr lang="en-US" sz="1600" b="1" dirty="0">
                <a:solidFill>
                  <a:srgbClr val="000000"/>
                </a:solidFill>
                <a:latin typeface="Menlo-Regular"/>
              </a:rPr>
              <a:t> *</a:t>
            </a:r>
            <a:r>
              <a:rPr lang="en-US" sz="1600" b="1" dirty="0">
                <a:solidFill>
                  <a:srgbClr val="C1651C"/>
                </a:solidFill>
                <a:latin typeface="Menlo-Regular"/>
              </a:rPr>
              <a:t>y</a:t>
            </a:r>
            <a:r>
              <a:rPr lang="en-US" sz="1600" b="1" dirty="0">
                <a:solidFill>
                  <a:srgbClr val="000000"/>
                </a:solidFill>
                <a:latin typeface="Menlo-Regular"/>
              </a:rPr>
              <a:t>,</a:t>
            </a:r>
          </a:p>
          <a:p>
            <a:pPr eaLnBrk="0" hangingPunct="0"/>
            <a:r>
              <a:rPr lang="fr-FR" sz="1600" b="1" dirty="0">
                <a:solidFill>
                  <a:srgbClr val="000000"/>
                </a:solidFill>
                <a:latin typeface="Menlo-Regular"/>
              </a:rPr>
              <a:t>            </a:t>
            </a:r>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z</a:t>
            </a:r>
            <a:r>
              <a:rPr lang="fr-FR" sz="1600" b="1" dirty="0">
                <a:solidFill>
                  <a:srgbClr val="000000"/>
                </a:solidFill>
                <a:latin typeface="Menlo-Regular"/>
              </a:rPr>
              <a:t>, </a:t>
            </a:r>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n</a:t>
            </a:r>
            <a:r>
              <a:rPr lang="fr-FR" sz="1600" b="1" dirty="0">
                <a:solidFill>
                  <a:srgbClr val="000000"/>
                </a:solidFill>
                <a:latin typeface="Menlo-Regular"/>
              </a:rPr>
              <a:t>) {</a:t>
            </a:r>
          </a:p>
          <a:p>
            <a:pPr eaLnBrk="0" hangingPunct="0"/>
            <a:r>
              <a:rPr lang="fr-FR" sz="1600" b="1" dirty="0">
                <a:solidFill>
                  <a:srgbClr val="000000"/>
                </a:solidFill>
                <a:latin typeface="Menlo-Regular"/>
              </a:rPr>
              <a:t>    </a:t>
            </a:r>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i</a:t>
            </a:r>
            <a:r>
              <a:rPr lang="fr-FR" sz="1600" b="1" dirty="0">
                <a:solidFill>
                  <a:srgbClr val="000000"/>
                </a:solidFill>
                <a:latin typeface="Menlo-Regular"/>
              </a:rPr>
              <a:t>;</a:t>
            </a:r>
          </a:p>
          <a:p>
            <a:pPr eaLnBrk="0" hangingPunct="0"/>
            <a:endParaRPr lang="en-US" sz="1600" b="1" dirty="0">
              <a:solidFill>
                <a:srgbClr val="000000"/>
              </a:solidFill>
              <a:latin typeface="Menlo-Regular"/>
            </a:endParaRPr>
          </a:p>
          <a:p>
            <a:pPr eaLnBrk="0" hangingPunct="0"/>
            <a:r>
              <a:rPr lang="en-US" sz="1600" b="1" dirty="0">
                <a:solidFill>
                  <a:srgbClr val="000000"/>
                </a:solidFill>
                <a:latin typeface="Menlo-Regular"/>
              </a:rPr>
              <a:t>    </a:t>
            </a:r>
            <a:r>
              <a:rPr lang="da-DK" sz="1600" b="1" dirty="0">
                <a:solidFill>
                  <a:srgbClr val="C200FF"/>
                </a:solidFill>
                <a:latin typeface="Menlo-Regular"/>
              </a:rPr>
              <a:t>for</a:t>
            </a:r>
            <a:r>
              <a:rPr lang="da-DK" sz="1600" b="1" dirty="0">
                <a:solidFill>
                  <a:srgbClr val="000000"/>
                </a:solidFill>
                <a:latin typeface="Menlo-Regular"/>
              </a:rPr>
              <a:t> (i = 0; i &lt; n; i++)</a:t>
            </a:r>
          </a:p>
          <a:p>
            <a:pPr eaLnBrk="0" hangingPunct="0"/>
            <a:r>
              <a:rPr lang="es-ES_tradnl" sz="1600" b="1" dirty="0">
                <a:solidFill>
                  <a:srgbClr val="000000"/>
                </a:solidFill>
                <a:latin typeface="Menlo-Regular"/>
              </a:rPr>
              <a:t>        z[i] = x[i] + y[i];</a:t>
            </a:r>
          </a:p>
          <a:p>
            <a:pPr eaLnBrk="0" hangingPunct="0"/>
            <a:r>
              <a:rPr lang="es-ES_tradnl" sz="1600" b="1" dirty="0">
                <a:solidFill>
                  <a:srgbClr val="000000"/>
                </a:solidFill>
                <a:latin typeface="Menlo-Regular"/>
              </a:rPr>
              <a:t>}</a:t>
            </a:r>
            <a:endParaRPr lang="is-IS" sz="1600" b="1" dirty="0">
              <a:solidFill>
                <a:srgbClr val="000000"/>
              </a:solidFill>
              <a:latin typeface="Menlo-Regular"/>
            </a:endParaRPr>
          </a:p>
        </p:txBody>
      </p:sp>
      <p:sp>
        <p:nvSpPr>
          <p:cNvPr id="8" name="Rectangle 2"/>
          <p:cNvSpPr>
            <a:spLocks noChangeArrowheads="1"/>
          </p:cNvSpPr>
          <p:nvPr/>
        </p:nvSpPr>
        <p:spPr bwMode="auto">
          <a:xfrm>
            <a:off x="4169138" y="4214337"/>
            <a:ext cx="4441462" cy="206428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pPr eaLnBrk="0" hangingPunct="0"/>
            <a:r>
              <a:rPr lang="en-US" sz="1600" b="1" dirty="0">
                <a:solidFill>
                  <a:srgbClr val="2D961E"/>
                </a:solidFill>
                <a:latin typeface="Menlo-Regular"/>
              </a:rPr>
              <a:t>void</a:t>
            </a:r>
            <a:r>
              <a:rPr lang="en-US" sz="1600" b="1" dirty="0">
                <a:solidFill>
                  <a:srgbClr val="000000"/>
                </a:solidFill>
                <a:latin typeface="Menlo-Regular"/>
              </a:rPr>
              <a:t> </a:t>
            </a:r>
            <a:r>
              <a:rPr lang="en-US" sz="1600" b="1" dirty="0" err="1">
                <a:solidFill>
                  <a:srgbClr val="4A00FF"/>
                </a:solidFill>
                <a:latin typeface="Menlo-Regular"/>
              </a:rPr>
              <a:t>multvec</a:t>
            </a:r>
            <a:r>
              <a:rPr lang="en-US" sz="1600" b="1" dirty="0">
                <a:solidFill>
                  <a:srgbClr val="000000"/>
                </a:solidFill>
                <a:latin typeface="Menlo-Regular"/>
              </a:rPr>
              <a:t>(</a:t>
            </a:r>
            <a:r>
              <a:rPr lang="en-US" sz="1600" b="1" dirty="0" err="1">
                <a:solidFill>
                  <a:srgbClr val="2D961E"/>
                </a:solidFill>
                <a:latin typeface="Menlo-Regular"/>
              </a:rPr>
              <a:t>int</a:t>
            </a:r>
            <a:r>
              <a:rPr lang="en-US" sz="1600" b="1" dirty="0">
                <a:solidFill>
                  <a:srgbClr val="000000"/>
                </a:solidFill>
                <a:latin typeface="Menlo-Regular"/>
              </a:rPr>
              <a:t> *</a:t>
            </a:r>
            <a:r>
              <a:rPr lang="en-US" sz="1600" b="1" dirty="0">
                <a:solidFill>
                  <a:srgbClr val="C1651C"/>
                </a:solidFill>
                <a:latin typeface="Menlo-Regular"/>
              </a:rPr>
              <a:t>x</a:t>
            </a:r>
            <a:r>
              <a:rPr lang="en-US" sz="1600" b="1" dirty="0">
                <a:solidFill>
                  <a:srgbClr val="000000"/>
                </a:solidFill>
                <a:latin typeface="Menlo-Regular"/>
              </a:rPr>
              <a:t>, </a:t>
            </a:r>
            <a:r>
              <a:rPr lang="en-US" sz="1600" b="1" dirty="0" err="1">
                <a:solidFill>
                  <a:srgbClr val="2D961E"/>
                </a:solidFill>
                <a:latin typeface="Menlo-Regular"/>
              </a:rPr>
              <a:t>int</a:t>
            </a:r>
            <a:r>
              <a:rPr lang="en-US" sz="1600" b="1" dirty="0">
                <a:solidFill>
                  <a:srgbClr val="000000"/>
                </a:solidFill>
                <a:latin typeface="Menlo-Regular"/>
              </a:rPr>
              <a:t> *</a:t>
            </a:r>
            <a:r>
              <a:rPr lang="en-US" sz="1600" b="1" dirty="0">
                <a:solidFill>
                  <a:srgbClr val="C1651C"/>
                </a:solidFill>
                <a:latin typeface="Menlo-Regular"/>
              </a:rPr>
              <a:t>y</a:t>
            </a:r>
            <a:r>
              <a:rPr lang="en-US" sz="1600" b="1" dirty="0">
                <a:solidFill>
                  <a:srgbClr val="000000"/>
                </a:solidFill>
                <a:latin typeface="Menlo-Regular"/>
              </a:rPr>
              <a:t>,</a:t>
            </a:r>
          </a:p>
          <a:p>
            <a:pPr eaLnBrk="0" hangingPunct="0"/>
            <a:r>
              <a:rPr lang="fr-FR" sz="1600" b="1" dirty="0">
                <a:solidFill>
                  <a:srgbClr val="000000"/>
                </a:solidFill>
                <a:latin typeface="Menlo-Regular"/>
              </a:rPr>
              <a:t>             </a:t>
            </a:r>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z</a:t>
            </a:r>
            <a:r>
              <a:rPr lang="fr-FR" sz="1600" b="1" dirty="0">
                <a:solidFill>
                  <a:srgbClr val="000000"/>
                </a:solidFill>
                <a:latin typeface="Menlo-Regular"/>
              </a:rPr>
              <a:t>, </a:t>
            </a:r>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n</a:t>
            </a:r>
            <a:r>
              <a:rPr lang="fr-FR" sz="1600" b="1" dirty="0">
                <a:solidFill>
                  <a:srgbClr val="000000"/>
                </a:solidFill>
                <a:latin typeface="Menlo-Regular"/>
              </a:rPr>
              <a:t>)</a:t>
            </a:r>
          </a:p>
          <a:p>
            <a:pPr eaLnBrk="0" hangingPunct="0"/>
            <a:r>
              <a:rPr lang="fr-FR" sz="1600" b="1" dirty="0">
                <a:solidFill>
                  <a:srgbClr val="000000"/>
                </a:solidFill>
                <a:latin typeface="Menlo-Regular"/>
              </a:rPr>
              <a:t>{</a:t>
            </a:r>
          </a:p>
          <a:p>
            <a:pPr eaLnBrk="0" hangingPunct="0"/>
            <a:r>
              <a:rPr lang="fr-FR" sz="1600" b="1" dirty="0">
                <a:solidFill>
                  <a:srgbClr val="000000"/>
                </a:solidFill>
                <a:latin typeface="Menlo-Regular"/>
              </a:rPr>
              <a:t>    </a:t>
            </a:r>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i</a:t>
            </a:r>
            <a:r>
              <a:rPr lang="fr-FR" sz="1600" b="1" dirty="0">
                <a:solidFill>
                  <a:srgbClr val="000000"/>
                </a:solidFill>
                <a:latin typeface="Menlo-Regular"/>
              </a:rPr>
              <a:t>;</a:t>
            </a:r>
          </a:p>
          <a:p>
            <a:pPr eaLnBrk="0" hangingPunct="0"/>
            <a:endParaRPr lang="fr-FR" sz="1600" b="1" dirty="0">
              <a:solidFill>
                <a:srgbClr val="000000"/>
              </a:solidFill>
              <a:latin typeface="Menlo-Regular"/>
            </a:endParaRPr>
          </a:p>
          <a:p>
            <a:pPr eaLnBrk="0" hangingPunct="0"/>
            <a:r>
              <a:rPr lang="da-DK" sz="1600" b="1" dirty="0">
                <a:solidFill>
                  <a:srgbClr val="C200FF"/>
                </a:solidFill>
                <a:latin typeface="Menlo-Regular"/>
              </a:rPr>
              <a:t>    for</a:t>
            </a:r>
            <a:r>
              <a:rPr lang="da-DK" sz="1600" b="1" dirty="0">
                <a:solidFill>
                  <a:srgbClr val="000000"/>
                </a:solidFill>
                <a:latin typeface="Menlo-Regular"/>
              </a:rPr>
              <a:t> (i = 0; i &lt; n; i++)</a:t>
            </a:r>
          </a:p>
          <a:p>
            <a:pPr eaLnBrk="0" hangingPunct="0"/>
            <a:r>
              <a:rPr lang="es-ES_tradnl" sz="1600" b="1" dirty="0">
                <a:solidFill>
                  <a:srgbClr val="000000"/>
                </a:solidFill>
                <a:latin typeface="Menlo-Regular"/>
              </a:rPr>
              <a:t>        z[i] = x[i] * y[i];</a:t>
            </a:r>
          </a:p>
          <a:p>
            <a:pPr eaLnBrk="0" hangingPunct="0"/>
            <a:r>
              <a:rPr lang="es-ES_tradnl" sz="1600" b="1" dirty="0">
                <a:solidFill>
                  <a:srgbClr val="000000"/>
                </a:solidFill>
                <a:latin typeface="Menlo-Regular"/>
              </a:rPr>
              <a:t>}</a:t>
            </a:r>
            <a:endParaRPr lang="is-IS" sz="1600" b="1" dirty="0">
              <a:solidFill>
                <a:srgbClr val="000000"/>
              </a:solidFill>
              <a:latin typeface="Menlo-Regular"/>
            </a:endParaRPr>
          </a:p>
        </p:txBody>
      </p:sp>
      <p:sp>
        <p:nvSpPr>
          <p:cNvPr id="9" name="Rectangle 3"/>
          <p:cNvSpPr>
            <a:spLocks noChangeArrowheads="1"/>
          </p:cNvSpPr>
          <p:nvPr/>
        </p:nvSpPr>
        <p:spPr bwMode="auto">
          <a:xfrm>
            <a:off x="7203940" y="5966937"/>
            <a:ext cx="1482860" cy="357663"/>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multvec.c</a:t>
            </a:r>
            <a:endParaRPr lang="en-GB" sz="1800" b="1" i="1" dirty="0">
              <a:solidFill>
                <a:srgbClr val="000000">
                  <a:lumMod val="50000"/>
                  <a:lumOff val="50000"/>
                </a:srgbClr>
              </a:solidFill>
              <a:latin typeface="Courier New" pitchFamily="49" charset="0"/>
              <a:ea typeface="msgothic" charset="0"/>
              <a:cs typeface="msgothic" charset="0"/>
            </a:endParaRPr>
          </a:p>
        </p:txBody>
      </p:sp>
      <p:sp>
        <p:nvSpPr>
          <p:cNvPr id="10" name="Rectangle 3"/>
          <p:cNvSpPr>
            <a:spLocks noChangeArrowheads="1"/>
          </p:cNvSpPr>
          <p:nvPr/>
        </p:nvSpPr>
        <p:spPr bwMode="auto">
          <a:xfrm>
            <a:off x="7342462" y="3780474"/>
            <a:ext cx="1344338" cy="357663"/>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addvec.c</a:t>
            </a:r>
            <a:endParaRPr lang="en-GB" sz="1800" b="1" i="1" dirty="0">
              <a:solidFill>
                <a:srgbClr val="000000">
                  <a:lumMod val="50000"/>
                  <a:lumOff val="50000"/>
                </a:srgbClr>
              </a:solidFill>
              <a:latin typeface="Courier New" pitchFamily="49" charset="0"/>
              <a:ea typeface="msgothic" charset="0"/>
              <a:cs typeface="msgothic" charset="0"/>
            </a:endParaRPr>
          </a:p>
        </p:txBody>
      </p:sp>
      <p:sp>
        <p:nvSpPr>
          <p:cNvPr id="11" name="Left Brace 10"/>
          <p:cNvSpPr/>
          <p:nvPr/>
        </p:nvSpPr>
        <p:spPr bwMode="auto">
          <a:xfrm rot="5400000">
            <a:off x="6210300" y="-143826"/>
            <a:ext cx="381000" cy="4267200"/>
          </a:xfrm>
          <a:prstGeom prst="leftBrace">
            <a:avLst>
              <a:gd name="adj1" fmla="val 233773"/>
              <a:gd name="adj2" fmla="val 50261"/>
            </a:avLst>
          </a:prstGeom>
          <a:noFill/>
          <a:ln w="25400" cap="flat" cmpd="sng" algn="ctr">
            <a:solidFill>
              <a:srgbClr val="000000"/>
            </a:solidFill>
            <a:prstDash val="solid"/>
            <a:round/>
            <a:headEnd type="none" w="med" len="med"/>
            <a:tailEnd type="none" w="med" len="me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12" name="TextBox 11"/>
          <p:cNvSpPr txBox="1"/>
          <p:nvPr/>
        </p:nvSpPr>
        <p:spPr>
          <a:xfrm>
            <a:off x="5791200" y="1353742"/>
            <a:ext cx="1205716" cy="369332"/>
          </a:xfrm>
          <a:prstGeom prst="rect">
            <a:avLst/>
          </a:prstGeom>
          <a:noFill/>
        </p:spPr>
        <p:txBody>
          <a:bodyPr wrap="none" rtlCol="0">
            <a:spAutoFit/>
          </a:bodyPr>
          <a:lstStyle/>
          <a:p>
            <a:pPr eaLnBrk="0" hangingPunct="0"/>
            <a:r>
              <a:rPr lang="en-US" sz="1800" b="1" dirty="0" err="1">
                <a:solidFill>
                  <a:srgbClr val="000000"/>
                </a:solidFill>
                <a:latin typeface="Calibri" pitchFamily="34" charset="0"/>
              </a:rPr>
              <a:t>libvector.a</a:t>
            </a:r>
            <a:endParaRPr lang="en-US" sz="1800" b="1" dirty="0">
              <a:solidFill>
                <a:srgbClr val="000000"/>
              </a:solidFill>
              <a:latin typeface="Calibri" pitchFamily="34" charset="0"/>
            </a:endParaRPr>
          </a:p>
        </p:txBody>
      </p:sp>
      <p:sp>
        <p:nvSpPr>
          <p:cNvPr id="14" name="Slide Number Placeholder 13">
            <a:extLst>
              <a:ext uri="{FF2B5EF4-FFF2-40B4-BE49-F238E27FC236}">
                <a16:creationId xmlns:a16="http://schemas.microsoft.com/office/drawing/2014/main" id="{01BBFDBD-C179-4C30-B323-A52FF5151B91}"/>
              </a:ext>
            </a:extLst>
          </p:cNvPr>
          <p:cNvSpPr>
            <a:spLocks noGrp="1"/>
          </p:cNvSpPr>
          <p:nvPr>
            <p:ph type="sldNum" sz="quarter" idx="12"/>
          </p:nvPr>
        </p:nvSpPr>
        <p:spPr/>
        <p:txBody>
          <a:bodyPr/>
          <a:lstStyle/>
          <a:p>
            <a:fld id="{08660857-7544-4646-A5A0-CE3434EE97AD}" type="slidenum">
              <a:rPr lang="en-US" smtClean="0"/>
              <a:t>23</a:t>
            </a:fld>
            <a:endParaRPr lang="en-US"/>
          </a:p>
        </p:txBody>
      </p:sp>
      <p:sp>
        <p:nvSpPr>
          <p:cNvPr id="15" name="Date Placeholder 14">
            <a:extLst>
              <a:ext uri="{FF2B5EF4-FFF2-40B4-BE49-F238E27FC236}">
                <a16:creationId xmlns:a16="http://schemas.microsoft.com/office/drawing/2014/main" id="{14EBAC33-9003-4E4A-BAC7-6EBF52825465}"/>
              </a:ext>
            </a:extLst>
          </p:cNvPr>
          <p:cNvSpPr>
            <a:spLocks noGrp="1"/>
          </p:cNvSpPr>
          <p:nvPr>
            <p:ph type="dt" sz="half" idx="10"/>
          </p:nvPr>
        </p:nvSpPr>
        <p:spPr/>
        <p:txBody>
          <a:bodyPr/>
          <a:lstStyle/>
          <a:p>
            <a:r>
              <a:rPr lang="en-US"/>
              <a:t>Spring 2020</a:t>
            </a:r>
          </a:p>
        </p:txBody>
      </p:sp>
      <p:sp>
        <p:nvSpPr>
          <p:cNvPr id="16" name="Footer Placeholder 15">
            <a:extLst>
              <a:ext uri="{FF2B5EF4-FFF2-40B4-BE49-F238E27FC236}">
                <a16:creationId xmlns:a16="http://schemas.microsoft.com/office/drawing/2014/main" id="{49E02BB1-DE44-4786-89CA-9E2B2E5A5C0E}"/>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495494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17093"/>
            <a:ext cx="8229600" cy="1143000"/>
          </a:xfrm>
        </p:spPr>
        <p:txBody>
          <a:bodyPr/>
          <a:lstStyle/>
          <a:p>
            <a:r>
              <a:rPr lang="en-US" dirty="0"/>
              <a:t>Linking with Static Libraries</a:t>
            </a:r>
          </a:p>
        </p:txBody>
      </p:sp>
      <p:sp>
        <p:nvSpPr>
          <p:cNvPr id="5" name="Line 2"/>
          <p:cNvSpPr>
            <a:spLocks noChangeShapeType="1"/>
          </p:cNvSpPr>
          <p:nvPr/>
        </p:nvSpPr>
        <p:spPr bwMode="auto">
          <a:xfrm>
            <a:off x="698500" y="2582862"/>
            <a:ext cx="1587"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6" name="Rectangle 3"/>
          <p:cNvSpPr>
            <a:spLocks noChangeArrowheads="1"/>
          </p:cNvSpPr>
          <p:nvPr/>
        </p:nvSpPr>
        <p:spPr bwMode="auto">
          <a:xfrm>
            <a:off x="174625" y="2992438"/>
            <a:ext cx="2070100" cy="644525"/>
          </a:xfrm>
          <a:prstGeom prst="rect">
            <a:avLst/>
          </a:prstGeom>
          <a:solidFill>
            <a:srgbClr val="3333CC">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Translators</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r>
              <a:rPr kumimoji="0" lang="en-GB" sz="18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cpp</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 </a:t>
            </a:r>
            <a:r>
              <a:rPr kumimoji="0" lang="en-GB" sz="18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cc1</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 </a:t>
            </a:r>
            <a:r>
              <a:rPr kumimoji="0" lang="en-GB" sz="18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as</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7" name="Text Box 4"/>
          <p:cNvSpPr txBox="1">
            <a:spLocks noChangeArrowheads="1"/>
          </p:cNvSpPr>
          <p:nvPr/>
        </p:nvSpPr>
        <p:spPr bwMode="auto">
          <a:xfrm>
            <a:off x="152400" y="2286000"/>
            <a:ext cx="1146767"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main2.c</a:t>
            </a:r>
          </a:p>
        </p:txBody>
      </p:sp>
      <p:sp>
        <p:nvSpPr>
          <p:cNvPr id="8" name="Text Box 5"/>
          <p:cNvSpPr txBox="1">
            <a:spLocks noChangeArrowheads="1"/>
          </p:cNvSpPr>
          <p:nvPr/>
        </p:nvSpPr>
        <p:spPr bwMode="auto">
          <a:xfrm>
            <a:off x="1801813" y="3994150"/>
            <a:ext cx="1146767"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main2.o</a:t>
            </a:r>
          </a:p>
        </p:txBody>
      </p:sp>
      <p:sp>
        <p:nvSpPr>
          <p:cNvPr id="9" name="Line 6"/>
          <p:cNvSpPr>
            <a:spLocks noChangeShapeType="1"/>
          </p:cNvSpPr>
          <p:nvPr/>
        </p:nvSpPr>
        <p:spPr bwMode="auto">
          <a:xfrm>
            <a:off x="1241425" y="3681413"/>
            <a:ext cx="815975"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0" name="Line 7"/>
          <p:cNvSpPr>
            <a:spLocks noChangeShapeType="1"/>
          </p:cNvSpPr>
          <p:nvPr/>
        </p:nvSpPr>
        <p:spPr bwMode="auto">
          <a:xfrm>
            <a:off x="2344738" y="4291013"/>
            <a:ext cx="762000" cy="3048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1" name="Text Box 8"/>
          <p:cNvSpPr txBox="1">
            <a:spLocks noChangeArrowheads="1"/>
          </p:cNvSpPr>
          <p:nvPr/>
        </p:nvSpPr>
        <p:spPr bwMode="auto">
          <a:xfrm>
            <a:off x="5353050" y="3263900"/>
            <a:ext cx="1008907"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libc.a</a:t>
            </a:r>
          </a:p>
        </p:txBody>
      </p:sp>
      <p:sp>
        <p:nvSpPr>
          <p:cNvPr id="12" name="Line 9"/>
          <p:cNvSpPr>
            <a:spLocks noChangeShapeType="1"/>
          </p:cNvSpPr>
          <p:nvPr/>
        </p:nvSpPr>
        <p:spPr bwMode="auto">
          <a:xfrm>
            <a:off x="3981451" y="3649663"/>
            <a:ext cx="1587" cy="102235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3" name="Rectangle 10"/>
          <p:cNvSpPr>
            <a:spLocks noChangeArrowheads="1"/>
          </p:cNvSpPr>
          <p:nvPr/>
        </p:nvSpPr>
        <p:spPr bwMode="auto">
          <a:xfrm>
            <a:off x="2497138" y="4672013"/>
            <a:ext cx="2971800" cy="360909"/>
          </a:xfrm>
          <a:prstGeom prst="rect">
            <a:avLst/>
          </a:prstGeom>
          <a:solidFill>
            <a:srgbClr val="3333CC">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Linker (</a:t>
            </a:r>
            <a:r>
              <a:rPr kumimoji="0" lang="en-GB" sz="18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ld</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14" name="Text Box 11"/>
          <p:cNvSpPr txBox="1">
            <a:spLocks noChangeArrowheads="1"/>
          </p:cNvSpPr>
          <p:nvPr/>
        </p:nvSpPr>
        <p:spPr bwMode="auto">
          <a:xfrm>
            <a:off x="3519593" y="5518150"/>
            <a:ext cx="1012890" cy="357663"/>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Courier New" pitchFamily="49" charset="0"/>
                <a:ea typeface="msgothic" charset="0"/>
                <a:cs typeface="msgothic" charset="0"/>
              </a:rPr>
              <a:t>prog2c</a:t>
            </a:r>
          </a:p>
        </p:txBody>
      </p:sp>
      <p:sp>
        <p:nvSpPr>
          <p:cNvPr id="15" name="Line 12"/>
          <p:cNvSpPr>
            <a:spLocks noChangeShapeType="1"/>
          </p:cNvSpPr>
          <p:nvPr/>
        </p:nvSpPr>
        <p:spPr bwMode="auto">
          <a:xfrm>
            <a:off x="3981450" y="5047191"/>
            <a:ext cx="1588" cy="414338"/>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6" name="Text Box 13"/>
          <p:cNvSpPr txBox="1">
            <a:spLocks noChangeArrowheads="1"/>
          </p:cNvSpPr>
          <p:nvPr/>
        </p:nvSpPr>
        <p:spPr bwMode="auto">
          <a:xfrm>
            <a:off x="5577022" y="3886200"/>
            <a:ext cx="3185978" cy="626391"/>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printf.o</a:t>
            </a:r>
            <a:r>
              <a:rPr lang="en-GB" sz="1800" b="1" i="1" dirty="0">
                <a:solidFill>
                  <a:srgbClr val="000000">
                    <a:lumMod val="50000"/>
                    <a:lumOff val="50000"/>
                  </a:srgbClr>
                </a:solidFill>
                <a:latin typeface="Courier New" pitchFamily="49" charset="0"/>
                <a:ea typeface="msgothic" charset="0"/>
                <a:cs typeface="msgothic" charset="0"/>
              </a:rPr>
              <a:t> </a:t>
            </a:r>
            <a:r>
              <a:rPr lang="en-GB" sz="1800" b="1" i="1" dirty="0">
                <a:solidFill>
                  <a:srgbClr val="000000">
                    <a:lumMod val="50000"/>
                    <a:lumOff val="50000"/>
                  </a:srgbClr>
                </a:solidFill>
                <a:latin typeface="Calibri" pitchFamily="34" charset="0"/>
                <a:ea typeface="msgothic" charset="0"/>
                <a:cs typeface="msgothic" charset="0"/>
              </a:rPr>
              <a:t>and any other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000000">
                    <a:lumMod val="50000"/>
                    <a:lumOff val="50000"/>
                  </a:srgbClr>
                </a:solidFill>
                <a:latin typeface="Calibri" pitchFamily="34" charset="0"/>
                <a:ea typeface="msgothic" charset="0"/>
                <a:cs typeface="msgothic" charset="0"/>
              </a:rPr>
              <a:t>modules called by </a:t>
            </a:r>
            <a:r>
              <a:rPr lang="en-GB" sz="1800" b="1" i="1" dirty="0" err="1">
                <a:solidFill>
                  <a:srgbClr val="000000">
                    <a:lumMod val="50000"/>
                    <a:lumOff val="50000"/>
                  </a:srgbClr>
                </a:solidFill>
                <a:latin typeface="Courier New" pitchFamily="49" charset="0"/>
                <a:ea typeface="msgothic" charset="0"/>
                <a:cs typeface="msgothic" charset="0"/>
              </a:rPr>
              <a:t>printf.o</a:t>
            </a:r>
            <a:r>
              <a:rPr lang="en-GB" sz="1800" b="1" i="1" dirty="0">
                <a:solidFill>
                  <a:srgbClr val="000000">
                    <a:lumMod val="50000"/>
                    <a:lumOff val="50000"/>
                  </a:srgbClr>
                </a:solidFill>
                <a:latin typeface="Courier New" pitchFamily="49" charset="0"/>
                <a:ea typeface="msgothic" charset="0"/>
                <a:cs typeface="msgothic" charset="0"/>
              </a:rPr>
              <a:t> </a:t>
            </a:r>
          </a:p>
        </p:txBody>
      </p:sp>
      <p:sp>
        <p:nvSpPr>
          <p:cNvPr id="17" name="Text Box 14"/>
          <p:cNvSpPr txBox="1">
            <a:spLocks noChangeArrowheads="1"/>
          </p:cNvSpPr>
          <p:nvPr/>
        </p:nvSpPr>
        <p:spPr bwMode="auto">
          <a:xfrm>
            <a:off x="3187700" y="3263900"/>
            <a:ext cx="1698199"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libvector.a</a:t>
            </a:r>
          </a:p>
        </p:txBody>
      </p:sp>
      <p:sp>
        <p:nvSpPr>
          <p:cNvPr id="18" name="Text Box 15"/>
          <p:cNvSpPr txBox="1">
            <a:spLocks noChangeArrowheads="1"/>
          </p:cNvSpPr>
          <p:nvPr/>
        </p:nvSpPr>
        <p:spPr bwMode="auto">
          <a:xfrm>
            <a:off x="3992563" y="3994150"/>
            <a:ext cx="1284624"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addvec.o</a:t>
            </a:r>
          </a:p>
        </p:txBody>
      </p:sp>
      <p:sp>
        <p:nvSpPr>
          <p:cNvPr id="19" name="Line 16"/>
          <p:cNvSpPr>
            <a:spLocks noChangeShapeType="1"/>
          </p:cNvSpPr>
          <p:nvPr/>
        </p:nvSpPr>
        <p:spPr bwMode="auto">
          <a:xfrm flipH="1">
            <a:off x="4981575" y="3590397"/>
            <a:ext cx="841375" cy="10668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0" name="Text Box 17"/>
          <p:cNvSpPr txBox="1">
            <a:spLocks noChangeArrowheads="1"/>
          </p:cNvSpPr>
          <p:nvPr/>
        </p:nvSpPr>
        <p:spPr bwMode="auto">
          <a:xfrm>
            <a:off x="6929438" y="3206750"/>
            <a:ext cx="1552839" cy="365999"/>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Static libraries</a:t>
            </a:r>
          </a:p>
        </p:txBody>
      </p:sp>
      <p:sp>
        <p:nvSpPr>
          <p:cNvPr id="21" name="Text Box 18"/>
          <p:cNvSpPr txBox="1">
            <a:spLocks noChangeArrowheads="1"/>
          </p:cNvSpPr>
          <p:nvPr/>
        </p:nvSpPr>
        <p:spPr bwMode="auto">
          <a:xfrm>
            <a:off x="225425" y="3883025"/>
            <a:ext cx="1305592" cy="637483"/>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C00000"/>
                </a:solidFill>
                <a:latin typeface="Calibri" pitchFamily="34" charset="0"/>
                <a:ea typeface="msgothic" charset="0"/>
                <a:cs typeface="msgothic" charset="0"/>
              </a:rPr>
              <a:t>Relocatable</a:t>
            </a:r>
            <a:endParaRPr lang="en-GB" sz="1800" b="1" i="1" dirty="0">
              <a:solidFill>
                <a:srgbClr val="C00000"/>
              </a:solidFill>
              <a:latin typeface="Calibri" pitchFamily="34" charset="0"/>
              <a:ea typeface="msgothic" charset="0"/>
              <a:cs typeface="msgothic" charset="0"/>
            </a:endParaRP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object files</a:t>
            </a:r>
          </a:p>
        </p:txBody>
      </p:sp>
      <p:sp>
        <p:nvSpPr>
          <p:cNvPr id="22" name="Text Box 19"/>
          <p:cNvSpPr txBox="1">
            <a:spLocks noChangeArrowheads="1"/>
          </p:cNvSpPr>
          <p:nvPr/>
        </p:nvSpPr>
        <p:spPr bwMode="auto">
          <a:xfrm>
            <a:off x="4648251" y="5378450"/>
            <a:ext cx="2209749" cy="637483"/>
          </a:xfrm>
          <a:prstGeom prst="rect">
            <a:avLst/>
          </a:prstGeom>
          <a:noFill/>
          <a:ln w="9525">
            <a:noFill/>
            <a:round/>
            <a:headEnd/>
            <a:tailEnd/>
          </a:ln>
          <a:effectLst/>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Fully linked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executable object file</a:t>
            </a:r>
          </a:p>
        </p:txBody>
      </p:sp>
      <p:sp>
        <p:nvSpPr>
          <p:cNvPr id="23" name="Text Box 20"/>
          <p:cNvSpPr txBox="1">
            <a:spLocks noChangeArrowheads="1"/>
          </p:cNvSpPr>
          <p:nvPr/>
        </p:nvSpPr>
        <p:spPr bwMode="auto">
          <a:xfrm>
            <a:off x="1260475" y="2286000"/>
            <a:ext cx="1284624"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vector.h</a:t>
            </a:r>
          </a:p>
        </p:txBody>
      </p:sp>
      <p:sp>
        <p:nvSpPr>
          <p:cNvPr id="24" name="Line 21"/>
          <p:cNvSpPr>
            <a:spLocks noChangeShapeType="1"/>
          </p:cNvSpPr>
          <p:nvPr/>
        </p:nvSpPr>
        <p:spPr bwMode="auto">
          <a:xfrm>
            <a:off x="1882775" y="2582862"/>
            <a:ext cx="1587" cy="381000"/>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5" name="Rectangle 22"/>
          <p:cNvSpPr>
            <a:spLocks noChangeArrowheads="1"/>
          </p:cNvSpPr>
          <p:nvPr/>
        </p:nvSpPr>
        <p:spPr bwMode="auto">
          <a:xfrm>
            <a:off x="3328988" y="2289175"/>
            <a:ext cx="1304925" cy="644525"/>
          </a:xfrm>
          <a:prstGeom prst="rect">
            <a:avLst/>
          </a:prstGeom>
          <a:solidFill>
            <a:srgbClr val="3333CC">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err="1">
                <a:ln>
                  <a:noFill/>
                </a:ln>
                <a:solidFill>
                  <a:srgbClr val="000000"/>
                </a:solidFill>
                <a:effectLst/>
                <a:uLnTx/>
                <a:uFillTx/>
                <a:latin typeface="Calibri" pitchFamily="34" charset="0"/>
                <a:ea typeface="msgothic" charset="0"/>
                <a:cs typeface="msgothic" charset="0"/>
              </a:rPr>
              <a:t>Archiver</a:t>
            </a:r>
            <a:endPar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endParaRP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r>
              <a:rPr kumimoji="0" lang="en-GB" sz="18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ar</a:t>
            </a:r>
            <a:r>
              <a:rPr kumimoji="0" lang="en-GB" sz="18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26" name="Line 23"/>
          <p:cNvSpPr>
            <a:spLocks noChangeShapeType="1"/>
          </p:cNvSpPr>
          <p:nvPr/>
        </p:nvSpPr>
        <p:spPr bwMode="auto">
          <a:xfrm>
            <a:off x="3981451" y="2955925"/>
            <a:ext cx="1587" cy="411163"/>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7" name="Line 24"/>
          <p:cNvSpPr>
            <a:spLocks noChangeShapeType="1"/>
          </p:cNvSpPr>
          <p:nvPr/>
        </p:nvSpPr>
        <p:spPr bwMode="auto">
          <a:xfrm>
            <a:off x="3429000" y="1874837"/>
            <a:ext cx="1588" cy="411163"/>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8" name="Line 25"/>
          <p:cNvSpPr>
            <a:spLocks noChangeShapeType="1"/>
          </p:cNvSpPr>
          <p:nvPr/>
        </p:nvSpPr>
        <p:spPr bwMode="auto">
          <a:xfrm>
            <a:off x="4572000" y="1874837"/>
            <a:ext cx="1588" cy="411163"/>
          </a:xfrm>
          <a:prstGeom prst="line">
            <a:avLst/>
          </a:prstGeom>
          <a:noFill/>
          <a:ln w="284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9" name="Text Box 26"/>
          <p:cNvSpPr txBox="1">
            <a:spLocks noChangeArrowheads="1"/>
          </p:cNvSpPr>
          <p:nvPr/>
        </p:nvSpPr>
        <p:spPr bwMode="auto">
          <a:xfrm>
            <a:off x="2601913" y="1538288"/>
            <a:ext cx="1284624"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addvec.o</a:t>
            </a:r>
          </a:p>
        </p:txBody>
      </p:sp>
      <p:sp>
        <p:nvSpPr>
          <p:cNvPr id="30" name="Text Box 27"/>
          <p:cNvSpPr txBox="1">
            <a:spLocks noChangeArrowheads="1"/>
          </p:cNvSpPr>
          <p:nvPr/>
        </p:nvSpPr>
        <p:spPr bwMode="auto">
          <a:xfrm>
            <a:off x="3925888" y="1524000"/>
            <a:ext cx="1422483" cy="354906"/>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multvec.o</a:t>
            </a:r>
          </a:p>
        </p:txBody>
      </p:sp>
      <p:sp>
        <p:nvSpPr>
          <p:cNvPr id="31" name="TextBox 30"/>
          <p:cNvSpPr txBox="1"/>
          <p:nvPr/>
        </p:nvSpPr>
        <p:spPr>
          <a:xfrm>
            <a:off x="3101604" y="6121232"/>
            <a:ext cx="2175583" cy="338554"/>
          </a:xfrm>
          <a:prstGeom prst="rect">
            <a:avLst/>
          </a:prstGeom>
          <a:noFill/>
        </p:spPr>
        <p:txBody>
          <a:bodyPr wrap="none" rtlCol="0">
            <a:spAutoFit/>
          </a:bodyPr>
          <a:lstStyle/>
          <a:p>
            <a:pPr eaLnBrk="0" hangingPunct="0"/>
            <a:r>
              <a:rPr lang="en-US" sz="1600" b="1" i="1" dirty="0">
                <a:solidFill>
                  <a:srgbClr val="000000"/>
                </a:solidFill>
                <a:latin typeface="Calibri" pitchFamily="34" charset="0"/>
              </a:rPr>
              <a:t>“c” for “compile-time”</a:t>
            </a:r>
          </a:p>
        </p:txBody>
      </p:sp>
      <p:sp>
        <p:nvSpPr>
          <p:cNvPr id="32" name="Rectangle 3"/>
          <p:cNvSpPr txBox="1">
            <a:spLocks noChangeArrowheads="1"/>
          </p:cNvSpPr>
          <p:nvPr/>
        </p:nvSpPr>
        <p:spPr bwMode="auto">
          <a:xfrm>
            <a:off x="43540" y="1066357"/>
            <a:ext cx="9067800" cy="484781"/>
          </a:xfrm>
          <a:prstGeom prst="rect">
            <a:avLst/>
          </a:prstGeom>
          <a:solidFill>
            <a:srgbClr val="E0E0E0"/>
          </a:solidFill>
          <a:ln w="9525">
            <a:solidFill>
              <a:srgbClr val="000004"/>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2" pitchFamily="18" charset="2"/>
              <a:buNone/>
            </a:pPr>
            <a:r>
              <a:rPr lang="en-US" sz="2200" b="0" kern="0" dirty="0" err="1">
                <a:solidFill>
                  <a:srgbClr val="000000"/>
                </a:solidFill>
                <a:latin typeface="Courier New" charset="0"/>
              </a:rPr>
              <a:t>linux</a:t>
            </a:r>
            <a:r>
              <a:rPr lang="en-US" sz="2200" b="0" kern="0" dirty="0">
                <a:solidFill>
                  <a:srgbClr val="000000"/>
                </a:solidFill>
                <a:latin typeface="Courier New" charset="0"/>
              </a:rPr>
              <a:t>&gt; </a:t>
            </a:r>
            <a:r>
              <a:rPr lang="en-US" sz="2200" b="0" i="1" kern="0" dirty="0" err="1">
                <a:solidFill>
                  <a:srgbClr val="000000"/>
                </a:solidFill>
                <a:latin typeface="Courier New" charset="0"/>
              </a:rPr>
              <a:t>gcc</a:t>
            </a:r>
            <a:r>
              <a:rPr lang="en-US" sz="2200" b="0" i="1" kern="0" dirty="0">
                <a:solidFill>
                  <a:srgbClr val="000000"/>
                </a:solidFill>
                <a:latin typeface="Courier New" charset="0"/>
              </a:rPr>
              <a:t> -</a:t>
            </a:r>
            <a:r>
              <a:rPr lang="en-US" sz="2200" b="0" i="1" kern="0" dirty="0" err="1">
                <a:solidFill>
                  <a:srgbClr val="000000"/>
                </a:solidFill>
                <a:latin typeface="Courier New" charset="0"/>
              </a:rPr>
              <a:t>Og</a:t>
            </a:r>
            <a:r>
              <a:rPr lang="en-US" sz="2200" b="0" i="1" kern="0" dirty="0">
                <a:solidFill>
                  <a:srgbClr val="000000"/>
                </a:solidFill>
                <a:latin typeface="Courier New" charset="0"/>
              </a:rPr>
              <a:t> -o prog2c main2.o </a:t>
            </a:r>
            <a:r>
              <a:rPr lang="en-US" sz="2200" b="0" i="1" kern="0" dirty="0" err="1">
                <a:solidFill>
                  <a:srgbClr val="000000"/>
                </a:solidFill>
                <a:latin typeface="Courier New" charset="0"/>
              </a:rPr>
              <a:t>libvector.a</a:t>
            </a:r>
            <a:endParaRPr lang="en-US" sz="2200" b="0" i="1" kern="0" dirty="0">
              <a:solidFill>
                <a:srgbClr val="000000"/>
              </a:solidFill>
              <a:latin typeface="Courier New" charset="0"/>
            </a:endParaRPr>
          </a:p>
        </p:txBody>
      </p:sp>
      <p:sp>
        <p:nvSpPr>
          <p:cNvPr id="34" name="Slide Number Placeholder 33">
            <a:extLst>
              <a:ext uri="{FF2B5EF4-FFF2-40B4-BE49-F238E27FC236}">
                <a16:creationId xmlns:a16="http://schemas.microsoft.com/office/drawing/2014/main" id="{2BB21DBD-6FAD-411C-8156-42D4DA067994}"/>
              </a:ext>
            </a:extLst>
          </p:cNvPr>
          <p:cNvSpPr>
            <a:spLocks noGrp="1"/>
          </p:cNvSpPr>
          <p:nvPr>
            <p:ph type="sldNum" sz="quarter" idx="12"/>
          </p:nvPr>
        </p:nvSpPr>
        <p:spPr/>
        <p:txBody>
          <a:bodyPr/>
          <a:lstStyle/>
          <a:p>
            <a:fld id="{08660857-7544-4646-A5A0-CE3434EE97AD}" type="slidenum">
              <a:rPr lang="en-US" smtClean="0"/>
              <a:t>24</a:t>
            </a:fld>
            <a:endParaRPr lang="en-US"/>
          </a:p>
        </p:txBody>
      </p:sp>
      <p:sp>
        <p:nvSpPr>
          <p:cNvPr id="35" name="Date Placeholder 34">
            <a:extLst>
              <a:ext uri="{FF2B5EF4-FFF2-40B4-BE49-F238E27FC236}">
                <a16:creationId xmlns:a16="http://schemas.microsoft.com/office/drawing/2014/main" id="{8A605DF7-5A14-410A-BA05-3C1B1E005567}"/>
              </a:ext>
            </a:extLst>
          </p:cNvPr>
          <p:cNvSpPr>
            <a:spLocks noGrp="1"/>
          </p:cNvSpPr>
          <p:nvPr>
            <p:ph type="dt" sz="half" idx="10"/>
          </p:nvPr>
        </p:nvSpPr>
        <p:spPr/>
        <p:txBody>
          <a:bodyPr/>
          <a:lstStyle/>
          <a:p>
            <a:r>
              <a:rPr lang="en-US"/>
              <a:t>Spring 2020</a:t>
            </a:r>
          </a:p>
        </p:txBody>
      </p:sp>
      <p:sp>
        <p:nvSpPr>
          <p:cNvPr id="36" name="Footer Placeholder 35">
            <a:extLst>
              <a:ext uri="{FF2B5EF4-FFF2-40B4-BE49-F238E27FC236}">
                <a16:creationId xmlns:a16="http://schemas.microsoft.com/office/drawing/2014/main" id="{77860919-135B-4E87-B32C-80D23B13449C}"/>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62827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Libraries</a:t>
            </a:r>
          </a:p>
        </p:txBody>
      </p:sp>
      <p:sp>
        <p:nvSpPr>
          <p:cNvPr id="3" name="Content Placeholder 2"/>
          <p:cNvSpPr>
            <a:spLocks noGrp="1"/>
          </p:cNvSpPr>
          <p:nvPr>
            <p:ph idx="1"/>
          </p:nvPr>
        </p:nvSpPr>
        <p:spPr>
          <a:xfrm>
            <a:off x="152400" y="1219200"/>
            <a:ext cx="8763000" cy="5257800"/>
          </a:xfrm>
        </p:spPr>
        <p:txBody>
          <a:bodyPr>
            <a:normAutofit/>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Linker’s algorithm for resolving external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Scan </a:t>
            </a:r>
            <a:r>
              <a:rPr lang="en-GB" b="1" dirty="0">
                <a:latin typeface="Courier New" pitchFamily="49" charset="0"/>
              </a:rPr>
              <a:t>.o</a:t>
            </a:r>
            <a:r>
              <a:rPr lang="en-GB" dirty="0"/>
              <a:t> files and </a:t>
            </a:r>
            <a:r>
              <a:rPr lang="en-GB" b="1" dirty="0">
                <a:latin typeface="Courier New" pitchFamily="49" charset="0"/>
              </a:rPr>
              <a:t>.a</a:t>
            </a:r>
            <a:r>
              <a:rPr lang="en-GB" dirty="0"/>
              <a:t> files in the command line order.</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During the scan, keep a list of the current unresolved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As each new </a:t>
            </a:r>
            <a:r>
              <a:rPr lang="en-GB" b="1" dirty="0">
                <a:latin typeface="Courier New" pitchFamily="49" charset="0"/>
              </a:rPr>
              <a:t>.o</a:t>
            </a:r>
            <a:r>
              <a:rPr lang="en-GB" dirty="0"/>
              <a:t> or </a:t>
            </a:r>
            <a:r>
              <a:rPr lang="en-GB" b="1" dirty="0">
                <a:latin typeface="Courier New" pitchFamily="49" charset="0"/>
              </a:rPr>
              <a:t>.a</a:t>
            </a:r>
            <a:r>
              <a:rPr lang="en-GB" dirty="0"/>
              <a:t> file, </a:t>
            </a:r>
            <a:r>
              <a:rPr lang="en-GB" i="1" dirty="0" err="1"/>
              <a:t>obj</a:t>
            </a:r>
            <a:r>
              <a:rPr lang="en-GB" dirty="0"/>
              <a:t>, is encountered, try to resolve each unresolved reference in the list against the symbols defined in </a:t>
            </a:r>
            <a:r>
              <a:rPr lang="en-GB" i="1" dirty="0"/>
              <a:t>obj</a:t>
            </a:r>
            <a:r>
              <a:rPr lang="en-GB" dirty="0"/>
              <a:t>.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any entries in the unresolved list at end of scan, then error.</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Problem:</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Command line order matters!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Moral: put libraries at the end of the command line. </a:t>
            </a:r>
          </a:p>
          <a:p>
            <a:endParaRPr lang="en-US" dirty="0"/>
          </a:p>
        </p:txBody>
      </p:sp>
      <p:sp>
        <p:nvSpPr>
          <p:cNvPr id="7" name="Slide Number Placeholder 6">
            <a:extLst>
              <a:ext uri="{FF2B5EF4-FFF2-40B4-BE49-F238E27FC236}">
                <a16:creationId xmlns:a16="http://schemas.microsoft.com/office/drawing/2014/main" id="{609A8E21-05AC-4A0E-81CF-675267E7DD3F}"/>
              </a:ext>
            </a:extLst>
          </p:cNvPr>
          <p:cNvSpPr>
            <a:spLocks noGrp="1"/>
          </p:cNvSpPr>
          <p:nvPr>
            <p:ph type="sldNum" sz="quarter" idx="12"/>
          </p:nvPr>
        </p:nvSpPr>
        <p:spPr/>
        <p:txBody>
          <a:bodyPr/>
          <a:lstStyle/>
          <a:p>
            <a:fld id="{08660857-7544-4646-A5A0-CE3434EE97AD}" type="slidenum">
              <a:rPr lang="en-US" smtClean="0"/>
              <a:t>25</a:t>
            </a:fld>
            <a:endParaRPr lang="en-US"/>
          </a:p>
        </p:txBody>
      </p:sp>
      <p:sp>
        <p:nvSpPr>
          <p:cNvPr id="8" name="Date Placeholder 7">
            <a:extLst>
              <a:ext uri="{FF2B5EF4-FFF2-40B4-BE49-F238E27FC236}">
                <a16:creationId xmlns:a16="http://schemas.microsoft.com/office/drawing/2014/main" id="{E520F58F-2396-48DE-BB0F-636D06AA184A}"/>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C1A91389-388F-4BED-A70D-8013D2D29B58}"/>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488948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Libraries</a:t>
            </a:r>
          </a:p>
        </p:txBody>
      </p:sp>
      <p:sp>
        <p:nvSpPr>
          <p:cNvPr id="3" name="Content Placeholder 2"/>
          <p:cNvSpPr>
            <a:spLocks noGrp="1"/>
          </p:cNvSpPr>
          <p:nvPr>
            <p:ph idx="1"/>
          </p:nvPr>
        </p:nvSpPr>
        <p:spPr>
          <a:xfrm>
            <a:off x="152400" y="1219200"/>
            <a:ext cx="8763000" cy="5257800"/>
          </a:xfrm>
        </p:spPr>
        <p:txBody>
          <a:bodyPr>
            <a:normAutofit/>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Problem:</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Command line order matters!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Moral: put libraries at the end of the command line. </a:t>
            </a:r>
          </a:p>
          <a:p>
            <a:endParaRPr lang="en-US" dirty="0"/>
          </a:p>
        </p:txBody>
      </p:sp>
      <p:sp>
        <p:nvSpPr>
          <p:cNvPr id="5" name="Rectangle 3"/>
          <p:cNvSpPr>
            <a:spLocks noChangeArrowheads="1"/>
          </p:cNvSpPr>
          <p:nvPr/>
        </p:nvSpPr>
        <p:spPr bwMode="auto">
          <a:xfrm>
            <a:off x="457200" y="3435287"/>
            <a:ext cx="8491725" cy="1256371"/>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Courier New" pitchFamily="49" charset="0"/>
                <a:ea typeface="msgothic" charset="0"/>
                <a:cs typeface="msgothic" charset="0"/>
              </a:rPr>
              <a:t>unix</a:t>
            </a:r>
            <a:r>
              <a:rPr lang="en-GB" sz="2000" b="1" dirty="0">
                <a:latin typeface="Courier New" pitchFamily="49" charset="0"/>
                <a:ea typeface="msgothic" charset="0"/>
                <a:cs typeface="msgothic" charset="0"/>
              </a:rPr>
              <a:t>&gt; </a:t>
            </a:r>
            <a:r>
              <a:rPr lang="en-GB" sz="2000" b="1" dirty="0" err="1">
                <a:latin typeface="Courier New" pitchFamily="49" charset="0"/>
                <a:ea typeface="msgothic" charset="0"/>
                <a:cs typeface="msgothic" charset="0"/>
              </a:rPr>
              <a:t>gcc</a:t>
            </a:r>
            <a:r>
              <a:rPr lang="en-GB" sz="2000" b="1" dirty="0">
                <a:latin typeface="Courier New" pitchFamily="49" charset="0"/>
                <a:ea typeface="msgothic" charset="0"/>
                <a:cs typeface="msgothic" charset="0"/>
              </a:rPr>
              <a:t> -L. </a:t>
            </a:r>
            <a:r>
              <a:rPr lang="en-GB" sz="2000" b="1" dirty="0" err="1">
                <a:latin typeface="Courier New" pitchFamily="49" charset="0"/>
                <a:ea typeface="msgothic" charset="0"/>
                <a:cs typeface="msgothic" charset="0"/>
              </a:rPr>
              <a:t>libtest.o</a:t>
            </a:r>
            <a:r>
              <a:rPr lang="en-GB" sz="2000" b="1" dirty="0">
                <a:latin typeface="Courier New" pitchFamily="49" charset="0"/>
                <a:ea typeface="msgothic" charset="0"/>
                <a:cs typeface="msgothic" charset="0"/>
              </a:rPr>
              <a:t> -</a:t>
            </a:r>
            <a:r>
              <a:rPr lang="en-GB" sz="2000" b="1" dirty="0" err="1">
                <a:latin typeface="Courier New" pitchFamily="49" charset="0"/>
                <a:ea typeface="msgothic" charset="0"/>
                <a:cs typeface="msgothic" charset="0"/>
              </a:rPr>
              <a:t>lmine</a:t>
            </a:r>
            <a:r>
              <a:rPr lang="en-GB" sz="20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Courier New" pitchFamily="49" charset="0"/>
                <a:ea typeface="msgothic" charset="0"/>
                <a:cs typeface="msgothic" charset="0"/>
              </a:rPr>
              <a:t>unix</a:t>
            </a:r>
            <a:r>
              <a:rPr lang="en-GB" sz="2000" b="1" dirty="0">
                <a:latin typeface="Courier New" pitchFamily="49" charset="0"/>
                <a:ea typeface="msgothic" charset="0"/>
                <a:cs typeface="msgothic" charset="0"/>
              </a:rPr>
              <a:t>&gt; </a:t>
            </a:r>
            <a:r>
              <a:rPr lang="en-GB" sz="2000" b="1" dirty="0" err="1">
                <a:latin typeface="Courier New" pitchFamily="49" charset="0"/>
                <a:ea typeface="msgothic" charset="0"/>
                <a:cs typeface="msgothic" charset="0"/>
              </a:rPr>
              <a:t>gcc</a:t>
            </a:r>
            <a:r>
              <a:rPr lang="en-GB" sz="2000" b="1" dirty="0">
                <a:latin typeface="Courier New" pitchFamily="49" charset="0"/>
                <a:ea typeface="msgothic" charset="0"/>
                <a:cs typeface="msgothic" charset="0"/>
              </a:rPr>
              <a:t> -L. -</a:t>
            </a:r>
            <a:r>
              <a:rPr lang="en-GB" sz="2000" b="1" dirty="0" err="1">
                <a:latin typeface="Courier New" pitchFamily="49" charset="0"/>
                <a:ea typeface="msgothic" charset="0"/>
                <a:cs typeface="msgothic" charset="0"/>
              </a:rPr>
              <a:t>lmine</a:t>
            </a:r>
            <a:r>
              <a:rPr lang="en-GB" sz="2000" b="1" dirty="0">
                <a:latin typeface="Courier New" pitchFamily="49" charset="0"/>
                <a:ea typeface="msgothic" charset="0"/>
                <a:cs typeface="msgothic" charset="0"/>
              </a:rPr>
              <a:t> </a:t>
            </a:r>
            <a:r>
              <a:rPr lang="en-GB" sz="2000" b="1" dirty="0" err="1">
                <a:latin typeface="Courier New" pitchFamily="49" charset="0"/>
                <a:ea typeface="msgothic" charset="0"/>
                <a:cs typeface="msgothic" charset="0"/>
              </a:rPr>
              <a:t>libtest.o</a:t>
            </a:r>
            <a:r>
              <a:rPr lang="en-GB" sz="20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Courier New" pitchFamily="49" charset="0"/>
                <a:ea typeface="msgothic" charset="0"/>
                <a:cs typeface="msgothic" charset="0"/>
              </a:rPr>
              <a:t>libtest.o</a:t>
            </a:r>
            <a:r>
              <a:rPr lang="en-GB" sz="2000" b="1" dirty="0">
                <a:latin typeface="Courier New"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Courier New" pitchFamily="49" charset="0"/>
                <a:ea typeface="msgothic" charset="0"/>
                <a:cs typeface="msgothic" charset="0"/>
              </a:rPr>
              <a:t>libtest.o</a:t>
            </a:r>
            <a:r>
              <a:rPr lang="en-GB" sz="2000" b="1" dirty="0">
                <a:latin typeface="Courier New" pitchFamily="49" charset="0"/>
                <a:ea typeface="msgothic" charset="0"/>
                <a:cs typeface="msgothic" charset="0"/>
              </a:rPr>
              <a:t>(.text+0x4): undefined reference to `</a:t>
            </a:r>
            <a:r>
              <a:rPr lang="en-GB" sz="2000" b="1" dirty="0" err="1">
                <a:latin typeface="Courier New" pitchFamily="49" charset="0"/>
                <a:ea typeface="msgothic" charset="0"/>
                <a:cs typeface="msgothic" charset="0"/>
              </a:rPr>
              <a:t>libfun</a:t>
            </a:r>
            <a:r>
              <a:rPr lang="en-GB" sz="2000" b="1" dirty="0">
                <a:latin typeface="Courier New" pitchFamily="49" charset="0"/>
                <a:ea typeface="msgothic" charset="0"/>
                <a:cs typeface="msgothic" charset="0"/>
              </a:rPr>
              <a:t>' </a:t>
            </a:r>
          </a:p>
        </p:txBody>
      </p:sp>
      <p:sp>
        <p:nvSpPr>
          <p:cNvPr id="8" name="Slide Number Placeholder 7">
            <a:extLst>
              <a:ext uri="{FF2B5EF4-FFF2-40B4-BE49-F238E27FC236}">
                <a16:creationId xmlns:a16="http://schemas.microsoft.com/office/drawing/2014/main" id="{6DD32DDE-E48C-4FD9-9E67-D7B8C4C53DAA}"/>
              </a:ext>
            </a:extLst>
          </p:cNvPr>
          <p:cNvSpPr>
            <a:spLocks noGrp="1"/>
          </p:cNvSpPr>
          <p:nvPr>
            <p:ph type="sldNum" sz="quarter" idx="12"/>
          </p:nvPr>
        </p:nvSpPr>
        <p:spPr/>
        <p:txBody>
          <a:bodyPr/>
          <a:lstStyle/>
          <a:p>
            <a:fld id="{08660857-7544-4646-A5A0-CE3434EE97AD}" type="slidenum">
              <a:rPr lang="en-US" smtClean="0"/>
              <a:t>26</a:t>
            </a:fld>
            <a:endParaRPr lang="en-US"/>
          </a:p>
        </p:txBody>
      </p:sp>
      <p:sp>
        <p:nvSpPr>
          <p:cNvPr id="9" name="Date Placeholder 8">
            <a:extLst>
              <a:ext uri="{FF2B5EF4-FFF2-40B4-BE49-F238E27FC236}">
                <a16:creationId xmlns:a16="http://schemas.microsoft.com/office/drawing/2014/main" id="{2E0E228F-292B-463C-9033-A36D08BC825D}"/>
              </a:ext>
            </a:extLst>
          </p:cNvPr>
          <p:cNvSpPr>
            <a:spLocks noGrp="1"/>
          </p:cNvSpPr>
          <p:nvPr>
            <p:ph type="dt" sz="half" idx="10"/>
          </p:nvPr>
        </p:nvSpPr>
        <p:spPr/>
        <p:txBody>
          <a:bodyPr/>
          <a:lstStyle/>
          <a:p>
            <a:r>
              <a:rPr lang="en-US"/>
              <a:t>Spring 2020</a:t>
            </a:r>
          </a:p>
        </p:txBody>
      </p:sp>
      <p:sp>
        <p:nvSpPr>
          <p:cNvPr id="10" name="Footer Placeholder 9">
            <a:extLst>
              <a:ext uri="{FF2B5EF4-FFF2-40B4-BE49-F238E27FC236}">
                <a16:creationId xmlns:a16="http://schemas.microsoft.com/office/drawing/2014/main" id="{1C55BCE6-5171-473E-AFD8-253477DBC007}"/>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792910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Modern Solution: Shared Libraries</a:t>
            </a:r>
          </a:p>
        </p:txBody>
      </p:sp>
      <p:sp>
        <p:nvSpPr>
          <p:cNvPr id="3" name="Content Placeholder 2"/>
          <p:cNvSpPr>
            <a:spLocks noGrp="1"/>
          </p:cNvSpPr>
          <p:nvPr>
            <p:ph idx="1"/>
          </p:nvPr>
        </p:nvSpPr>
        <p:spPr/>
        <p:txBody>
          <a:bodyPr>
            <a:normAutofit/>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Static libraries have the following disadvantages: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Duplication in the stored executables (every function needs </a:t>
            </a:r>
            <a:r>
              <a:rPr lang="en-GB" dirty="0" err="1"/>
              <a:t>libc</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Duplication in the running executables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Minor bug fixes of system libraries require each application to explicitly relink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solidFill>
                <a:srgbClr val="000004"/>
              </a:solidFill>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000004"/>
                </a:solidFill>
              </a:rPr>
              <a:t>Modern solution: Shared Libraries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Object files that contain code and data that are loaded and linked into an application </a:t>
            </a:r>
            <a:r>
              <a:rPr lang="en-GB" i="1" dirty="0"/>
              <a:t>dynamically, </a:t>
            </a:r>
            <a:r>
              <a:rPr lang="en-GB" dirty="0"/>
              <a:t>at either </a:t>
            </a:r>
            <a:r>
              <a:rPr lang="en-GB" i="1" dirty="0"/>
              <a:t>load-time</a:t>
            </a:r>
            <a:r>
              <a:rPr lang="en-GB" dirty="0"/>
              <a:t> or </a:t>
            </a:r>
            <a:r>
              <a:rPr lang="en-GB" i="1" dirty="0"/>
              <a:t>run-time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Also called: dynamic link libraries, DLLs, </a:t>
            </a:r>
            <a:r>
              <a:rPr lang="en-GB" dirty="0">
                <a:latin typeface="Courier New"/>
                <a:cs typeface="Courier New"/>
              </a:rPr>
              <a:t>.so </a:t>
            </a:r>
            <a:r>
              <a:rPr lang="en-GB" dirty="0"/>
              <a:t>files</a:t>
            </a:r>
          </a:p>
          <a:p>
            <a:endParaRPr lang="en-US" dirty="0"/>
          </a:p>
        </p:txBody>
      </p:sp>
      <p:sp>
        <p:nvSpPr>
          <p:cNvPr id="7" name="Slide Number Placeholder 6">
            <a:extLst>
              <a:ext uri="{FF2B5EF4-FFF2-40B4-BE49-F238E27FC236}">
                <a16:creationId xmlns:a16="http://schemas.microsoft.com/office/drawing/2014/main" id="{F46A547D-4059-4CD1-8CF2-5ADEAFDB1C90}"/>
              </a:ext>
            </a:extLst>
          </p:cNvPr>
          <p:cNvSpPr>
            <a:spLocks noGrp="1"/>
          </p:cNvSpPr>
          <p:nvPr>
            <p:ph type="sldNum" sz="quarter" idx="12"/>
          </p:nvPr>
        </p:nvSpPr>
        <p:spPr/>
        <p:txBody>
          <a:bodyPr/>
          <a:lstStyle/>
          <a:p>
            <a:fld id="{08660857-7544-4646-A5A0-CE3434EE97AD}" type="slidenum">
              <a:rPr lang="en-US" smtClean="0"/>
              <a:t>27</a:t>
            </a:fld>
            <a:endParaRPr lang="en-US"/>
          </a:p>
        </p:txBody>
      </p:sp>
      <p:sp>
        <p:nvSpPr>
          <p:cNvPr id="8" name="Date Placeholder 7">
            <a:extLst>
              <a:ext uri="{FF2B5EF4-FFF2-40B4-BE49-F238E27FC236}">
                <a16:creationId xmlns:a16="http://schemas.microsoft.com/office/drawing/2014/main" id="{314A038B-1E44-4297-B9EA-0059086B2BA2}"/>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19423ED4-8109-470C-B913-E54B44BA7768}"/>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55461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Libraries</a:t>
            </a:r>
          </a:p>
        </p:txBody>
      </p:sp>
      <p:sp>
        <p:nvSpPr>
          <p:cNvPr id="3" name="Content Placeholder 2"/>
          <p:cNvSpPr>
            <a:spLocks noGrp="1"/>
          </p:cNvSpPr>
          <p:nvPr>
            <p:ph idx="1"/>
          </p:nvPr>
        </p:nvSpPr>
        <p:spPr>
          <a:xfrm>
            <a:off x="228600" y="1295400"/>
            <a:ext cx="8686800" cy="5060950"/>
          </a:xfrm>
        </p:spPr>
        <p:txBody>
          <a:bodyPr>
            <a:normAutofit/>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Dynamic linking can occur when executable is first loaded and run (load-time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Common case for Linux, handled automatically by the dynamic linker (</a:t>
            </a:r>
            <a:r>
              <a:rPr lang="en-GB" b="1" dirty="0">
                <a:latin typeface="Courier New" pitchFamily="49" charset="0"/>
              </a:rPr>
              <a:t>ld-linux.so</a:t>
            </a:r>
            <a:r>
              <a:rPr lang="en-GB" dirty="0">
                <a:latin typeface="Courier New" pitchFamily="49" charset="0"/>
              </a:rPr>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Standard C library (</a:t>
            </a:r>
            <a:r>
              <a:rPr lang="en-GB" b="1" dirty="0">
                <a:latin typeface="Courier New" pitchFamily="49" charset="0"/>
              </a:rPr>
              <a:t>libc.so</a:t>
            </a:r>
            <a:r>
              <a:rPr lang="en-GB" dirty="0"/>
              <a:t>) usually dynamically linked</a:t>
            </a:r>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Dynamic linking can also occur after program has begun </a:t>
            </a:r>
            <a:br>
              <a:rPr lang="en-GB" dirty="0"/>
            </a:br>
            <a:r>
              <a:rPr lang="en-GB" dirty="0"/>
              <a:t>(run-time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 Linux, this is done by calls to the </a:t>
            </a:r>
            <a:r>
              <a:rPr lang="en-GB" b="1" dirty="0" err="1">
                <a:latin typeface="Courier New" pitchFamily="49" charset="0"/>
              </a:rPr>
              <a:t>dlopen</a:t>
            </a:r>
            <a:r>
              <a:rPr lang="en-GB" b="1" dirty="0">
                <a:latin typeface="Courier New" pitchFamily="49" charset="0"/>
              </a:rPr>
              <a:t>() </a:t>
            </a:r>
            <a:r>
              <a:rPr lang="en-GB" dirty="0"/>
              <a:t>interface</a:t>
            </a:r>
            <a:endParaRPr lang="en-GB" dirty="0">
              <a:latin typeface="Courier New" pitchFamily="49" charset="0"/>
            </a:endParaRP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Distributing software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High-performance web servers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Runtime library </a:t>
            </a:r>
            <a:r>
              <a:rPr lang="en-GB" dirty="0" err="1"/>
              <a:t>interpositioning</a:t>
            </a:r>
            <a:endParaRPr lang="en-GB" dirty="0"/>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Shared library routines can be shared by multiple processes.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More on this when we learn about virtual memory</a:t>
            </a:r>
          </a:p>
          <a:p>
            <a:endParaRPr lang="en-US" dirty="0"/>
          </a:p>
        </p:txBody>
      </p:sp>
      <p:sp>
        <p:nvSpPr>
          <p:cNvPr id="7" name="Slide Number Placeholder 6">
            <a:extLst>
              <a:ext uri="{FF2B5EF4-FFF2-40B4-BE49-F238E27FC236}">
                <a16:creationId xmlns:a16="http://schemas.microsoft.com/office/drawing/2014/main" id="{D948D747-821A-4F24-9A4B-2183C4CC70C3}"/>
              </a:ext>
            </a:extLst>
          </p:cNvPr>
          <p:cNvSpPr>
            <a:spLocks noGrp="1"/>
          </p:cNvSpPr>
          <p:nvPr>
            <p:ph type="sldNum" sz="quarter" idx="12"/>
          </p:nvPr>
        </p:nvSpPr>
        <p:spPr/>
        <p:txBody>
          <a:bodyPr/>
          <a:lstStyle/>
          <a:p>
            <a:fld id="{08660857-7544-4646-A5A0-CE3434EE97AD}" type="slidenum">
              <a:rPr lang="en-US" smtClean="0"/>
              <a:t>28</a:t>
            </a:fld>
            <a:endParaRPr lang="en-US"/>
          </a:p>
        </p:txBody>
      </p:sp>
      <p:sp>
        <p:nvSpPr>
          <p:cNvPr id="8" name="Date Placeholder 7">
            <a:extLst>
              <a:ext uri="{FF2B5EF4-FFF2-40B4-BE49-F238E27FC236}">
                <a16:creationId xmlns:a16="http://schemas.microsoft.com/office/drawing/2014/main" id="{2325C0FF-8B0A-41F2-AC4E-80EC76643CF6}"/>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7E2579FC-8929-4505-88E1-86A29FB28E55}"/>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277606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11505"/>
            <a:ext cx="8229600" cy="1143000"/>
          </a:xfrm>
        </p:spPr>
        <p:txBody>
          <a:bodyPr/>
          <a:lstStyle/>
          <a:p>
            <a:r>
              <a:rPr lang="en-US" dirty="0"/>
              <a:t>Dynamic Linking at Load Time</a:t>
            </a:r>
          </a:p>
        </p:txBody>
      </p:sp>
      <p:sp>
        <p:nvSpPr>
          <p:cNvPr id="5" name="Line 2"/>
          <p:cNvSpPr>
            <a:spLocks noChangeShapeType="1"/>
          </p:cNvSpPr>
          <p:nvPr/>
        </p:nvSpPr>
        <p:spPr bwMode="auto">
          <a:xfrm>
            <a:off x="2620963" y="1247500"/>
            <a:ext cx="1587" cy="3810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6" name="Rectangle 3"/>
          <p:cNvSpPr>
            <a:spLocks noChangeArrowheads="1"/>
          </p:cNvSpPr>
          <p:nvPr/>
        </p:nvSpPr>
        <p:spPr bwMode="auto">
          <a:xfrm>
            <a:off x="2454275" y="1657075"/>
            <a:ext cx="1676400" cy="574675"/>
          </a:xfrm>
          <a:prstGeom prst="rect">
            <a:avLst/>
          </a:prstGeom>
          <a:solidFill>
            <a:srgbClr val="3333CC">
              <a:lumMod val="20000"/>
              <a:lumOff val="80000"/>
            </a:srgbClr>
          </a:solidFill>
          <a:ln w="32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Translators </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cpp</a:t>
            </a: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 </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cc1</a:t>
            </a: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 </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as</a:t>
            </a: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7" name="Text Box 4"/>
          <p:cNvSpPr txBox="1">
            <a:spLocks noChangeArrowheads="1"/>
          </p:cNvSpPr>
          <p:nvPr/>
        </p:nvSpPr>
        <p:spPr bwMode="auto">
          <a:xfrm>
            <a:off x="2081213" y="1010963"/>
            <a:ext cx="1045777" cy="329643"/>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main2.c</a:t>
            </a:r>
          </a:p>
        </p:txBody>
      </p:sp>
      <p:sp>
        <p:nvSpPr>
          <p:cNvPr id="8" name="Text Box 5"/>
          <p:cNvSpPr txBox="1">
            <a:spLocks noChangeArrowheads="1"/>
          </p:cNvSpPr>
          <p:nvPr/>
        </p:nvSpPr>
        <p:spPr bwMode="auto">
          <a:xfrm>
            <a:off x="2757488" y="2568300"/>
            <a:ext cx="1045777" cy="329643"/>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main2.o</a:t>
            </a:r>
          </a:p>
        </p:txBody>
      </p:sp>
      <p:sp>
        <p:nvSpPr>
          <p:cNvPr id="9" name="Line 6"/>
          <p:cNvSpPr>
            <a:spLocks noChangeShapeType="1"/>
          </p:cNvSpPr>
          <p:nvPr/>
        </p:nvSpPr>
        <p:spPr bwMode="auto">
          <a:xfrm>
            <a:off x="3292475" y="2238100"/>
            <a:ext cx="1588" cy="3810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0" name="Text Box 7"/>
          <p:cNvSpPr txBox="1">
            <a:spLocks noChangeArrowheads="1"/>
          </p:cNvSpPr>
          <p:nvPr/>
        </p:nvSpPr>
        <p:spPr bwMode="auto">
          <a:xfrm>
            <a:off x="4359275" y="1949175"/>
            <a:ext cx="1662934" cy="561117"/>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libc.so</a:t>
            </a:r>
          </a:p>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libvector.so</a:t>
            </a:r>
          </a:p>
        </p:txBody>
      </p:sp>
      <p:sp>
        <p:nvSpPr>
          <p:cNvPr id="11" name="Rectangle 8"/>
          <p:cNvSpPr>
            <a:spLocks noChangeArrowheads="1"/>
          </p:cNvSpPr>
          <p:nvPr/>
        </p:nvSpPr>
        <p:spPr bwMode="auto">
          <a:xfrm>
            <a:off x="2454275" y="3225525"/>
            <a:ext cx="3028950" cy="341313"/>
          </a:xfrm>
          <a:prstGeom prst="rect">
            <a:avLst/>
          </a:prstGeom>
          <a:solidFill>
            <a:srgbClr val="3333CC">
              <a:lumMod val="20000"/>
              <a:lumOff val="80000"/>
            </a:srgbClr>
          </a:solidFill>
          <a:ln w="32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Linker (</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ld</a:t>
            </a: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12" name="Text Box 9"/>
          <p:cNvSpPr txBox="1">
            <a:spLocks noChangeArrowheads="1"/>
          </p:cNvSpPr>
          <p:nvPr/>
        </p:nvSpPr>
        <p:spPr bwMode="auto">
          <a:xfrm>
            <a:off x="2795691" y="3974825"/>
            <a:ext cx="920542" cy="328424"/>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Courier New" pitchFamily="49" charset="0"/>
                <a:ea typeface="msgothic" charset="0"/>
                <a:cs typeface="msgothic" charset="0"/>
              </a:rPr>
              <a:t>prog2l</a:t>
            </a:r>
          </a:p>
        </p:txBody>
      </p:sp>
      <p:sp>
        <p:nvSpPr>
          <p:cNvPr id="13" name="Line 10"/>
          <p:cNvSpPr>
            <a:spLocks noChangeShapeType="1"/>
          </p:cNvSpPr>
          <p:nvPr/>
        </p:nvSpPr>
        <p:spPr bwMode="auto">
          <a:xfrm>
            <a:off x="3292475" y="3609700"/>
            <a:ext cx="1588" cy="3810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4" name="Line 11"/>
          <p:cNvSpPr>
            <a:spLocks noChangeShapeType="1"/>
          </p:cNvSpPr>
          <p:nvPr/>
        </p:nvSpPr>
        <p:spPr bwMode="auto">
          <a:xfrm>
            <a:off x="3292475" y="4295500"/>
            <a:ext cx="1588" cy="4572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5" name="Rectangle 12"/>
          <p:cNvSpPr>
            <a:spLocks noChangeArrowheads="1"/>
          </p:cNvSpPr>
          <p:nvPr/>
        </p:nvSpPr>
        <p:spPr bwMode="auto">
          <a:xfrm>
            <a:off x="2454275" y="6124300"/>
            <a:ext cx="3200400" cy="341313"/>
          </a:xfrm>
          <a:prstGeom prst="rect">
            <a:avLst/>
          </a:prstGeom>
          <a:solidFill>
            <a:srgbClr val="3333CC">
              <a:lumMod val="20000"/>
              <a:lumOff val="80000"/>
            </a:srgbClr>
          </a:solidFill>
          <a:ln w="32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Dynamic linker (</a:t>
            </a: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ld-linux.so</a:t>
            </a: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16" name="Line 13"/>
          <p:cNvSpPr>
            <a:spLocks noChangeShapeType="1"/>
          </p:cNvSpPr>
          <p:nvPr/>
        </p:nvSpPr>
        <p:spPr bwMode="auto">
          <a:xfrm>
            <a:off x="3292475" y="5133700"/>
            <a:ext cx="1588" cy="9906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7" name="Line 14"/>
          <p:cNvSpPr>
            <a:spLocks noChangeShapeType="1"/>
          </p:cNvSpPr>
          <p:nvPr/>
        </p:nvSpPr>
        <p:spPr bwMode="auto">
          <a:xfrm>
            <a:off x="3292475" y="2847700"/>
            <a:ext cx="1588" cy="3810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18" name="Text Box 15"/>
          <p:cNvSpPr txBox="1">
            <a:spLocks noChangeArrowheads="1"/>
          </p:cNvSpPr>
          <p:nvPr/>
        </p:nvSpPr>
        <p:spPr bwMode="auto">
          <a:xfrm>
            <a:off x="5254625" y="2542900"/>
            <a:ext cx="2609850" cy="577082"/>
          </a:xfrm>
          <a:prstGeom prst="rect">
            <a:avLst/>
          </a:prstGeom>
          <a:noFill/>
          <a:ln w="9525">
            <a:noFill/>
            <a:round/>
            <a:headEnd/>
            <a:tailEnd/>
          </a:ln>
          <a:effectLst/>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000000">
                    <a:lumMod val="50000"/>
                    <a:lumOff val="50000"/>
                  </a:srgbClr>
                </a:solidFill>
                <a:latin typeface="Calibri" pitchFamily="34" charset="0"/>
                <a:ea typeface="msgothic" charset="0"/>
                <a:cs typeface="msgothic" charset="0"/>
              </a:rPr>
              <a:t>Relocation and symbol  table info</a:t>
            </a:r>
          </a:p>
        </p:txBody>
      </p:sp>
      <p:sp>
        <p:nvSpPr>
          <p:cNvPr id="19" name="Line 16"/>
          <p:cNvSpPr>
            <a:spLocks noChangeShapeType="1"/>
          </p:cNvSpPr>
          <p:nvPr/>
        </p:nvSpPr>
        <p:spPr bwMode="auto">
          <a:xfrm>
            <a:off x="5180013" y="2542900"/>
            <a:ext cx="1587" cy="6858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0" name="Text Box 17"/>
          <p:cNvSpPr txBox="1">
            <a:spLocks noChangeArrowheads="1"/>
          </p:cNvSpPr>
          <p:nvPr/>
        </p:nvSpPr>
        <p:spPr bwMode="auto">
          <a:xfrm>
            <a:off x="4352925" y="4844775"/>
            <a:ext cx="1662934" cy="561117"/>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libc.so</a:t>
            </a:r>
          </a:p>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libvector.so</a:t>
            </a:r>
          </a:p>
        </p:txBody>
      </p:sp>
      <p:sp>
        <p:nvSpPr>
          <p:cNvPr id="21" name="Text Box 18"/>
          <p:cNvSpPr txBox="1">
            <a:spLocks noChangeArrowheads="1"/>
          </p:cNvSpPr>
          <p:nvPr/>
        </p:nvSpPr>
        <p:spPr bwMode="auto">
          <a:xfrm>
            <a:off x="5254625" y="5559150"/>
            <a:ext cx="1771650" cy="335799"/>
          </a:xfrm>
          <a:prstGeom prst="rect">
            <a:avLst/>
          </a:prstGeom>
          <a:noFill/>
          <a:ln w="9525">
            <a:noFill/>
            <a:round/>
            <a:headEnd/>
            <a:tailEnd/>
          </a:ln>
          <a:effectLst/>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000000">
                    <a:lumMod val="50000"/>
                    <a:lumOff val="50000"/>
                  </a:srgbClr>
                </a:solidFill>
                <a:latin typeface="Calibri" pitchFamily="34" charset="0"/>
                <a:ea typeface="msgothic" charset="0"/>
                <a:cs typeface="msgothic" charset="0"/>
              </a:rPr>
              <a:t>Code and data</a:t>
            </a:r>
          </a:p>
        </p:txBody>
      </p:sp>
      <p:sp>
        <p:nvSpPr>
          <p:cNvPr id="22" name="Line 19"/>
          <p:cNvSpPr>
            <a:spLocks noChangeShapeType="1"/>
          </p:cNvSpPr>
          <p:nvPr/>
        </p:nvSpPr>
        <p:spPr bwMode="auto">
          <a:xfrm>
            <a:off x="5173663" y="5438500"/>
            <a:ext cx="1587" cy="6858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3" name="Text Box 20"/>
          <p:cNvSpPr txBox="1">
            <a:spLocks noChangeArrowheads="1"/>
          </p:cNvSpPr>
          <p:nvPr/>
        </p:nvSpPr>
        <p:spPr bwMode="auto">
          <a:xfrm>
            <a:off x="-228600" y="3873224"/>
            <a:ext cx="2514600" cy="577082"/>
          </a:xfrm>
          <a:prstGeom prst="rect">
            <a:avLst/>
          </a:prstGeom>
          <a:noFill/>
          <a:ln w="9525">
            <a:noFill/>
            <a:round/>
            <a:headEnd/>
            <a:tailEnd/>
          </a:ln>
          <a:effectLst/>
        </p:spPr>
        <p:txBody>
          <a:bodyPr lIns="90000" tIns="46800" rIns="90000" bIns="46800">
            <a:spAutoFit/>
          </a:bodyPr>
          <a:lstStyle/>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Partially linked </a:t>
            </a:r>
          </a:p>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executable object file</a:t>
            </a:r>
          </a:p>
        </p:txBody>
      </p:sp>
      <p:sp>
        <p:nvSpPr>
          <p:cNvPr id="24" name="Text Box 21"/>
          <p:cNvSpPr txBox="1">
            <a:spLocks noChangeArrowheads="1"/>
          </p:cNvSpPr>
          <p:nvPr/>
        </p:nvSpPr>
        <p:spPr bwMode="auto">
          <a:xfrm>
            <a:off x="914400" y="2451355"/>
            <a:ext cx="1371600" cy="577082"/>
          </a:xfrm>
          <a:prstGeom prst="rect">
            <a:avLst/>
          </a:prstGeom>
          <a:noFill/>
          <a:ln w="9525">
            <a:noFill/>
            <a:round/>
            <a:headEnd/>
            <a:tailEnd/>
          </a:ln>
          <a:effectLst/>
        </p:spPr>
        <p:txBody>
          <a:bodyPr lIns="90000" tIns="46800" rIns="90000" bIns="46800">
            <a:spAutoFit/>
          </a:bodyPr>
          <a:lstStyle/>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err="1">
                <a:solidFill>
                  <a:srgbClr val="990000"/>
                </a:solidFill>
                <a:latin typeface="Calibri" pitchFamily="34" charset="0"/>
                <a:ea typeface="msgothic" charset="0"/>
                <a:cs typeface="msgothic" charset="0"/>
              </a:rPr>
              <a:t>Relocatable</a:t>
            </a:r>
            <a:endParaRPr lang="en-GB" sz="1600" b="1" i="1" dirty="0">
              <a:solidFill>
                <a:srgbClr val="990000"/>
              </a:solidFill>
              <a:latin typeface="Calibri" pitchFamily="34" charset="0"/>
              <a:ea typeface="msgothic" charset="0"/>
              <a:cs typeface="msgothic" charset="0"/>
            </a:endParaRPr>
          </a:p>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object file</a:t>
            </a:r>
          </a:p>
        </p:txBody>
      </p:sp>
      <p:sp>
        <p:nvSpPr>
          <p:cNvPr id="25" name="Text Box 22"/>
          <p:cNvSpPr txBox="1">
            <a:spLocks noChangeArrowheads="1"/>
          </p:cNvSpPr>
          <p:nvPr/>
        </p:nvSpPr>
        <p:spPr bwMode="auto">
          <a:xfrm>
            <a:off x="533400" y="5887233"/>
            <a:ext cx="1752600" cy="818367"/>
          </a:xfrm>
          <a:prstGeom prst="rect">
            <a:avLst/>
          </a:prstGeom>
          <a:noFill/>
          <a:ln w="9525">
            <a:noFill/>
            <a:round/>
            <a:headEnd/>
            <a:tailEnd/>
          </a:ln>
          <a:effectLst/>
        </p:spPr>
        <p:txBody>
          <a:bodyPr lIns="90000" tIns="46800" rIns="90000" bIns="46800">
            <a:spAutoFit/>
          </a:bodyPr>
          <a:lstStyle/>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Fully linked </a:t>
            </a:r>
          </a:p>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executable</a:t>
            </a:r>
          </a:p>
          <a:p>
            <a:pPr algn="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in memory</a:t>
            </a:r>
          </a:p>
        </p:txBody>
      </p:sp>
      <p:sp>
        <p:nvSpPr>
          <p:cNvPr id="26" name="Line 23"/>
          <p:cNvSpPr>
            <a:spLocks noChangeShapeType="1"/>
          </p:cNvSpPr>
          <p:nvPr/>
        </p:nvSpPr>
        <p:spPr bwMode="auto">
          <a:xfrm>
            <a:off x="3783013" y="1247500"/>
            <a:ext cx="1587" cy="381000"/>
          </a:xfrm>
          <a:prstGeom prst="line">
            <a:avLst/>
          </a:prstGeom>
          <a:noFill/>
          <a:ln w="3240">
            <a:solidFill>
              <a:srgbClr val="000066"/>
            </a:solidFill>
            <a:miter lim="800000"/>
            <a:headEnd/>
            <a:tailEnd type="triangle" w="med" len="med"/>
          </a:ln>
          <a:effectLst/>
        </p:spPr>
        <p:txBody>
          <a:bodyPr/>
          <a:lstStyle/>
          <a:p>
            <a:pPr eaLnBrk="0" hangingPunct="0"/>
            <a:endParaRPr lang="en-US" sz="2400" b="1">
              <a:solidFill>
                <a:srgbClr val="000000"/>
              </a:solidFill>
              <a:latin typeface="Arial Narrow" pitchFamily="34" charset="0"/>
            </a:endParaRPr>
          </a:p>
        </p:txBody>
      </p:sp>
      <p:sp>
        <p:nvSpPr>
          <p:cNvPr id="27" name="Text Box 24"/>
          <p:cNvSpPr txBox="1">
            <a:spLocks noChangeArrowheads="1"/>
          </p:cNvSpPr>
          <p:nvPr/>
        </p:nvSpPr>
        <p:spPr bwMode="auto">
          <a:xfrm>
            <a:off x="3184525" y="1010963"/>
            <a:ext cx="1169209" cy="329643"/>
          </a:xfrm>
          <a:prstGeom prst="rect">
            <a:avLst/>
          </a:prstGeom>
          <a:noFill/>
          <a:ln w="9525">
            <a:noFill/>
            <a:round/>
            <a:headEnd/>
            <a:tailEnd/>
          </a:ln>
          <a:effectLst/>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Courier New" pitchFamily="49" charset="0"/>
                <a:ea typeface="msgothic" charset="0"/>
                <a:cs typeface="msgothic" charset="0"/>
              </a:rPr>
              <a:t>vector.h</a:t>
            </a:r>
          </a:p>
        </p:txBody>
      </p:sp>
      <p:sp>
        <p:nvSpPr>
          <p:cNvPr id="28" name="Rectangle 25"/>
          <p:cNvSpPr>
            <a:spLocks noChangeArrowheads="1"/>
          </p:cNvSpPr>
          <p:nvPr/>
        </p:nvSpPr>
        <p:spPr bwMode="auto">
          <a:xfrm>
            <a:off x="2454275" y="4749525"/>
            <a:ext cx="1657350" cy="574675"/>
          </a:xfrm>
          <a:prstGeom prst="rect">
            <a:avLst/>
          </a:prstGeom>
          <a:solidFill>
            <a:srgbClr val="3333CC">
              <a:lumMod val="20000"/>
              <a:lumOff val="80000"/>
            </a:srgbClr>
          </a:solidFill>
          <a:ln w="32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Loader (</a:t>
            </a:r>
            <a:r>
              <a:rPr kumimoji="0" lang="en-GB" sz="1600" b="1" i="0" u="none" strike="noStrike" kern="0" cap="none" spc="0" normalizeH="0" baseline="0" noProof="0" dirty="0" err="1">
                <a:ln>
                  <a:noFill/>
                </a:ln>
                <a:solidFill>
                  <a:srgbClr val="000000"/>
                </a:solidFill>
                <a:effectLst/>
                <a:uLnTx/>
                <a:uFillTx/>
                <a:latin typeface="Courier New" pitchFamily="49" charset="0"/>
                <a:ea typeface="msgothic" charset="0"/>
                <a:cs typeface="msgothic" charset="0"/>
              </a:rPr>
              <a:t>execve</a:t>
            </a:r>
            <a:r>
              <a:rPr kumimoji="0" lang="en-GB" sz="1600" b="1" i="0" u="none" strike="noStrike" kern="0" cap="none" spc="0" normalizeH="0" baseline="0" noProof="0" dirty="0">
                <a:ln>
                  <a:noFill/>
                </a:ln>
                <a:solidFill>
                  <a:srgbClr val="000000"/>
                </a:solidFill>
                <a:effectLst/>
                <a:uLnTx/>
                <a:uFillTx/>
                <a:latin typeface="Calibri" pitchFamily="34" charset="0"/>
                <a:ea typeface="msgothic" charset="0"/>
                <a:cs typeface="msgothic" charset="0"/>
              </a:rPr>
              <a:t>)</a:t>
            </a:r>
          </a:p>
        </p:txBody>
      </p:sp>
      <p:sp>
        <p:nvSpPr>
          <p:cNvPr id="29" name="Text Box 26"/>
          <p:cNvSpPr txBox="1">
            <a:spLocks noChangeArrowheads="1"/>
          </p:cNvSpPr>
          <p:nvPr/>
        </p:nvSpPr>
        <p:spPr bwMode="auto">
          <a:xfrm>
            <a:off x="4689475" y="1047475"/>
            <a:ext cx="4501851" cy="561117"/>
          </a:xfrm>
          <a:prstGeom prst="rect">
            <a:avLst/>
          </a:prstGeom>
          <a:noFill/>
          <a:ln w="9525">
            <a:noFill/>
            <a:round/>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itchFamily="49" charset="0"/>
                <a:ea typeface="msgothic" charset="0"/>
                <a:cs typeface="msgothic" charset="0"/>
              </a:rPr>
              <a:t>unix&gt; gcc -shared -o libvector.so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itchFamily="49" charset="0"/>
                <a:ea typeface="msgothic" charset="0"/>
                <a:cs typeface="msgothic" charset="0"/>
              </a:rPr>
              <a:t>     addvec.c multvec.c</a:t>
            </a:r>
          </a:p>
        </p:txBody>
      </p:sp>
      <p:sp>
        <p:nvSpPr>
          <p:cNvPr id="30" name="Line 27"/>
          <p:cNvSpPr>
            <a:spLocks noChangeShapeType="1"/>
          </p:cNvSpPr>
          <p:nvPr/>
        </p:nvSpPr>
        <p:spPr bwMode="auto">
          <a:xfrm flipH="1">
            <a:off x="5715000" y="1574799"/>
            <a:ext cx="460375" cy="609600"/>
          </a:xfrm>
          <a:prstGeom prst="line">
            <a:avLst/>
          </a:prstGeom>
          <a:noFill/>
          <a:ln w="25560">
            <a:solidFill>
              <a:srgbClr val="000000"/>
            </a:solidFill>
            <a:miter lim="800000"/>
            <a:headEnd/>
            <a:tailEnd type="triangle" w="med" len="med"/>
          </a:ln>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Arial Narrow" pitchFamily="34" charset="0"/>
            </a:endParaRPr>
          </a:p>
        </p:txBody>
      </p:sp>
      <p:sp>
        <p:nvSpPr>
          <p:cNvPr id="33" name="Slide Number Placeholder 32">
            <a:extLst>
              <a:ext uri="{FF2B5EF4-FFF2-40B4-BE49-F238E27FC236}">
                <a16:creationId xmlns:a16="http://schemas.microsoft.com/office/drawing/2014/main" id="{9A1399A4-DA0C-4224-8084-0411C9B24424}"/>
              </a:ext>
            </a:extLst>
          </p:cNvPr>
          <p:cNvSpPr>
            <a:spLocks noGrp="1"/>
          </p:cNvSpPr>
          <p:nvPr>
            <p:ph type="sldNum" sz="quarter" idx="12"/>
          </p:nvPr>
        </p:nvSpPr>
        <p:spPr/>
        <p:txBody>
          <a:bodyPr/>
          <a:lstStyle/>
          <a:p>
            <a:fld id="{08660857-7544-4646-A5A0-CE3434EE97AD}" type="slidenum">
              <a:rPr lang="en-US" smtClean="0"/>
              <a:t>29</a:t>
            </a:fld>
            <a:endParaRPr lang="en-US"/>
          </a:p>
        </p:txBody>
      </p:sp>
      <p:sp>
        <p:nvSpPr>
          <p:cNvPr id="34" name="Date Placeholder 33">
            <a:extLst>
              <a:ext uri="{FF2B5EF4-FFF2-40B4-BE49-F238E27FC236}">
                <a16:creationId xmlns:a16="http://schemas.microsoft.com/office/drawing/2014/main" id="{6B1DA903-8DEE-4B79-9F64-0CD2E314A6CA}"/>
              </a:ext>
            </a:extLst>
          </p:cNvPr>
          <p:cNvSpPr>
            <a:spLocks noGrp="1"/>
          </p:cNvSpPr>
          <p:nvPr>
            <p:ph type="dt" sz="half" idx="10"/>
          </p:nvPr>
        </p:nvSpPr>
        <p:spPr/>
        <p:txBody>
          <a:bodyPr/>
          <a:lstStyle/>
          <a:p>
            <a:r>
              <a:rPr lang="en-US"/>
              <a:t>Spring 2020</a:t>
            </a:r>
          </a:p>
        </p:txBody>
      </p:sp>
      <p:sp>
        <p:nvSpPr>
          <p:cNvPr id="35" name="Footer Placeholder 34">
            <a:extLst>
              <a:ext uri="{FF2B5EF4-FFF2-40B4-BE49-F238E27FC236}">
                <a16:creationId xmlns:a16="http://schemas.microsoft.com/office/drawing/2014/main" id="{960F9609-4B31-43B1-A400-9D0C7FAEC3FF}"/>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426168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95DD-AE98-ED48-8B8A-77A515DD5CB3}"/>
              </a:ext>
            </a:extLst>
          </p:cNvPr>
          <p:cNvSpPr>
            <a:spLocks noGrp="1"/>
          </p:cNvSpPr>
          <p:nvPr>
            <p:ph type="title"/>
          </p:nvPr>
        </p:nvSpPr>
        <p:spPr/>
        <p:txBody>
          <a:bodyPr>
            <a:normAutofit/>
          </a:bodyPr>
          <a:lstStyle/>
          <a:p>
            <a:r>
              <a:rPr lang="en-US" altLang="zh-CN" dirty="0"/>
              <a:t>Compiling</a:t>
            </a:r>
            <a:r>
              <a:rPr lang="zh-CN" altLang="en-US" dirty="0"/>
              <a:t> </a:t>
            </a:r>
            <a:r>
              <a:rPr lang="en-US" altLang="zh-CN" dirty="0"/>
              <a:t>(1):</a:t>
            </a:r>
            <a:r>
              <a:rPr lang="zh-CN" altLang="en-US" dirty="0"/>
              <a:t> </a:t>
            </a:r>
            <a:r>
              <a:rPr lang="en-US" altLang="zh-CN" dirty="0"/>
              <a:t>Pre-processing</a:t>
            </a:r>
            <a:endParaRPr lang="en-US" dirty="0"/>
          </a:p>
        </p:txBody>
      </p:sp>
      <p:sp>
        <p:nvSpPr>
          <p:cNvPr id="11" name="Content Placeholder 2">
            <a:extLst>
              <a:ext uri="{FF2B5EF4-FFF2-40B4-BE49-F238E27FC236}">
                <a16:creationId xmlns:a16="http://schemas.microsoft.com/office/drawing/2014/main" id="{6A5A72CA-D989-9C45-B2D9-9BD4C28B4B5C}"/>
              </a:ext>
            </a:extLst>
          </p:cNvPr>
          <p:cNvSpPr>
            <a:spLocks noGrp="1"/>
          </p:cNvSpPr>
          <p:nvPr>
            <p:ph idx="1"/>
          </p:nvPr>
        </p:nvSpPr>
        <p:spPr>
          <a:xfrm>
            <a:off x="172529" y="1396181"/>
            <a:ext cx="8798943" cy="4823464"/>
          </a:xfrm>
        </p:spPr>
        <p:txBody>
          <a:bodyPr/>
          <a:lstStyle/>
          <a:p>
            <a:pPr>
              <a:buFont typeface="Wingdings" pitchFamily="2" charset="2"/>
              <a:buChar char="Ø"/>
            </a:pPr>
            <a:r>
              <a:rPr lang="zh-CN" altLang="en-US" dirty="0"/>
              <a:t> </a:t>
            </a:r>
            <a:r>
              <a:rPr lang="en-US" altLang="zh-CN" dirty="0"/>
              <a:t>Pre-process</a:t>
            </a:r>
            <a:r>
              <a:rPr lang="zh-CN" altLang="en-US" dirty="0"/>
              <a:t> </a:t>
            </a:r>
            <a:r>
              <a:rPr lang="en-US" dirty="0"/>
              <a:t>the directives </a:t>
            </a:r>
          </a:p>
          <a:p>
            <a:pPr lvl="1">
              <a:buFont typeface="Wingdings" pitchFamily="2" charset="2"/>
              <a:buChar char="Ø"/>
            </a:pPr>
            <a:r>
              <a:rPr lang="en-US" altLang="zh-CN" dirty="0"/>
              <a:t>Expand</a:t>
            </a:r>
            <a:r>
              <a:rPr lang="zh-CN" altLang="en-US" dirty="0"/>
              <a:t> </a:t>
            </a:r>
            <a:r>
              <a:rPr lang="en-US" altLang="zh-CN" dirty="0"/>
              <a:t>the</a:t>
            </a:r>
            <a:r>
              <a:rPr lang="en-US" dirty="0"/>
              <a:t> #include and #define</a:t>
            </a:r>
          </a:p>
          <a:p>
            <a:pPr lvl="1">
              <a:buFont typeface="Wingdings" pitchFamily="2" charset="2"/>
              <a:buChar char="Ø"/>
            </a:pPr>
            <a:r>
              <a:rPr lang="en-US" altLang="zh-CN" dirty="0"/>
              <a:t>Human</a:t>
            </a:r>
            <a:r>
              <a:rPr lang="zh-CN" altLang="en-US" dirty="0"/>
              <a:t> </a:t>
            </a:r>
            <a:r>
              <a:rPr lang="en-US" altLang="zh-CN" dirty="0"/>
              <a:t>readable</a:t>
            </a:r>
            <a:r>
              <a:rPr lang="zh-CN" altLang="en-US" dirty="0"/>
              <a:t> </a:t>
            </a:r>
            <a:r>
              <a:rPr lang="en-US" altLang="zh-CN" dirty="0"/>
              <a:t>source</a:t>
            </a:r>
            <a:r>
              <a:rPr lang="zh-CN" altLang="en-US" dirty="0"/>
              <a:t> </a:t>
            </a:r>
            <a:r>
              <a:rPr lang="en-US" altLang="zh-CN" dirty="0"/>
              <a:t>code</a:t>
            </a:r>
            <a:r>
              <a:rPr lang="zh-CN" altLang="en-US" dirty="0"/>
              <a:t> </a:t>
            </a:r>
            <a:endParaRPr lang="en-US" altLang="zh-CN" dirty="0"/>
          </a:p>
          <a:p>
            <a:pPr lvl="1">
              <a:buFont typeface="Wingdings" pitchFamily="2" charset="2"/>
              <a:buChar char="Ø"/>
            </a:pPr>
            <a:r>
              <a:rPr lang="en-US" altLang="zh-CN" dirty="0" err="1"/>
              <a:t>gcc</a:t>
            </a:r>
            <a:r>
              <a:rPr lang="zh-CN" altLang="en-US" dirty="0"/>
              <a:t> </a:t>
            </a:r>
            <a:r>
              <a:rPr lang="en-US" altLang="zh-CN" dirty="0"/>
              <a:t>–E </a:t>
            </a:r>
            <a:r>
              <a:rPr lang="en-US" altLang="zh-CN" dirty="0" err="1"/>
              <a:t>main.c</a:t>
            </a:r>
            <a:r>
              <a:rPr lang="zh-CN" altLang="en-US" dirty="0"/>
              <a:t> </a:t>
            </a:r>
            <a:r>
              <a:rPr lang="en-US" altLang="zh-CN" dirty="0"/>
              <a:t>-o </a:t>
            </a:r>
            <a:r>
              <a:rPr lang="en-US" altLang="zh-CN" dirty="0" err="1"/>
              <a:t>main.i</a:t>
            </a:r>
            <a:r>
              <a:rPr lang="zh-CN" altLang="en-US" dirty="0"/>
              <a:t> </a:t>
            </a:r>
            <a:r>
              <a:rPr lang="en-US" altLang="zh-CN" i="1" dirty="0"/>
              <a:t>or</a:t>
            </a:r>
            <a:r>
              <a:rPr lang="zh-CN" altLang="en-US" dirty="0"/>
              <a:t> </a:t>
            </a:r>
            <a:r>
              <a:rPr lang="en-US" altLang="zh-CN" dirty="0" err="1"/>
              <a:t>cpp</a:t>
            </a:r>
            <a:r>
              <a:rPr lang="zh-CN" altLang="en-US" dirty="0"/>
              <a:t> </a:t>
            </a:r>
            <a:r>
              <a:rPr lang="en-US" altLang="zh-CN" dirty="0" err="1"/>
              <a:t>main.c</a:t>
            </a:r>
            <a:r>
              <a:rPr lang="zh-CN" altLang="en-US" dirty="0"/>
              <a:t> </a:t>
            </a:r>
            <a:r>
              <a:rPr lang="en-US" altLang="zh-CN" dirty="0"/>
              <a:t>-o</a:t>
            </a:r>
            <a:r>
              <a:rPr lang="zh-CN" altLang="en-US" dirty="0"/>
              <a:t> </a:t>
            </a:r>
            <a:r>
              <a:rPr lang="en-US" altLang="zh-CN" dirty="0" err="1"/>
              <a:t>main.i</a:t>
            </a:r>
            <a:endParaRPr lang="en-US" dirty="0"/>
          </a:p>
          <a:p>
            <a:pPr marL="0" indent="0">
              <a:buNone/>
            </a:pPr>
            <a:endParaRPr lang="en-US" altLang="zh-CN" dirty="0"/>
          </a:p>
        </p:txBody>
      </p:sp>
      <p:sp>
        <p:nvSpPr>
          <p:cNvPr id="12" name="TextBox 11">
            <a:extLst>
              <a:ext uri="{FF2B5EF4-FFF2-40B4-BE49-F238E27FC236}">
                <a16:creationId xmlns:a16="http://schemas.microsoft.com/office/drawing/2014/main" id="{FD1905FA-2DA9-B543-B479-9968B2AC7CED}"/>
              </a:ext>
            </a:extLst>
          </p:cNvPr>
          <p:cNvSpPr txBox="1"/>
          <p:nvPr/>
        </p:nvSpPr>
        <p:spPr>
          <a:xfrm>
            <a:off x="159461" y="3206757"/>
            <a:ext cx="3393245" cy="1754326"/>
          </a:xfrm>
          <a:prstGeom prst="rect">
            <a:avLst/>
          </a:prstGeom>
          <a:noFill/>
          <a:ln>
            <a:solidFill>
              <a:schemeClr val="tx1"/>
            </a:solidFill>
          </a:ln>
        </p:spPr>
        <p:txBody>
          <a:bodyPr wrap="square" rtlCol="0">
            <a:spAutoFit/>
          </a:bodyPr>
          <a:lstStyle/>
          <a:p>
            <a:r>
              <a:rPr lang="en-US" altLang="zh-CN" dirty="0"/>
              <a:t>#include &lt;</a:t>
            </a:r>
            <a:r>
              <a:rPr lang="en-US" altLang="zh-CN" dirty="0" err="1"/>
              <a:t>stdio.h</a:t>
            </a:r>
            <a:r>
              <a:rPr lang="en-US" altLang="zh-CN" dirty="0"/>
              <a:t>&gt;</a:t>
            </a:r>
          </a:p>
          <a:p>
            <a:endParaRPr lang="en-US" dirty="0"/>
          </a:p>
          <a:p>
            <a:r>
              <a:rPr lang="en-US" altLang="zh-CN" dirty="0"/>
              <a:t>int</a:t>
            </a:r>
            <a:r>
              <a:rPr lang="zh-CN" altLang="en-US" dirty="0"/>
              <a:t> </a:t>
            </a:r>
            <a:r>
              <a:rPr lang="en-US" altLang="zh-CN" dirty="0"/>
              <a:t>main(int</a:t>
            </a:r>
            <a:r>
              <a:rPr lang="zh-CN" altLang="en-US" dirty="0"/>
              <a:t> </a:t>
            </a:r>
            <a:r>
              <a:rPr lang="en-US" altLang="zh-CN" dirty="0" err="1"/>
              <a:t>argc</a:t>
            </a:r>
            <a:r>
              <a:rPr lang="en-US" altLang="zh-CN" dirty="0"/>
              <a:t>,</a:t>
            </a:r>
            <a:r>
              <a:rPr lang="zh-CN" altLang="en-US" dirty="0"/>
              <a:t> </a:t>
            </a:r>
            <a:r>
              <a:rPr lang="en-US" altLang="zh-CN" dirty="0"/>
              <a:t>char </a:t>
            </a:r>
            <a:r>
              <a:rPr lang="zh-CN" altLang="en-US" dirty="0"/>
              <a:t>**</a:t>
            </a:r>
            <a:r>
              <a:rPr lang="en-US" altLang="zh-CN" dirty="0" err="1"/>
              <a:t>argv</a:t>
            </a:r>
            <a:r>
              <a:rPr lang="en-US" altLang="zh-CN" dirty="0"/>
              <a:t>) {</a:t>
            </a:r>
          </a:p>
          <a:p>
            <a:r>
              <a:rPr lang="en-US" altLang="zh-CN" dirty="0"/>
              <a:t>    </a:t>
            </a:r>
            <a:r>
              <a:rPr lang="en-US" altLang="zh-CN" dirty="0" err="1"/>
              <a:t>printf</a:t>
            </a:r>
            <a:r>
              <a:rPr lang="en-US" altLang="zh-CN" dirty="0"/>
              <a:t>("Hello</a:t>
            </a:r>
            <a:r>
              <a:rPr lang="zh-CN" altLang="en-US" dirty="0"/>
              <a:t> </a:t>
            </a:r>
            <a:r>
              <a:rPr lang="en-US" altLang="zh-CN" dirty="0"/>
              <a:t>World\n");</a:t>
            </a:r>
            <a:r>
              <a:rPr lang="zh-CN" altLang="en-US" dirty="0"/>
              <a:t> </a:t>
            </a:r>
            <a:endParaRPr lang="en-US" altLang="zh-CN" i="1" dirty="0">
              <a:solidFill>
                <a:srgbClr val="FF0000"/>
              </a:solidFill>
            </a:endParaRPr>
          </a:p>
          <a:p>
            <a:r>
              <a:rPr lang="en-US" altLang="zh-CN" dirty="0"/>
              <a:t>    return</a:t>
            </a:r>
            <a:r>
              <a:rPr lang="zh-CN" altLang="en-US" dirty="0"/>
              <a:t> </a:t>
            </a:r>
            <a:r>
              <a:rPr lang="en-US" altLang="zh-CN" dirty="0"/>
              <a:t>1;</a:t>
            </a:r>
            <a:endParaRPr lang="en-US" altLang="zh-CN" i="1" dirty="0">
              <a:solidFill>
                <a:srgbClr val="FF0000"/>
              </a:solidFill>
            </a:endParaRPr>
          </a:p>
          <a:p>
            <a:r>
              <a:rPr lang="en-US" altLang="zh-CN" dirty="0"/>
              <a:t>}</a:t>
            </a:r>
            <a:endParaRPr lang="en-US" dirty="0"/>
          </a:p>
        </p:txBody>
      </p:sp>
      <p:sp>
        <p:nvSpPr>
          <p:cNvPr id="13" name="TextBox 12">
            <a:extLst>
              <a:ext uri="{FF2B5EF4-FFF2-40B4-BE49-F238E27FC236}">
                <a16:creationId xmlns:a16="http://schemas.microsoft.com/office/drawing/2014/main" id="{C3BB331A-6564-284D-AEC8-5FFCF0E03940}"/>
              </a:ext>
            </a:extLst>
          </p:cNvPr>
          <p:cNvSpPr txBox="1"/>
          <p:nvPr/>
        </p:nvSpPr>
        <p:spPr>
          <a:xfrm>
            <a:off x="908582" y="5645493"/>
            <a:ext cx="2881223" cy="369332"/>
          </a:xfrm>
          <a:prstGeom prst="rect">
            <a:avLst/>
          </a:prstGeom>
          <a:noFill/>
        </p:spPr>
        <p:txBody>
          <a:bodyPr wrap="square" rtlCol="0">
            <a:spAutoFit/>
          </a:bodyPr>
          <a:lstStyle/>
          <a:p>
            <a:r>
              <a:rPr lang="en-US" altLang="zh-CN" dirty="0" err="1"/>
              <a:t>main.c</a:t>
            </a:r>
            <a:endParaRPr lang="en-US" dirty="0"/>
          </a:p>
        </p:txBody>
      </p:sp>
      <p:pic>
        <p:nvPicPr>
          <p:cNvPr id="15" name="Picture 14">
            <a:extLst>
              <a:ext uri="{FF2B5EF4-FFF2-40B4-BE49-F238E27FC236}">
                <a16:creationId xmlns:a16="http://schemas.microsoft.com/office/drawing/2014/main" id="{620E15FE-033C-604C-8476-6CAF6C098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982" y="3206757"/>
            <a:ext cx="5379507" cy="1882828"/>
          </a:xfrm>
          <a:prstGeom prst="rect">
            <a:avLst/>
          </a:prstGeom>
          <a:ln>
            <a:solidFill>
              <a:schemeClr val="tx1"/>
            </a:solidFill>
          </a:ln>
        </p:spPr>
      </p:pic>
      <p:sp>
        <p:nvSpPr>
          <p:cNvPr id="16" name="TextBox 15">
            <a:extLst>
              <a:ext uri="{FF2B5EF4-FFF2-40B4-BE49-F238E27FC236}">
                <a16:creationId xmlns:a16="http://schemas.microsoft.com/office/drawing/2014/main" id="{EDEA1A55-EE07-8F42-8F62-13E2606B4C89}"/>
              </a:ext>
            </a:extLst>
          </p:cNvPr>
          <p:cNvSpPr txBox="1"/>
          <p:nvPr/>
        </p:nvSpPr>
        <p:spPr>
          <a:xfrm>
            <a:off x="5263424" y="5446170"/>
            <a:ext cx="2881223" cy="369332"/>
          </a:xfrm>
          <a:prstGeom prst="rect">
            <a:avLst/>
          </a:prstGeom>
          <a:noFill/>
        </p:spPr>
        <p:txBody>
          <a:bodyPr wrap="square" rtlCol="0">
            <a:spAutoFit/>
          </a:bodyPr>
          <a:lstStyle/>
          <a:p>
            <a:r>
              <a:rPr lang="en-US" altLang="zh-CN" dirty="0" err="1"/>
              <a:t>main.i</a:t>
            </a:r>
            <a:endParaRPr lang="en-US" dirty="0"/>
          </a:p>
        </p:txBody>
      </p:sp>
      <p:sp>
        <p:nvSpPr>
          <p:cNvPr id="3" name="Slide Number Placeholder 2">
            <a:extLst>
              <a:ext uri="{FF2B5EF4-FFF2-40B4-BE49-F238E27FC236}">
                <a16:creationId xmlns:a16="http://schemas.microsoft.com/office/drawing/2014/main" id="{317762C4-3588-4A58-AE06-218BDA2D2186}"/>
              </a:ext>
            </a:extLst>
          </p:cNvPr>
          <p:cNvSpPr>
            <a:spLocks noGrp="1"/>
          </p:cNvSpPr>
          <p:nvPr>
            <p:ph type="sldNum" sz="quarter" idx="12"/>
          </p:nvPr>
        </p:nvSpPr>
        <p:spPr/>
        <p:txBody>
          <a:bodyPr/>
          <a:lstStyle/>
          <a:p>
            <a:fld id="{08660857-7544-4646-A5A0-CE3434EE97AD}" type="slidenum">
              <a:rPr lang="en-US" smtClean="0"/>
              <a:t>3</a:t>
            </a:fld>
            <a:endParaRPr lang="en-US"/>
          </a:p>
        </p:txBody>
      </p:sp>
      <p:sp>
        <p:nvSpPr>
          <p:cNvPr id="7" name="Date Placeholder 6">
            <a:extLst>
              <a:ext uri="{FF2B5EF4-FFF2-40B4-BE49-F238E27FC236}">
                <a16:creationId xmlns:a16="http://schemas.microsoft.com/office/drawing/2014/main" id="{A03EE1D0-8F39-436D-A65E-8C2981305664}"/>
              </a:ext>
            </a:extLst>
          </p:cNvPr>
          <p:cNvSpPr>
            <a:spLocks noGrp="1"/>
          </p:cNvSpPr>
          <p:nvPr>
            <p:ph type="dt" sz="half" idx="10"/>
          </p:nvPr>
        </p:nvSpPr>
        <p:spPr/>
        <p:txBody>
          <a:bodyPr/>
          <a:lstStyle/>
          <a:p>
            <a:r>
              <a:rPr lang="en-US"/>
              <a:t>Spring 2020</a:t>
            </a:r>
          </a:p>
        </p:txBody>
      </p:sp>
      <p:sp>
        <p:nvSpPr>
          <p:cNvPr id="8" name="Footer Placeholder 7">
            <a:extLst>
              <a:ext uri="{FF2B5EF4-FFF2-40B4-BE49-F238E27FC236}">
                <a16:creationId xmlns:a16="http://schemas.microsoft.com/office/drawing/2014/main" id="{3E9253B7-0ADD-4F25-A95F-ECA9036BEF48}"/>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4012627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at Run Time</a:t>
            </a:r>
          </a:p>
        </p:txBody>
      </p:sp>
      <p:sp>
        <p:nvSpPr>
          <p:cNvPr id="5" name="Text Box 2"/>
          <p:cNvSpPr txBox="1">
            <a:spLocks noChangeArrowheads="1"/>
          </p:cNvSpPr>
          <p:nvPr/>
        </p:nvSpPr>
        <p:spPr bwMode="auto">
          <a:xfrm>
            <a:off x="304800" y="1323975"/>
            <a:ext cx="8581894" cy="5018940"/>
          </a:xfrm>
          <a:prstGeom prst="rect">
            <a:avLst/>
          </a:prstGeom>
          <a:solidFill>
            <a:srgbClr val="F6F5BD"/>
          </a:solidFill>
          <a:ln w="12600">
            <a:solidFill>
              <a:srgbClr val="000066"/>
            </a:solidFill>
            <a:miter lim="800000"/>
            <a:headEnd/>
            <a:tailEnd/>
          </a:ln>
          <a:effectLst/>
        </p:spPr>
        <p:txBody>
          <a:bodyPr wrap="none" lIns="90000" tIns="46800" rIns="90000" bIns="46800">
            <a:spAutoFit/>
          </a:bodyPr>
          <a:lstStyle/>
          <a:p>
            <a:pPr eaLnBrk="0" hangingPunct="0"/>
            <a:r>
              <a:rPr lang="en-US" sz="1600" b="1" dirty="0">
                <a:solidFill>
                  <a:srgbClr val="926492"/>
                </a:solidFill>
                <a:latin typeface="Menlo-Regular"/>
              </a:rPr>
              <a:t>#include</a:t>
            </a:r>
            <a:r>
              <a:rPr lang="en-US" sz="1600" b="1" dirty="0">
                <a:solidFill>
                  <a:srgbClr val="000000"/>
                </a:solidFill>
                <a:latin typeface="Menlo-Regular"/>
              </a:rPr>
              <a:t> </a:t>
            </a:r>
            <a:r>
              <a:rPr lang="en-US" sz="1600" b="1" dirty="0">
                <a:solidFill>
                  <a:srgbClr val="9D206F"/>
                </a:solidFill>
                <a:latin typeface="Menlo-Regular"/>
              </a:rPr>
              <a:t>&lt;</a:t>
            </a:r>
            <a:r>
              <a:rPr lang="en-US" sz="1600" b="1" dirty="0" err="1">
                <a:solidFill>
                  <a:srgbClr val="9D206F"/>
                </a:solidFill>
                <a:latin typeface="Menlo-Regular"/>
              </a:rPr>
              <a:t>stdio.h</a:t>
            </a:r>
            <a:r>
              <a:rPr lang="en-US" sz="1600" b="1" dirty="0">
                <a:solidFill>
                  <a:srgbClr val="9D206F"/>
                </a:solidFill>
                <a:latin typeface="Menlo-Regular"/>
              </a:rPr>
              <a:t>&gt;</a:t>
            </a:r>
            <a:endParaRPr lang="en-US" sz="1600" b="1" dirty="0">
              <a:solidFill>
                <a:srgbClr val="000000"/>
              </a:solidFill>
              <a:latin typeface="Menlo-Regular"/>
            </a:endParaRPr>
          </a:p>
          <a:p>
            <a:pPr eaLnBrk="0" hangingPunct="0"/>
            <a:r>
              <a:rPr lang="en-US" sz="1600" b="1" dirty="0">
                <a:solidFill>
                  <a:srgbClr val="926492"/>
                </a:solidFill>
                <a:latin typeface="Menlo-Regular"/>
              </a:rPr>
              <a:t>#include</a:t>
            </a:r>
            <a:r>
              <a:rPr lang="en-US" sz="1600" b="1" dirty="0">
                <a:solidFill>
                  <a:srgbClr val="000000"/>
                </a:solidFill>
                <a:latin typeface="Menlo-Regular"/>
              </a:rPr>
              <a:t> </a:t>
            </a:r>
            <a:r>
              <a:rPr lang="en-US" sz="1600" b="1" dirty="0">
                <a:solidFill>
                  <a:srgbClr val="9D206F"/>
                </a:solidFill>
                <a:latin typeface="Menlo-Regular"/>
              </a:rPr>
              <a:t>&lt;</a:t>
            </a:r>
            <a:r>
              <a:rPr lang="en-US" sz="1600" b="1" dirty="0" err="1">
                <a:solidFill>
                  <a:srgbClr val="9D206F"/>
                </a:solidFill>
                <a:latin typeface="Menlo-Regular"/>
              </a:rPr>
              <a:t>stdlib.h</a:t>
            </a:r>
            <a:r>
              <a:rPr lang="en-US" sz="1600" b="1" dirty="0">
                <a:solidFill>
                  <a:srgbClr val="9D206F"/>
                </a:solidFill>
                <a:latin typeface="Menlo-Regular"/>
              </a:rPr>
              <a:t>&gt;</a:t>
            </a:r>
            <a:endParaRPr lang="en-US" sz="1600" b="1" dirty="0">
              <a:solidFill>
                <a:srgbClr val="000000"/>
              </a:solidFill>
              <a:latin typeface="Menlo-Regular"/>
            </a:endParaRPr>
          </a:p>
          <a:p>
            <a:pPr eaLnBrk="0" hangingPunct="0"/>
            <a:r>
              <a:rPr lang="en-US" sz="1600" b="1" dirty="0">
                <a:solidFill>
                  <a:srgbClr val="926492"/>
                </a:solidFill>
                <a:latin typeface="Menlo-Regular"/>
              </a:rPr>
              <a:t>#include</a:t>
            </a:r>
            <a:r>
              <a:rPr lang="en-US" sz="1600" b="1" dirty="0">
                <a:solidFill>
                  <a:srgbClr val="000000"/>
                </a:solidFill>
                <a:latin typeface="Menlo-Regular"/>
              </a:rPr>
              <a:t> </a:t>
            </a:r>
            <a:r>
              <a:rPr lang="en-US" sz="1600" b="1" dirty="0">
                <a:solidFill>
                  <a:srgbClr val="9D206F"/>
                </a:solidFill>
                <a:latin typeface="Menlo-Regular"/>
              </a:rPr>
              <a:t>&lt;</a:t>
            </a:r>
            <a:r>
              <a:rPr lang="en-US" sz="1600" b="1" dirty="0" err="1">
                <a:solidFill>
                  <a:srgbClr val="9D206F"/>
                </a:solidFill>
                <a:latin typeface="Menlo-Regular"/>
              </a:rPr>
              <a:t>dlfcn.h</a:t>
            </a:r>
            <a:r>
              <a:rPr lang="en-US" sz="1600" b="1" dirty="0">
                <a:solidFill>
                  <a:srgbClr val="9D206F"/>
                </a:solidFill>
                <a:latin typeface="Menlo-Regular"/>
              </a:rPr>
              <a:t>&gt;</a:t>
            </a:r>
            <a:endParaRPr lang="en-US" sz="1600" b="1" dirty="0">
              <a:solidFill>
                <a:srgbClr val="000000"/>
              </a:solidFill>
              <a:latin typeface="Menlo-Regular"/>
            </a:endParaRPr>
          </a:p>
          <a:p>
            <a:pPr eaLnBrk="0" hangingPunct="0"/>
            <a:endParaRPr lang="en-US" sz="1600" b="1" dirty="0">
              <a:solidFill>
                <a:srgbClr val="000000"/>
              </a:solidFill>
              <a:latin typeface="Menlo-Regular"/>
            </a:endParaRPr>
          </a:p>
          <a:p>
            <a:pPr eaLnBrk="0" hangingPunct="0"/>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x</a:t>
            </a:r>
            <a:r>
              <a:rPr lang="fr-FR" sz="1600" b="1" dirty="0">
                <a:solidFill>
                  <a:srgbClr val="000000"/>
                </a:solidFill>
                <a:latin typeface="Menlo-Regular"/>
              </a:rPr>
              <a:t>[2] = {1, 2};</a:t>
            </a:r>
          </a:p>
          <a:p>
            <a:pPr eaLnBrk="0" hangingPunct="0"/>
            <a:r>
              <a:rPr lang="fr-FR" sz="1600" b="1" dirty="0" err="1">
                <a:solidFill>
                  <a:srgbClr val="2D961E"/>
                </a:solidFill>
                <a:latin typeface="Menlo-Regular"/>
              </a:rPr>
              <a:t>int</a:t>
            </a:r>
            <a:r>
              <a:rPr lang="fr-FR" sz="1600" b="1" dirty="0">
                <a:solidFill>
                  <a:srgbClr val="000000"/>
                </a:solidFill>
                <a:latin typeface="Menlo-Regular"/>
              </a:rPr>
              <a:t> </a:t>
            </a:r>
            <a:r>
              <a:rPr lang="fr-FR" sz="1600" b="1" dirty="0">
                <a:solidFill>
                  <a:srgbClr val="C1651C"/>
                </a:solidFill>
                <a:latin typeface="Menlo-Regular"/>
              </a:rPr>
              <a:t>y</a:t>
            </a:r>
            <a:r>
              <a:rPr lang="fr-FR" sz="1600" b="1" dirty="0">
                <a:solidFill>
                  <a:srgbClr val="000000"/>
                </a:solidFill>
                <a:latin typeface="Menlo-Regular"/>
              </a:rPr>
              <a:t>[2] = {3, 4};</a:t>
            </a:r>
          </a:p>
          <a:p>
            <a:pPr eaLnBrk="0" hangingPunct="0"/>
            <a:r>
              <a:rPr lang="nl-NL" sz="1600" b="1" dirty="0">
                <a:solidFill>
                  <a:srgbClr val="2D961E"/>
                </a:solidFill>
                <a:latin typeface="Menlo-Regular"/>
              </a:rPr>
              <a:t>int</a:t>
            </a:r>
            <a:r>
              <a:rPr lang="nl-NL" sz="1600" b="1" dirty="0">
                <a:solidFill>
                  <a:srgbClr val="000000"/>
                </a:solidFill>
                <a:latin typeface="Menlo-Regular"/>
              </a:rPr>
              <a:t> </a:t>
            </a:r>
            <a:r>
              <a:rPr lang="nl-NL" sz="1600" b="1" dirty="0" err="1">
                <a:solidFill>
                  <a:srgbClr val="C1651C"/>
                </a:solidFill>
                <a:latin typeface="Menlo-Regular"/>
              </a:rPr>
              <a:t>z</a:t>
            </a:r>
            <a:r>
              <a:rPr lang="nl-NL" sz="1600" b="1" dirty="0">
                <a:solidFill>
                  <a:srgbClr val="000000"/>
                </a:solidFill>
                <a:latin typeface="Menlo-Regular"/>
              </a:rPr>
              <a:t>[2];</a:t>
            </a:r>
          </a:p>
          <a:p>
            <a:pPr eaLnBrk="0" hangingPunct="0"/>
            <a:endParaRPr lang="nl-NL" sz="1600" b="1" dirty="0">
              <a:solidFill>
                <a:srgbClr val="000000"/>
              </a:solidFill>
              <a:latin typeface="Menlo-Regular"/>
            </a:endParaRPr>
          </a:p>
          <a:p>
            <a:pPr eaLnBrk="0" hangingPunct="0"/>
            <a:r>
              <a:rPr lang="nl-NL" sz="1600" b="1" dirty="0">
                <a:solidFill>
                  <a:srgbClr val="2D961E"/>
                </a:solidFill>
                <a:latin typeface="Menlo-Regular"/>
              </a:rPr>
              <a:t>int</a:t>
            </a:r>
            <a:r>
              <a:rPr lang="nl-NL" sz="1600" b="1" dirty="0">
                <a:solidFill>
                  <a:srgbClr val="000000"/>
                </a:solidFill>
                <a:latin typeface="Menlo-Regular"/>
              </a:rPr>
              <a:t> </a:t>
            </a:r>
            <a:r>
              <a:rPr lang="nl-NL" sz="1600" b="1" dirty="0" err="1">
                <a:solidFill>
                  <a:srgbClr val="4A00FF"/>
                </a:solidFill>
                <a:latin typeface="Menlo-Regular"/>
              </a:rPr>
              <a:t>main</a:t>
            </a:r>
            <a:r>
              <a:rPr lang="nl-NL" sz="1600" b="1" dirty="0">
                <a:solidFill>
                  <a:srgbClr val="000000"/>
                </a:solidFill>
                <a:latin typeface="Menlo-Regular"/>
              </a:rPr>
              <a:t>()</a:t>
            </a:r>
          </a:p>
          <a:p>
            <a:pPr eaLnBrk="0" hangingPunct="0"/>
            <a:r>
              <a:rPr lang="nl-NL" sz="1600" b="1" dirty="0">
                <a:solidFill>
                  <a:srgbClr val="000000"/>
                </a:solidFill>
                <a:latin typeface="Menlo-Regular"/>
              </a:rPr>
              <a:t>{</a:t>
            </a:r>
          </a:p>
          <a:p>
            <a:pPr eaLnBrk="0" hangingPunct="0"/>
            <a:r>
              <a:rPr lang="nl-NL" sz="1600" b="1" dirty="0">
                <a:solidFill>
                  <a:srgbClr val="000000"/>
                </a:solidFill>
                <a:latin typeface="Menlo-Regular"/>
              </a:rPr>
              <a:t>    </a:t>
            </a:r>
            <a:r>
              <a:rPr lang="nl-NL" sz="1600" b="1" dirty="0" err="1">
                <a:solidFill>
                  <a:srgbClr val="2D961E"/>
                </a:solidFill>
                <a:latin typeface="Menlo-Regular"/>
              </a:rPr>
              <a:t>void</a:t>
            </a:r>
            <a:r>
              <a:rPr lang="nl-NL" sz="1600" b="1" dirty="0">
                <a:solidFill>
                  <a:srgbClr val="000000"/>
                </a:solidFill>
                <a:latin typeface="Menlo-Regular"/>
              </a:rPr>
              <a:t> *</a:t>
            </a:r>
            <a:r>
              <a:rPr lang="nl-NL" sz="1600" b="1" dirty="0">
                <a:solidFill>
                  <a:srgbClr val="C1651C"/>
                </a:solidFill>
                <a:latin typeface="Menlo-Regular"/>
              </a:rPr>
              <a:t>handle</a:t>
            </a:r>
            <a:r>
              <a:rPr lang="nl-NL" sz="1600" b="1" dirty="0">
                <a:solidFill>
                  <a:srgbClr val="000000"/>
                </a:solidFill>
                <a:latin typeface="Menlo-Regular"/>
              </a:rPr>
              <a:t>;</a:t>
            </a:r>
          </a:p>
          <a:p>
            <a:pPr eaLnBrk="0" hangingPunct="0"/>
            <a:r>
              <a:rPr lang="fi-FI" sz="1600" b="1" dirty="0">
                <a:solidFill>
                  <a:srgbClr val="000000"/>
                </a:solidFill>
                <a:latin typeface="Menlo-Regular"/>
              </a:rPr>
              <a:t>    </a:t>
            </a:r>
            <a:r>
              <a:rPr lang="fi-FI" sz="1600" b="1" dirty="0" err="1">
                <a:solidFill>
                  <a:srgbClr val="2D961E"/>
                </a:solidFill>
                <a:latin typeface="Menlo-Regular"/>
              </a:rPr>
              <a:t>void</a:t>
            </a:r>
            <a:r>
              <a:rPr lang="fi-FI" sz="1600" b="1" dirty="0">
                <a:solidFill>
                  <a:srgbClr val="000000"/>
                </a:solidFill>
                <a:latin typeface="Menlo-Regular"/>
              </a:rPr>
              <a:t> (*</a:t>
            </a:r>
            <a:r>
              <a:rPr lang="fi-FI" sz="1600" b="1" dirty="0" err="1">
                <a:solidFill>
                  <a:srgbClr val="C1651C"/>
                </a:solidFill>
                <a:latin typeface="Menlo-Regular"/>
              </a:rPr>
              <a:t>addvec</a:t>
            </a:r>
            <a:r>
              <a:rPr lang="fi-FI" sz="1600" b="1" dirty="0" err="1">
                <a:solidFill>
                  <a:srgbClr val="000000"/>
                </a:solidFill>
                <a:latin typeface="Menlo-Regular"/>
              </a:rPr>
              <a:t>)(</a:t>
            </a:r>
            <a:r>
              <a:rPr lang="fi-FI" sz="1600" b="1" dirty="0" err="1">
                <a:solidFill>
                  <a:srgbClr val="2D961E"/>
                </a:solidFill>
                <a:latin typeface="Menlo-Regular"/>
              </a:rPr>
              <a:t>int</a:t>
            </a:r>
            <a:r>
              <a:rPr lang="fi-FI" sz="1600" b="1" dirty="0">
                <a:solidFill>
                  <a:srgbClr val="000000"/>
                </a:solidFill>
                <a:latin typeface="Menlo-Regular"/>
              </a:rPr>
              <a:t> *, </a:t>
            </a:r>
            <a:r>
              <a:rPr lang="fi-FI" sz="1600" b="1" dirty="0" err="1">
                <a:solidFill>
                  <a:srgbClr val="2D961E"/>
                </a:solidFill>
                <a:latin typeface="Menlo-Regular"/>
              </a:rPr>
              <a:t>int</a:t>
            </a:r>
            <a:r>
              <a:rPr lang="fi-FI" sz="1600" b="1" dirty="0">
                <a:solidFill>
                  <a:srgbClr val="000000"/>
                </a:solidFill>
                <a:latin typeface="Menlo-Regular"/>
              </a:rPr>
              <a:t> *, </a:t>
            </a:r>
            <a:r>
              <a:rPr lang="fi-FI" sz="1600" b="1" dirty="0" err="1">
                <a:solidFill>
                  <a:srgbClr val="2D961E"/>
                </a:solidFill>
                <a:latin typeface="Menlo-Regular"/>
              </a:rPr>
              <a:t>int</a:t>
            </a:r>
            <a:r>
              <a:rPr lang="fi-FI" sz="1600" b="1" dirty="0">
                <a:solidFill>
                  <a:srgbClr val="000000"/>
                </a:solidFill>
                <a:latin typeface="Menlo-Regular"/>
              </a:rPr>
              <a:t> *, </a:t>
            </a:r>
            <a:r>
              <a:rPr lang="fi-FI" sz="1600" b="1" dirty="0" err="1">
                <a:solidFill>
                  <a:srgbClr val="2D961E"/>
                </a:solidFill>
                <a:latin typeface="Menlo-Regular"/>
              </a:rPr>
              <a:t>int</a:t>
            </a:r>
            <a:r>
              <a:rPr lang="fi-FI" sz="1600" b="1" dirty="0">
                <a:solidFill>
                  <a:srgbClr val="000000"/>
                </a:solidFill>
                <a:latin typeface="Menlo-Regular"/>
              </a:rPr>
              <a:t>);</a:t>
            </a:r>
          </a:p>
          <a:p>
            <a:pPr eaLnBrk="0" hangingPunct="0"/>
            <a:r>
              <a:rPr lang="fi-FI" sz="1600" b="1" dirty="0">
                <a:solidFill>
                  <a:srgbClr val="000000"/>
                </a:solidFill>
                <a:latin typeface="Menlo-Regular"/>
              </a:rPr>
              <a:t>    </a:t>
            </a:r>
            <a:r>
              <a:rPr lang="fi-FI" sz="1600" b="1" dirty="0" err="1">
                <a:solidFill>
                  <a:srgbClr val="2D961E"/>
                </a:solidFill>
                <a:latin typeface="Menlo-Regular"/>
              </a:rPr>
              <a:t>char</a:t>
            </a:r>
            <a:r>
              <a:rPr lang="fi-FI" sz="1600" b="1" dirty="0">
                <a:solidFill>
                  <a:srgbClr val="000000"/>
                </a:solidFill>
                <a:latin typeface="Menlo-Regular"/>
              </a:rPr>
              <a:t> *</a:t>
            </a:r>
            <a:r>
              <a:rPr lang="fi-FI" sz="1600" b="1" dirty="0" err="1">
                <a:solidFill>
                  <a:srgbClr val="C1651C"/>
                </a:solidFill>
                <a:latin typeface="Menlo-Regular"/>
              </a:rPr>
              <a:t>error</a:t>
            </a:r>
            <a:r>
              <a:rPr lang="fi-FI" sz="1600" b="1" dirty="0">
                <a:solidFill>
                  <a:srgbClr val="000000"/>
                </a:solidFill>
                <a:latin typeface="Menlo-Regular"/>
              </a:rPr>
              <a:t>;</a:t>
            </a:r>
          </a:p>
          <a:p>
            <a:pPr eaLnBrk="0" hangingPunct="0"/>
            <a:endParaRPr lang="fi-FI" sz="1600" b="1" dirty="0">
              <a:solidFill>
                <a:srgbClr val="000000"/>
              </a:solidFill>
              <a:latin typeface="Menlo-Regular"/>
            </a:endParaRPr>
          </a:p>
          <a:p>
            <a:pPr eaLnBrk="0" hangingPunct="0"/>
            <a:r>
              <a:rPr lang="fi-FI" sz="1600" b="1" dirty="0">
                <a:solidFill>
                  <a:srgbClr val="000000"/>
                </a:solidFill>
                <a:latin typeface="Menlo-Regular"/>
              </a:rPr>
              <a:t>    </a:t>
            </a:r>
            <a:r>
              <a:rPr lang="fi-FI" sz="1600" b="1" dirty="0">
                <a:solidFill>
                  <a:srgbClr val="CB2418"/>
                </a:solidFill>
                <a:latin typeface="Menlo-Regular"/>
              </a:rPr>
              <a:t>/* </a:t>
            </a:r>
            <a:r>
              <a:rPr lang="fi-FI" sz="1600" b="1" dirty="0" err="1">
                <a:solidFill>
                  <a:srgbClr val="CB2418"/>
                </a:solidFill>
                <a:latin typeface="Menlo-Regular"/>
              </a:rPr>
              <a:t>Dynamically</a:t>
            </a:r>
            <a:r>
              <a:rPr lang="fi-FI" sz="1600" b="1" dirty="0">
                <a:solidFill>
                  <a:srgbClr val="CB2418"/>
                </a:solidFill>
                <a:latin typeface="Menlo-Regular"/>
              </a:rPr>
              <a:t> </a:t>
            </a:r>
            <a:r>
              <a:rPr lang="fi-FI" sz="1600" b="1" dirty="0" err="1">
                <a:solidFill>
                  <a:srgbClr val="CB2418"/>
                </a:solidFill>
                <a:latin typeface="Menlo-Regular"/>
              </a:rPr>
              <a:t>load</a:t>
            </a:r>
            <a:r>
              <a:rPr lang="fi-FI" sz="1600" b="1" dirty="0">
                <a:solidFill>
                  <a:srgbClr val="CB2418"/>
                </a:solidFill>
                <a:latin typeface="Menlo-Regular"/>
              </a:rPr>
              <a:t> the </a:t>
            </a:r>
            <a:r>
              <a:rPr lang="fi-FI" sz="1600" b="1" dirty="0" err="1">
                <a:solidFill>
                  <a:srgbClr val="CB2418"/>
                </a:solidFill>
                <a:latin typeface="Menlo-Regular"/>
              </a:rPr>
              <a:t>shared</a:t>
            </a:r>
            <a:r>
              <a:rPr lang="fi-FI" sz="1600" b="1" dirty="0">
                <a:solidFill>
                  <a:srgbClr val="CB2418"/>
                </a:solidFill>
                <a:latin typeface="Menlo-Regular"/>
              </a:rPr>
              <a:t> </a:t>
            </a:r>
            <a:r>
              <a:rPr lang="fi-FI" sz="1600" b="1" dirty="0" err="1">
                <a:solidFill>
                  <a:srgbClr val="CB2418"/>
                </a:solidFill>
                <a:latin typeface="Menlo-Regular"/>
              </a:rPr>
              <a:t>library</a:t>
            </a:r>
            <a:r>
              <a:rPr lang="fi-FI" sz="1600" b="1" dirty="0">
                <a:solidFill>
                  <a:srgbClr val="CB2418"/>
                </a:solidFill>
                <a:latin typeface="Menlo-Regular"/>
              </a:rPr>
              <a:t> </a:t>
            </a:r>
            <a:r>
              <a:rPr lang="fi-FI" sz="1600" b="1" dirty="0" err="1">
                <a:solidFill>
                  <a:srgbClr val="CB2418"/>
                </a:solidFill>
                <a:latin typeface="Menlo-Regular"/>
              </a:rPr>
              <a:t>that</a:t>
            </a:r>
            <a:r>
              <a:rPr lang="fi-FI" sz="1600" b="1" dirty="0">
                <a:solidFill>
                  <a:srgbClr val="CB2418"/>
                </a:solidFill>
                <a:latin typeface="Menlo-Regular"/>
              </a:rPr>
              <a:t> </a:t>
            </a:r>
            <a:r>
              <a:rPr lang="fi-FI" sz="1600" b="1" dirty="0" err="1">
                <a:solidFill>
                  <a:srgbClr val="CB2418"/>
                </a:solidFill>
                <a:latin typeface="Menlo-Regular"/>
              </a:rPr>
              <a:t>contains</a:t>
            </a:r>
            <a:r>
              <a:rPr lang="fi-FI" sz="1600" b="1" dirty="0">
                <a:solidFill>
                  <a:srgbClr val="CB2418"/>
                </a:solidFill>
                <a:latin typeface="Menlo-Regular"/>
              </a:rPr>
              <a:t> </a:t>
            </a:r>
            <a:r>
              <a:rPr lang="fi-FI" sz="1600" b="1" dirty="0" err="1">
                <a:solidFill>
                  <a:srgbClr val="CB2418"/>
                </a:solidFill>
                <a:latin typeface="Menlo-Regular"/>
              </a:rPr>
              <a:t>addvec</a:t>
            </a:r>
            <a:r>
              <a:rPr lang="fi-FI" sz="1600" b="1" dirty="0">
                <a:solidFill>
                  <a:srgbClr val="CB2418"/>
                </a:solidFill>
                <a:latin typeface="Menlo-Regular"/>
              </a:rPr>
              <a:t>() */</a:t>
            </a:r>
            <a:endParaRPr lang="fi-FI" sz="1600" b="1" dirty="0">
              <a:solidFill>
                <a:srgbClr val="000000"/>
              </a:solidFill>
              <a:latin typeface="Menlo-Regular"/>
            </a:endParaRPr>
          </a:p>
          <a:p>
            <a:pPr eaLnBrk="0" hangingPunct="0"/>
            <a:r>
              <a:rPr lang="fi-FI" sz="1600" b="1" dirty="0">
                <a:solidFill>
                  <a:srgbClr val="000000"/>
                </a:solidFill>
                <a:latin typeface="Menlo-Regular"/>
              </a:rPr>
              <a:t>    </a:t>
            </a:r>
            <a:r>
              <a:rPr lang="fi-FI" sz="1600" b="1" dirty="0" err="1">
                <a:solidFill>
                  <a:srgbClr val="000000"/>
                </a:solidFill>
                <a:latin typeface="Menlo-Regular"/>
              </a:rPr>
              <a:t>handle</a:t>
            </a:r>
            <a:r>
              <a:rPr lang="fi-FI" sz="1600" b="1" dirty="0">
                <a:solidFill>
                  <a:srgbClr val="000000"/>
                </a:solidFill>
                <a:latin typeface="Menlo-Regular"/>
              </a:rPr>
              <a:t> = </a:t>
            </a:r>
            <a:r>
              <a:rPr lang="fi-FI" sz="1600" b="1" dirty="0" err="1">
                <a:solidFill>
                  <a:srgbClr val="000000"/>
                </a:solidFill>
                <a:latin typeface="Menlo-Regular"/>
              </a:rPr>
              <a:t>dlopen(</a:t>
            </a:r>
            <a:r>
              <a:rPr lang="fi-FI" sz="1600" b="1" dirty="0" err="1">
                <a:solidFill>
                  <a:srgbClr val="9D206F"/>
                </a:solidFill>
                <a:latin typeface="Menlo-Regular"/>
              </a:rPr>
              <a:t>"./libvector.so</a:t>
            </a:r>
            <a:r>
              <a:rPr lang="fi-FI" sz="1600" b="1" dirty="0">
                <a:solidFill>
                  <a:srgbClr val="9D206F"/>
                </a:solidFill>
                <a:latin typeface="Menlo-Regular"/>
              </a:rPr>
              <a:t>"</a:t>
            </a:r>
            <a:r>
              <a:rPr lang="fi-FI" sz="1600" b="1" dirty="0">
                <a:solidFill>
                  <a:srgbClr val="000000"/>
                </a:solidFill>
                <a:latin typeface="Menlo-Regular"/>
              </a:rPr>
              <a:t>, RTLD_LAZY);</a:t>
            </a:r>
          </a:p>
          <a:p>
            <a:pPr eaLnBrk="0" hangingPunct="0"/>
            <a:r>
              <a:rPr lang="en-US" sz="1600" b="1" dirty="0">
                <a:solidFill>
                  <a:srgbClr val="000000"/>
                </a:solidFill>
                <a:latin typeface="Menlo-Regular"/>
              </a:rPr>
              <a:t>    </a:t>
            </a:r>
            <a:r>
              <a:rPr lang="en-US" sz="1600" b="1" dirty="0">
                <a:solidFill>
                  <a:srgbClr val="C200FF"/>
                </a:solidFill>
                <a:latin typeface="Menlo-Regular"/>
              </a:rPr>
              <a:t>if</a:t>
            </a:r>
            <a:r>
              <a:rPr lang="en-US" sz="1600" b="1" dirty="0">
                <a:solidFill>
                  <a:srgbClr val="000000"/>
                </a:solidFill>
                <a:latin typeface="Menlo-Regular"/>
              </a:rPr>
              <a:t> (!handle) {</a:t>
            </a:r>
          </a:p>
          <a:p>
            <a:pPr eaLnBrk="0" hangingPunct="0"/>
            <a:r>
              <a:rPr lang="pl-PL" sz="1600" b="1" dirty="0">
                <a:solidFill>
                  <a:srgbClr val="000000"/>
                </a:solidFill>
                <a:latin typeface="Menlo-Regular"/>
              </a:rPr>
              <a:t>        </a:t>
            </a:r>
            <a:r>
              <a:rPr lang="pl-PL" sz="1600" b="1" dirty="0" err="1">
                <a:solidFill>
                  <a:srgbClr val="000000"/>
                </a:solidFill>
                <a:latin typeface="Menlo-Regular"/>
              </a:rPr>
              <a:t>fprintf</a:t>
            </a:r>
            <a:r>
              <a:rPr lang="pl-PL" sz="1600" b="1" dirty="0">
                <a:solidFill>
                  <a:srgbClr val="000000"/>
                </a:solidFill>
                <a:latin typeface="Menlo-Regular"/>
              </a:rPr>
              <a:t>(</a:t>
            </a:r>
            <a:r>
              <a:rPr lang="pl-PL" sz="1600" b="1" dirty="0" err="1">
                <a:solidFill>
                  <a:srgbClr val="000000"/>
                </a:solidFill>
                <a:latin typeface="Menlo-Regular"/>
              </a:rPr>
              <a:t>stderr</a:t>
            </a:r>
            <a:r>
              <a:rPr lang="pl-PL" sz="1600" b="1" dirty="0">
                <a:solidFill>
                  <a:srgbClr val="000000"/>
                </a:solidFill>
                <a:latin typeface="Menlo-Regular"/>
              </a:rPr>
              <a:t>, </a:t>
            </a:r>
            <a:r>
              <a:rPr lang="pl-PL" sz="1600" b="1" dirty="0">
                <a:solidFill>
                  <a:srgbClr val="9D206F"/>
                </a:solidFill>
                <a:latin typeface="Menlo-Regular"/>
              </a:rPr>
              <a:t>"%s\n"</a:t>
            </a:r>
            <a:r>
              <a:rPr lang="pl-PL" sz="1600" b="1" dirty="0">
                <a:solidFill>
                  <a:srgbClr val="000000"/>
                </a:solidFill>
                <a:latin typeface="Menlo-Regular"/>
              </a:rPr>
              <a:t>, </a:t>
            </a:r>
            <a:r>
              <a:rPr lang="pl-PL" sz="1600" b="1" dirty="0" err="1">
                <a:solidFill>
                  <a:srgbClr val="000000"/>
                </a:solidFill>
                <a:latin typeface="Menlo-Regular"/>
              </a:rPr>
              <a:t>dlerror</a:t>
            </a:r>
            <a:r>
              <a:rPr lang="pl-PL" sz="1600" b="1" dirty="0">
                <a:solidFill>
                  <a:srgbClr val="000000"/>
                </a:solidFill>
                <a:latin typeface="Menlo-Regular"/>
              </a:rPr>
              <a:t>());</a:t>
            </a:r>
          </a:p>
          <a:p>
            <a:pPr eaLnBrk="0" hangingPunct="0"/>
            <a:r>
              <a:rPr lang="pl-PL" sz="1600" b="1" dirty="0">
                <a:solidFill>
                  <a:srgbClr val="000000"/>
                </a:solidFill>
                <a:latin typeface="Menlo-Regular"/>
              </a:rPr>
              <a:t>        </a:t>
            </a:r>
            <a:r>
              <a:rPr lang="pl-PL" sz="1600" b="1" dirty="0" err="1">
                <a:solidFill>
                  <a:srgbClr val="000000"/>
                </a:solidFill>
                <a:latin typeface="Menlo-Regular"/>
              </a:rPr>
              <a:t>exit</a:t>
            </a:r>
            <a:r>
              <a:rPr lang="pl-PL" sz="1600" b="1" dirty="0">
                <a:solidFill>
                  <a:srgbClr val="000000"/>
                </a:solidFill>
                <a:latin typeface="Menlo-Regular"/>
              </a:rPr>
              <a:t>(1);</a:t>
            </a:r>
          </a:p>
          <a:p>
            <a:pPr eaLnBrk="0" hangingPunct="0"/>
            <a:r>
              <a:rPr lang="pl-PL" sz="1600" b="1" dirty="0">
                <a:solidFill>
                  <a:srgbClr val="000000"/>
                </a:solidFill>
                <a:latin typeface="Menlo-Regular"/>
              </a:rPr>
              <a:t>    }</a:t>
            </a:r>
          </a:p>
        </p:txBody>
      </p:sp>
      <p:sp>
        <p:nvSpPr>
          <p:cNvPr id="6" name="Rectangle 5"/>
          <p:cNvSpPr>
            <a:spLocks noChangeArrowheads="1"/>
          </p:cNvSpPr>
          <p:nvPr/>
        </p:nvSpPr>
        <p:spPr bwMode="auto">
          <a:xfrm>
            <a:off x="7910428" y="6019800"/>
            <a:ext cx="928772" cy="357663"/>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dll.c</a:t>
            </a:r>
            <a:endParaRPr lang="en-GB" sz="1800" b="1" i="1" dirty="0">
              <a:solidFill>
                <a:srgbClr val="000000">
                  <a:lumMod val="50000"/>
                  <a:lumOff val="50000"/>
                </a:srgbClr>
              </a:solidFill>
              <a:latin typeface="Courier New" pitchFamily="49" charset="0"/>
              <a:ea typeface="msgothic" charset="0"/>
              <a:cs typeface="msgothic" charset="0"/>
            </a:endParaRPr>
          </a:p>
        </p:txBody>
      </p:sp>
      <p:sp>
        <p:nvSpPr>
          <p:cNvPr id="9" name="Slide Number Placeholder 8">
            <a:extLst>
              <a:ext uri="{FF2B5EF4-FFF2-40B4-BE49-F238E27FC236}">
                <a16:creationId xmlns:a16="http://schemas.microsoft.com/office/drawing/2014/main" id="{B41B2822-328C-402E-BFF0-D4844B7BD559}"/>
              </a:ext>
            </a:extLst>
          </p:cNvPr>
          <p:cNvSpPr>
            <a:spLocks noGrp="1"/>
          </p:cNvSpPr>
          <p:nvPr>
            <p:ph type="sldNum" sz="quarter" idx="12"/>
          </p:nvPr>
        </p:nvSpPr>
        <p:spPr/>
        <p:txBody>
          <a:bodyPr/>
          <a:lstStyle/>
          <a:p>
            <a:fld id="{08660857-7544-4646-A5A0-CE3434EE97AD}" type="slidenum">
              <a:rPr lang="en-US" smtClean="0"/>
              <a:t>30</a:t>
            </a:fld>
            <a:endParaRPr lang="en-US"/>
          </a:p>
        </p:txBody>
      </p:sp>
      <p:sp>
        <p:nvSpPr>
          <p:cNvPr id="10" name="Date Placeholder 9">
            <a:extLst>
              <a:ext uri="{FF2B5EF4-FFF2-40B4-BE49-F238E27FC236}">
                <a16:creationId xmlns:a16="http://schemas.microsoft.com/office/drawing/2014/main" id="{8537F4D9-8811-415A-8507-FEA05BCB02BA}"/>
              </a:ext>
            </a:extLst>
          </p:cNvPr>
          <p:cNvSpPr>
            <a:spLocks noGrp="1"/>
          </p:cNvSpPr>
          <p:nvPr>
            <p:ph type="dt" sz="half" idx="10"/>
          </p:nvPr>
        </p:nvSpPr>
        <p:spPr/>
        <p:txBody>
          <a:bodyPr/>
          <a:lstStyle/>
          <a:p>
            <a:r>
              <a:rPr lang="en-US"/>
              <a:t>Spring 2020</a:t>
            </a:r>
          </a:p>
        </p:txBody>
      </p:sp>
      <p:sp>
        <p:nvSpPr>
          <p:cNvPr id="11" name="Footer Placeholder 10">
            <a:extLst>
              <a:ext uri="{FF2B5EF4-FFF2-40B4-BE49-F238E27FC236}">
                <a16:creationId xmlns:a16="http://schemas.microsoft.com/office/drawing/2014/main" id="{7947538A-5ACA-40AC-86CC-F40FA3DC4F0A}"/>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54261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at Run Time</a:t>
            </a:r>
          </a:p>
        </p:txBody>
      </p:sp>
      <p:sp>
        <p:nvSpPr>
          <p:cNvPr id="5" name="Text Box 2"/>
          <p:cNvSpPr txBox="1">
            <a:spLocks noChangeArrowheads="1"/>
          </p:cNvSpPr>
          <p:nvPr/>
        </p:nvSpPr>
        <p:spPr bwMode="auto">
          <a:xfrm>
            <a:off x="510981" y="1371600"/>
            <a:ext cx="7964237" cy="5004167"/>
          </a:xfrm>
          <a:prstGeom prst="rect">
            <a:avLst/>
          </a:prstGeom>
          <a:solidFill>
            <a:srgbClr val="F6F5BD"/>
          </a:solidFill>
          <a:ln w="12600">
            <a:solidFill>
              <a:srgbClr val="000000"/>
            </a:solidFill>
            <a:miter lim="800000"/>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rPr>
              <a: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Menlo-Regular"/>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a:ln>
                  <a:noFill/>
                </a:ln>
                <a:solidFill>
                  <a:srgbClr val="CB2418"/>
                </a:solidFill>
                <a:effectLst/>
                <a:uLnTx/>
                <a:uFillTx/>
                <a:latin typeface="Menlo-Regular"/>
              </a:rPr>
              <a:t>/* Get a pointer to the </a:t>
            </a:r>
            <a:r>
              <a:rPr kumimoji="0" lang="en-US" sz="1600" b="1" i="0" u="none" strike="noStrike" kern="0" cap="none" spc="0" normalizeH="0" baseline="0" noProof="0" dirty="0" err="1">
                <a:ln>
                  <a:noFill/>
                </a:ln>
                <a:solidFill>
                  <a:srgbClr val="CB2418"/>
                </a:solidFill>
                <a:effectLst/>
                <a:uLnTx/>
                <a:uFillTx/>
                <a:latin typeface="Menlo-Regular"/>
              </a:rPr>
              <a:t>addvec</a:t>
            </a:r>
            <a:r>
              <a:rPr kumimoji="0" lang="en-US" sz="1600" b="1" i="0" u="none" strike="noStrike" kern="0" cap="none" spc="0" normalizeH="0" baseline="0" noProof="0" dirty="0">
                <a:ln>
                  <a:noFill/>
                </a:ln>
                <a:solidFill>
                  <a:srgbClr val="CB2418"/>
                </a:solidFill>
                <a:effectLst/>
                <a:uLnTx/>
                <a:uFillTx/>
                <a:latin typeface="Menlo-Regular"/>
              </a:rPr>
              <a:t>() function we just loaded */</a:t>
            </a:r>
            <a:endParaRPr kumimoji="0" lang="en-US" sz="1600" b="1" i="0" u="none" strike="noStrike" kern="0" cap="none" spc="0" normalizeH="0" baseline="0" noProof="0" dirty="0">
              <a:ln>
                <a:noFill/>
              </a:ln>
              <a:solidFill>
                <a:srgbClr val="000000"/>
              </a:solidFill>
              <a:effectLst/>
              <a:uLnTx/>
              <a:uFillTx/>
              <a:latin typeface="Menlo-Regular"/>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err="1">
                <a:ln>
                  <a:noFill/>
                </a:ln>
                <a:solidFill>
                  <a:srgbClr val="000000"/>
                </a:solidFill>
                <a:effectLst/>
                <a:uLnTx/>
                <a:uFillTx/>
                <a:latin typeface="Menlo-Regular"/>
              </a:rPr>
              <a:t>addvec</a:t>
            </a:r>
            <a:r>
              <a:rPr kumimoji="0" lang="en-US" sz="1600" b="1" i="0" u="none" strike="noStrike" kern="0" cap="none" spc="0" normalizeH="0" baseline="0" noProof="0" dirty="0">
                <a:ln>
                  <a:noFill/>
                </a:ln>
                <a:solidFill>
                  <a:srgbClr val="000000"/>
                </a:solidFill>
                <a:effectLst/>
                <a:uLnTx/>
                <a:uFillTx/>
                <a:latin typeface="Menlo-Regular"/>
              </a:rPr>
              <a:t> = </a:t>
            </a:r>
            <a:r>
              <a:rPr kumimoji="0" lang="en-US" sz="1600" b="1" i="0" u="none" strike="noStrike" kern="0" cap="none" spc="0" normalizeH="0" baseline="0" noProof="0" dirty="0" err="1">
                <a:ln>
                  <a:noFill/>
                </a:ln>
                <a:solidFill>
                  <a:srgbClr val="000000"/>
                </a:solidFill>
                <a:effectLst/>
                <a:uLnTx/>
                <a:uFillTx/>
                <a:latin typeface="Menlo-Regular"/>
              </a:rPr>
              <a:t>dlsym</a:t>
            </a:r>
            <a:r>
              <a:rPr kumimoji="0" lang="en-US" sz="1600" b="1" i="0" u="none" strike="noStrike" kern="0" cap="none" spc="0" normalizeH="0" baseline="0" noProof="0" dirty="0">
                <a:ln>
                  <a:noFill/>
                </a:ln>
                <a:solidFill>
                  <a:srgbClr val="000000"/>
                </a:solidFill>
                <a:effectLst/>
                <a:uLnTx/>
                <a:uFillTx/>
                <a:latin typeface="Menlo-Regular"/>
              </a:rPr>
              <a:t>(handle, </a:t>
            </a:r>
            <a:r>
              <a:rPr kumimoji="0" lang="en-US" sz="1600" b="1" i="0" u="none" strike="noStrike" kern="0" cap="none" spc="0" normalizeH="0" baseline="0" noProof="0" dirty="0">
                <a:ln>
                  <a:noFill/>
                </a:ln>
                <a:solidFill>
                  <a:srgbClr val="9D206F"/>
                </a:solidFill>
                <a:effectLst/>
                <a:uLnTx/>
                <a:uFillTx/>
                <a:latin typeface="Menlo-Regular"/>
              </a:rPr>
              <a:t>"</a:t>
            </a:r>
            <a:r>
              <a:rPr kumimoji="0" lang="en-US" sz="1600" b="1" i="0" u="none" strike="noStrike" kern="0" cap="none" spc="0" normalizeH="0" baseline="0" noProof="0" dirty="0" err="1">
                <a:ln>
                  <a:noFill/>
                </a:ln>
                <a:solidFill>
                  <a:srgbClr val="9D206F"/>
                </a:solidFill>
                <a:effectLst/>
                <a:uLnTx/>
                <a:uFillTx/>
                <a:latin typeface="Menlo-Regular"/>
              </a:rPr>
              <a:t>addvec</a:t>
            </a:r>
            <a:r>
              <a:rPr kumimoji="0" lang="en-US" sz="1600" b="1" i="0" u="none" strike="noStrike" kern="0" cap="none" spc="0" normalizeH="0" baseline="0" noProof="0" dirty="0">
                <a:ln>
                  <a:noFill/>
                </a:ln>
                <a:solidFill>
                  <a:srgbClr val="9D206F"/>
                </a:solidFill>
                <a:effectLst/>
                <a:uLnTx/>
                <a:uFillTx/>
                <a:latin typeface="Menlo-Regular"/>
              </a:rPr>
              <a:t>"</a:t>
            </a:r>
            <a:r>
              <a:rPr kumimoji="0" lang="en-US" sz="1600" b="1" i="0" u="none" strike="noStrike" kern="0" cap="none" spc="0" normalizeH="0" baseline="0" noProof="0" dirty="0">
                <a:ln>
                  <a:noFill/>
                </a:ln>
                <a:solidFill>
                  <a:srgbClr val="000000"/>
                </a:solidFill>
                <a:effectLst/>
                <a:uLnTx/>
                <a:uFillTx/>
                <a:latin typeface="Menlo-Regular"/>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a:ln>
                  <a:noFill/>
                </a:ln>
                <a:solidFill>
                  <a:srgbClr val="C200FF"/>
                </a:solidFill>
                <a:effectLst/>
                <a:uLnTx/>
                <a:uFillTx/>
                <a:latin typeface="Menlo-Regular"/>
              </a:rPr>
              <a:t>if</a:t>
            </a:r>
            <a:r>
              <a:rPr kumimoji="0" lang="en-US" sz="1600" b="1" i="0" u="none" strike="noStrike" kern="0" cap="none" spc="0" normalizeH="0" baseline="0" noProof="0" dirty="0">
                <a:ln>
                  <a:noFill/>
                </a:ln>
                <a:solidFill>
                  <a:srgbClr val="000000"/>
                </a:solidFill>
                <a:effectLst/>
                <a:uLnTx/>
                <a:uFillTx/>
                <a:latin typeface="Menlo-Regular"/>
              </a:rPr>
              <a:t> ((error = </a:t>
            </a:r>
            <a:r>
              <a:rPr kumimoji="0" lang="en-US" sz="1600" b="1" i="0" u="none" strike="noStrike" kern="0" cap="none" spc="0" normalizeH="0" baseline="0" noProof="0" dirty="0" err="1">
                <a:ln>
                  <a:noFill/>
                </a:ln>
                <a:solidFill>
                  <a:srgbClr val="000000"/>
                </a:solidFill>
                <a:effectLst/>
                <a:uLnTx/>
                <a:uFillTx/>
                <a:latin typeface="Menlo-Regular"/>
              </a:rPr>
              <a:t>dlerror</a:t>
            </a:r>
            <a:r>
              <a:rPr kumimoji="0" lang="en-US" sz="1600" b="1" i="0" u="none" strike="noStrike" kern="0" cap="none" spc="0" normalizeH="0" baseline="0" noProof="0" dirty="0">
                <a:ln>
                  <a:noFill/>
                </a:ln>
                <a:solidFill>
                  <a:srgbClr val="000000"/>
                </a:solidFill>
                <a:effectLst/>
                <a:uLnTx/>
                <a:uFillTx/>
                <a:latin typeface="Menlo-Regular"/>
              </a:rPr>
              <a:t>()) != </a:t>
            </a:r>
            <a:r>
              <a:rPr kumimoji="0" lang="en-US" sz="1600" b="1" i="0" u="none" strike="noStrike" kern="0" cap="none" spc="0" normalizeH="0" baseline="0" noProof="0" dirty="0">
                <a:ln>
                  <a:noFill/>
                </a:ln>
                <a:solidFill>
                  <a:srgbClr val="2C9290"/>
                </a:solidFill>
                <a:effectLst/>
                <a:uLnTx/>
                <a:uFillTx/>
                <a:latin typeface="Menlo-Regular"/>
              </a:rPr>
              <a:t>NULL</a:t>
            </a:r>
            <a:r>
              <a:rPr kumimoji="0" lang="en-US" sz="1600" b="1" i="0" u="none" strike="noStrike" kern="0" cap="none" spc="0" normalizeH="0" baseline="0" noProof="0" dirty="0">
                <a:ln>
                  <a:noFill/>
                </a:ln>
                <a:solidFill>
                  <a:srgbClr val="000000"/>
                </a:solidFill>
                <a:effectLst/>
                <a:uLnTx/>
                <a:uFillTx/>
                <a:latin typeface="Menlo-Regular"/>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err="1">
                <a:ln>
                  <a:noFill/>
                </a:ln>
                <a:solidFill>
                  <a:srgbClr val="000000"/>
                </a:solidFill>
                <a:effectLst/>
                <a:uLnTx/>
                <a:uFillTx/>
                <a:latin typeface="Menlo-Regular"/>
              </a:rPr>
              <a:t>fprintf</a:t>
            </a:r>
            <a:r>
              <a:rPr kumimoji="0" lang="en-US" sz="1600" b="1" i="0" u="none" strike="noStrike" kern="0" cap="none" spc="0" normalizeH="0" baseline="0" noProof="0" dirty="0">
                <a:ln>
                  <a:noFill/>
                </a:ln>
                <a:solidFill>
                  <a:srgbClr val="000000"/>
                </a:solidFill>
                <a:effectLst/>
                <a:uLnTx/>
                <a:uFillTx/>
                <a:latin typeface="Menlo-Regular"/>
              </a:rPr>
              <a:t>(</a:t>
            </a:r>
            <a:r>
              <a:rPr kumimoji="0" lang="en-US" sz="1600" b="1" i="0" u="none" strike="noStrike" kern="0" cap="none" spc="0" normalizeH="0" baseline="0" noProof="0" dirty="0" err="1">
                <a:ln>
                  <a:noFill/>
                </a:ln>
                <a:solidFill>
                  <a:srgbClr val="000000"/>
                </a:solidFill>
                <a:effectLst/>
                <a:uLnTx/>
                <a:uFillTx/>
                <a:latin typeface="Menlo-Regular"/>
              </a:rPr>
              <a:t>stderr</a:t>
            </a: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a:ln>
                  <a:noFill/>
                </a:ln>
                <a:solidFill>
                  <a:srgbClr val="9D206F"/>
                </a:solidFill>
                <a:effectLst/>
                <a:uLnTx/>
                <a:uFillTx/>
                <a:latin typeface="Menlo-Regular"/>
              </a:rPr>
              <a:t>"%s\n"</a:t>
            </a:r>
            <a:r>
              <a:rPr kumimoji="0" lang="en-US" sz="1600" b="1" i="0" u="none" strike="noStrike" kern="0" cap="none" spc="0" normalizeH="0" baseline="0" noProof="0" dirty="0">
                <a:ln>
                  <a:noFill/>
                </a:ln>
                <a:solidFill>
                  <a:srgbClr val="000000"/>
                </a:solidFill>
                <a:effectLst/>
                <a:uLnTx/>
                <a:uFillTx/>
                <a:latin typeface="Menlo-Regular"/>
              </a:rPr>
              <a:t>, error);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exit(1);</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Menlo-Regular"/>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a:ln>
                  <a:noFill/>
                </a:ln>
                <a:solidFill>
                  <a:srgbClr val="CB2418"/>
                </a:solidFill>
                <a:effectLst/>
                <a:uLnTx/>
                <a:uFillTx/>
                <a:latin typeface="Menlo-Regular"/>
              </a:rPr>
              <a:t>/* Now we can call </a:t>
            </a:r>
            <a:r>
              <a:rPr kumimoji="0" lang="en-US" sz="1600" b="1" i="0" u="none" strike="noStrike" kern="0" cap="none" spc="0" normalizeH="0" baseline="0" noProof="0" dirty="0" err="1">
                <a:ln>
                  <a:noFill/>
                </a:ln>
                <a:solidFill>
                  <a:srgbClr val="CB2418"/>
                </a:solidFill>
                <a:effectLst/>
                <a:uLnTx/>
                <a:uFillTx/>
                <a:latin typeface="Menlo-Regular"/>
              </a:rPr>
              <a:t>addvec</a:t>
            </a:r>
            <a:r>
              <a:rPr kumimoji="0" lang="en-US" sz="1600" b="1" i="0" u="none" strike="noStrike" kern="0" cap="none" spc="0" normalizeH="0" baseline="0" noProof="0" dirty="0">
                <a:ln>
                  <a:noFill/>
                </a:ln>
                <a:solidFill>
                  <a:srgbClr val="CB2418"/>
                </a:solidFill>
                <a:effectLst/>
                <a:uLnTx/>
                <a:uFillTx/>
                <a:latin typeface="Menlo-Regular"/>
              </a:rPr>
              <a:t>() just like any other function */</a:t>
            </a:r>
            <a:endParaRPr kumimoji="0" lang="en-US" sz="1600" b="1" i="0" u="none" strike="noStrike" kern="0" cap="none" spc="0" normalizeH="0" baseline="0" noProof="0" dirty="0">
              <a:ln>
                <a:noFill/>
              </a:ln>
              <a:solidFill>
                <a:srgbClr val="000000"/>
              </a:solidFill>
              <a:effectLst/>
              <a:uLnTx/>
              <a:uFillTx/>
              <a:latin typeface="Menlo-Regular"/>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err="1">
                <a:ln>
                  <a:noFill/>
                </a:ln>
                <a:solidFill>
                  <a:srgbClr val="000000"/>
                </a:solidFill>
                <a:effectLst/>
                <a:uLnTx/>
                <a:uFillTx/>
                <a:latin typeface="Menlo-Regular"/>
              </a:rPr>
              <a:t>addvec</a:t>
            </a:r>
            <a:r>
              <a:rPr kumimoji="0" lang="en-US" sz="1600" b="1" i="0" u="none" strike="noStrike" kern="0" cap="none" spc="0" normalizeH="0" baseline="0" noProof="0" dirty="0">
                <a:ln>
                  <a:noFill/>
                </a:ln>
                <a:solidFill>
                  <a:srgbClr val="000000"/>
                </a:solidFill>
                <a:effectLst/>
                <a:uLnTx/>
                <a:uFillTx/>
                <a:latin typeface="Menlo-Regular"/>
              </a:rPr>
              <a:t>(x, y, z, 2);</a:t>
            </a:r>
          </a:p>
          <a:p>
            <a:pPr marL="0" marR="0" lvl="0" indent="0" defTabSz="914400" eaLnBrk="0" fontAlgn="auto" latinLnBrk="0" hangingPunct="0">
              <a:lnSpc>
                <a:spcPct val="100000"/>
              </a:lnSpc>
              <a:spcBef>
                <a:spcPts val="0"/>
              </a:spcBef>
              <a:spcAft>
                <a:spcPts val="0"/>
              </a:spcAft>
              <a:buClrTx/>
              <a:buSzTx/>
              <a:buFontTx/>
              <a:buNone/>
              <a:tabLst/>
              <a:defRPr/>
            </a:pPr>
            <a:r>
              <a:rPr kumimoji="0" lang="ro-RO" sz="1600" b="1" i="0" u="none" strike="noStrike" kern="0" cap="none" spc="0" normalizeH="0" baseline="0" noProof="0" dirty="0">
                <a:ln>
                  <a:noFill/>
                </a:ln>
                <a:solidFill>
                  <a:srgbClr val="000000"/>
                </a:solidFill>
                <a:effectLst/>
                <a:uLnTx/>
                <a:uFillTx/>
                <a:latin typeface="Menlo-Regular"/>
              </a:rPr>
              <a:t>    printf(</a:t>
            </a:r>
            <a:r>
              <a:rPr kumimoji="0" lang="ro-RO" sz="1600" b="1" i="0" u="none" strike="noStrike" kern="0" cap="none" spc="0" normalizeH="0" baseline="0" noProof="0" dirty="0">
                <a:ln>
                  <a:noFill/>
                </a:ln>
                <a:solidFill>
                  <a:srgbClr val="9D206F"/>
                </a:solidFill>
                <a:effectLst/>
                <a:uLnTx/>
                <a:uFillTx/>
                <a:latin typeface="Menlo-Regular"/>
              </a:rPr>
              <a:t>"z = [%d %d]\n"</a:t>
            </a:r>
            <a:r>
              <a:rPr kumimoji="0" lang="ro-RO" sz="1600" b="1" i="0" u="none" strike="noStrike" kern="0" cap="none" spc="0" normalizeH="0" baseline="0" noProof="0" dirty="0">
                <a:ln>
                  <a:noFill/>
                </a:ln>
                <a:solidFill>
                  <a:srgbClr val="000000"/>
                </a:solidFill>
                <a:effectLst/>
                <a:uLnTx/>
                <a:uFillTx/>
                <a:latin typeface="Menlo-Regular"/>
              </a:rPr>
              <a:t>, z[0], z[1]);</a:t>
            </a:r>
          </a:p>
          <a:p>
            <a:pPr marL="0" marR="0" lvl="0" indent="0" defTabSz="914400" eaLnBrk="0" fontAlgn="auto" latinLnBrk="0" hangingPunct="0">
              <a:lnSpc>
                <a:spcPct val="100000"/>
              </a:lnSpc>
              <a:spcBef>
                <a:spcPts val="0"/>
              </a:spcBef>
              <a:spcAft>
                <a:spcPts val="0"/>
              </a:spcAft>
              <a:buClrTx/>
              <a:buSzTx/>
              <a:buFontTx/>
              <a:buNone/>
              <a:tabLst/>
              <a:defRPr/>
            </a:pPr>
            <a:endParaRPr kumimoji="0" lang="ro-RO" sz="1600" b="1" i="0" u="none" strike="noStrike" kern="0" cap="none" spc="0" normalizeH="0" baseline="0" noProof="0" dirty="0">
              <a:ln>
                <a:noFill/>
              </a:ln>
              <a:solidFill>
                <a:srgbClr val="000000"/>
              </a:solidFill>
              <a:effectLst/>
              <a:uLnTx/>
              <a:uFillTx/>
              <a:latin typeface="Menlo-Regular"/>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ro-RO" sz="1600" b="1" i="0" u="none" strike="noStrike" kern="0" cap="none" spc="0" normalizeH="0" baseline="0" noProof="0" dirty="0">
                <a:ln>
                  <a:noFill/>
                </a:ln>
                <a:solidFill>
                  <a:srgbClr val="000000"/>
                </a:solidFill>
                <a:effectLst/>
                <a:uLnTx/>
                <a:uFillTx/>
                <a:latin typeface="Menlo-Regular"/>
              </a:rPr>
              <a:t>    </a:t>
            </a:r>
            <a:r>
              <a:rPr kumimoji="0" lang="ro-RO" sz="1600" b="1" i="0" u="none" strike="noStrike" kern="0" cap="none" spc="0" normalizeH="0" baseline="0" noProof="0" dirty="0">
                <a:ln>
                  <a:noFill/>
                </a:ln>
                <a:solidFill>
                  <a:srgbClr val="CB2418"/>
                </a:solidFill>
                <a:effectLst/>
                <a:uLnTx/>
                <a:uFillTx/>
                <a:latin typeface="Menlo-Regular"/>
              </a:rPr>
              <a:t>/* Unload the shared library */</a:t>
            </a:r>
            <a:endParaRPr kumimoji="0" lang="ro-RO" sz="1600" b="1" i="0" u="none" strike="noStrike" kern="0" cap="none" spc="0" normalizeH="0" baseline="0" noProof="0" dirty="0">
              <a:ln>
                <a:noFill/>
              </a:ln>
              <a:solidFill>
                <a:srgbClr val="000000"/>
              </a:solidFill>
              <a:effectLst/>
              <a:uLnTx/>
              <a:uFillTx/>
              <a:latin typeface="Menlo-Regular"/>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a:ln>
                  <a:noFill/>
                </a:ln>
                <a:solidFill>
                  <a:srgbClr val="C200FF"/>
                </a:solidFill>
                <a:effectLst/>
                <a:uLnTx/>
                <a:uFillTx/>
                <a:latin typeface="Menlo-Regular"/>
              </a:rPr>
              <a:t>if</a:t>
            </a:r>
            <a:r>
              <a:rPr kumimoji="0" lang="en-US" sz="1600" b="1" i="0" u="none" strike="noStrike" kern="0" cap="none" spc="0" normalizeH="0" baseline="0" noProof="0" dirty="0">
                <a:ln>
                  <a:noFill/>
                </a:ln>
                <a:solidFill>
                  <a:srgbClr val="000000"/>
                </a:solidFill>
                <a:effectLst/>
                <a:uLnTx/>
                <a:uFillTx/>
                <a:latin typeface="Menlo-Regular"/>
              </a:rPr>
              <a:t> (</a:t>
            </a:r>
            <a:r>
              <a:rPr kumimoji="0" lang="en-US" sz="1600" b="1" i="0" u="none" strike="noStrike" kern="0" cap="none" spc="0" normalizeH="0" baseline="0" noProof="0" dirty="0" err="1">
                <a:ln>
                  <a:noFill/>
                </a:ln>
                <a:solidFill>
                  <a:srgbClr val="000000"/>
                </a:solidFill>
                <a:effectLst/>
                <a:uLnTx/>
                <a:uFillTx/>
                <a:latin typeface="Menlo-Regular"/>
              </a:rPr>
              <a:t>dlclose</a:t>
            </a:r>
            <a:r>
              <a:rPr kumimoji="0" lang="en-US" sz="1600" b="1" i="0" u="none" strike="noStrike" kern="0" cap="none" spc="0" normalizeH="0" baseline="0" noProof="0" dirty="0">
                <a:ln>
                  <a:noFill/>
                </a:ln>
                <a:solidFill>
                  <a:srgbClr val="000000"/>
                </a:solidFill>
                <a:effectLst/>
                <a:uLnTx/>
                <a:uFillTx/>
                <a:latin typeface="Menlo-Regular"/>
              </a:rPr>
              <a:t>(handle) &lt; 0) {</a:t>
            </a:r>
          </a:p>
          <a:p>
            <a:pPr marL="0" marR="0" lvl="0" indent="0" defTabSz="914400" eaLnBrk="0" fontAlgn="auto" latinLnBrk="0" hangingPunct="0">
              <a:lnSpc>
                <a:spcPct val="100000"/>
              </a:lnSpc>
              <a:spcBef>
                <a:spcPts val="0"/>
              </a:spcBef>
              <a:spcAft>
                <a:spcPts val="0"/>
              </a:spcAft>
              <a:buClrTx/>
              <a:buSzTx/>
              <a:buFontTx/>
              <a:buNone/>
              <a:tabLst/>
              <a:defRPr/>
            </a:pPr>
            <a:r>
              <a:rPr kumimoji="0" lang="pl-PL" sz="1600" b="1" i="0" u="none" strike="noStrike" kern="0" cap="none" spc="0" normalizeH="0" baseline="0" noProof="0" dirty="0">
                <a:ln>
                  <a:noFill/>
                </a:ln>
                <a:solidFill>
                  <a:srgbClr val="000000"/>
                </a:solidFill>
                <a:effectLst/>
                <a:uLnTx/>
                <a:uFillTx/>
                <a:latin typeface="Menlo-Regular"/>
              </a:rPr>
              <a:t>        </a:t>
            </a:r>
            <a:r>
              <a:rPr kumimoji="0" lang="pl-PL" sz="1600" b="1" i="0" u="none" strike="noStrike" kern="0" cap="none" spc="0" normalizeH="0" baseline="0" noProof="0" dirty="0" err="1">
                <a:ln>
                  <a:noFill/>
                </a:ln>
                <a:solidFill>
                  <a:srgbClr val="000000"/>
                </a:solidFill>
                <a:effectLst/>
                <a:uLnTx/>
                <a:uFillTx/>
                <a:latin typeface="Menlo-Regular"/>
              </a:rPr>
              <a:t>fprintf</a:t>
            </a:r>
            <a:r>
              <a:rPr kumimoji="0" lang="pl-PL" sz="1600" b="1" i="0" u="none" strike="noStrike" kern="0" cap="none" spc="0" normalizeH="0" baseline="0" noProof="0" dirty="0">
                <a:ln>
                  <a:noFill/>
                </a:ln>
                <a:solidFill>
                  <a:srgbClr val="000000"/>
                </a:solidFill>
                <a:effectLst/>
                <a:uLnTx/>
                <a:uFillTx/>
                <a:latin typeface="Menlo-Regular"/>
              </a:rPr>
              <a:t>(</a:t>
            </a:r>
            <a:r>
              <a:rPr kumimoji="0" lang="pl-PL" sz="1600" b="1" i="0" u="none" strike="noStrike" kern="0" cap="none" spc="0" normalizeH="0" baseline="0" noProof="0" dirty="0" err="1">
                <a:ln>
                  <a:noFill/>
                </a:ln>
                <a:solidFill>
                  <a:srgbClr val="000000"/>
                </a:solidFill>
                <a:effectLst/>
                <a:uLnTx/>
                <a:uFillTx/>
                <a:latin typeface="Menlo-Regular"/>
              </a:rPr>
              <a:t>stderr</a:t>
            </a:r>
            <a:r>
              <a:rPr kumimoji="0" lang="pl-PL" sz="1600" b="1" i="0" u="none" strike="noStrike" kern="0" cap="none" spc="0" normalizeH="0" baseline="0" noProof="0" dirty="0">
                <a:ln>
                  <a:noFill/>
                </a:ln>
                <a:solidFill>
                  <a:srgbClr val="000000"/>
                </a:solidFill>
                <a:effectLst/>
                <a:uLnTx/>
                <a:uFillTx/>
                <a:latin typeface="Menlo-Regular"/>
              </a:rPr>
              <a:t>, </a:t>
            </a:r>
            <a:r>
              <a:rPr kumimoji="0" lang="pl-PL" sz="1600" b="1" i="0" u="none" strike="noStrike" kern="0" cap="none" spc="0" normalizeH="0" baseline="0" noProof="0" dirty="0">
                <a:ln>
                  <a:noFill/>
                </a:ln>
                <a:solidFill>
                  <a:srgbClr val="9D206F"/>
                </a:solidFill>
                <a:effectLst/>
                <a:uLnTx/>
                <a:uFillTx/>
                <a:latin typeface="Menlo-Regular"/>
              </a:rPr>
              <a:t>"%s\n"</a:t>
            </a:r>
            <a:r>
              <a:rPr kumimoji="0" lang="pl-PL" sz="1600" b="1" i="0" u="none" strike="noStrike" kern="0" cap="none" spc="0" normalizeH="0" baseline="0" noProof="0" dirty="0">
                <a:ln>
                  <a:noFill/>
                </a:ln>
                <a:solidFill>
                  <a:srgbClr val="000000"/>
                </a:solidFill>
                <a:effectLst/>
                <a:uLnTx/>
                <a:uFillTx/>
                <a:latin typeface="Menlo-Regular"/>
              </a:rPr>
              <a:t>, </a:t>
            </a:r>
            <a:r>
              <a:rPr kumimoji="0" lang="pl-PL" sz="1600" b="1" i="0" u="none" strike="noStrike" kern="0" cap="none" spc="0" normalizeH="0" baseline="0" noProof="0" dirty="0" err="1">
                <a:ln>
                  <a:noFill/>
                </a:ln>
                <a:solidFill>
                  <a:srgbClr val="000000"/>
                </a:solidFill>
                <a:effectLst/>
                <a:uLnTx/>
                <a:uFillTx/>
                <a:latin typeface="Menlo-Regular"/>
              </a:rPr>
              <a:t>dlerror</a:t>
            </a:r>
            <a:r>
              <a:rPr kumimoji="0" lang="pl-PL" sz="1600" b="1" i="0" u="none" strike="noStrike" kern="0" cap="none" spc="0" normalizeH="0" baseline="0" noProof="0" dirty="0">
                <a:ln>
                  <a:noFill/>
                </a:ln>
                <a:solidFill>
                  <a:srgbClr val="000000"/>
                </a:solidFill>
                <a:effectLst/>
                <a:uLnTx/>
                <a:uFillTx/>
                <a:latin typeface="Menlo-Regular"/>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pl-PL" sz="1600" b="1" i="0" u="none" strike="noStrike" kern="0" cap="none" spc="0" normalizeH="0" baseline="0" noProof="0" dirty="0">
                <a:ln>
                  <a:noFill/>
                </a:ln>
                <a:solidFill>
                  <a:srgbClr val="000000"/>
                </a:solidFill>
                <a:effectLst/>
                <a:uLnTx/>
                <a:uFillTx/>
                <a:latin typeface="Menlo-Regular"/>
              </a:rPr>
              <a:t>        </a:t>
            </a:r>
            <a:r>
              <a:rPr kumimoji="0" lang="pl-PL" sz="1600" b="1" i="0" u="none" strike="noStrike" kern="0" cap="none" spc="0" normalizeH="0" baseline="0" noProof="0" dirty="0" err="1">
                <a:ln>
                  <a:noFill/>
                </a:ln>
                <a:solidFill>
                  <a:srgbClr val="000000"/>
                </a:solidFill>
                <a:effectLst/>
                <a:uLnTx/>
                <a:uFillTx/>
                <a:latin typeface="Menlo-Regular"/>
              </a:rPr>
              <a:t>exit</a:t>
            </a:r>
            <a:r>
              <a:rPr kumimoji="0" lang="pl-PL" sz="1600" b="1" i="0" u="none" strike="noStrike" kern="0" cap="none" spc="0" normalizeH="0" baseline="0" noProof="0" dirty="0">
                <a:ln>
                  <a:noFill/>
                </a:ln>
                <a:solidFill>
                  <a:srgbClr val="000000"/>
                </a:solidFill>
                <a:effectLst/>
                <a:uLnTx/>
                <a:uFillTx/>
                <a:latin typeface="Menlo-Regular"/>
              </a:rPr>
              <a:t>(1);</a:t>
            </a:r>
          </a:p>
          <a:p>
            <a:pPr marL="0" marR="0" lvl="0" indent="0" defTabSz="914400" eaLnBrk="0" fontAlgn="auto" latinLnBrk="0" hangingPunct="0">
              <a:lnSpc>
                <a:spcPct val="100000"/>
              </a:lnSpc>
              <a:spcBef>
                <a:spcPts val="0"/>
              </a:spcBef>
              <a:spcAft>
                <a:spcPts val="0"/>
              </a:spcAft>
              <a:buClrTx/>
              <a:buSzTx/>
              <a:buFontTx/>
              <a:buNone/>
              <a:tabLst/>
              <a:defRPr/>
            </a:pPr>
            <a:r>
              <a:rPr kumimoji="0" lang="pl-PL" sz="1600" b="1" i="0" u="none" strike="noStrike" kern="0" cap="none" spc="0" normalizeH="0" baseline="0" noProof="0" dirty="0">
                <a:ln>
                  <a:noFill/>
                </a:ln>
                <a:solidFill>
                  <a:srgbClr val="000000"/>
                </a:solidFill>
                <a:effectLst/>
                <a:uLnTx/>
                <a:uFillTx/>
                <a:latin typeface="Menlo-Regular"/>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is-IS" sz="1600" b="1" i="0" u="none" strike="noStrike" kern="0" cap="none" spc="0" normalizeH="0" baseline="0" noProof="0" dirty="0">
                <a:ln>
                  <a:noFill/>
                </a:ln>
                <a:solidFill>
                  <a:srgbClr val="000000"/>
                </a:solidFill>
                <a:effectLst/>
                <a:uLnTx/>
                <a:uFillTx/>
                <a:latin typeface="Menlo-Regular"/>
              </a:rPr>
              <a:t>    </a:t>
            </a:r>
            <a:r>
              <a:rPr kumimoji="0" lang="is-IS" sz="1600" b="1" i="0" u="none" strike="noStrike" kern="0" cap="none" spc="0" normalizeH="0" baseline="0" noProof="0" dirty="0">
                <a:ln>
                  <a:noFill/>
                </a:ln>
                <a:solidFill>
                  <a:srgbClr val="C200FF"/>
                </a:solidFill>
                <a:effectLst/>
                <a:uLnTx/>
                <a:uFillTx/>
                <a:latin typeface="Menlo-Regular"/>
              </a:rPr>
              <a:t>return</a:t>
            </a:r>
            <a:r>
              <a:rPr kumimoji="0" lang="is-IS" sz="1600" b="1" i="0" u="none" strike="noStrike" kern="0" cap="none" spc="0" normalizeH="0" baseline="0" noProof="0" dirty="0">
                <a:ln>
                  <a:noFill/>
                </a:ln>
                <a:solidFill>
                  <a:srgbClr val="000000"/>
                </a:solidFill>
                <a:effectLst/>
                <a:uLnTx/>
                <a:uFillTx/>
                <a:latin typeface="Menlo-Regular"/>
              </a:rPr>
              <a:t> 0;</a:t>
            </a:r>
          </a:p>
          <a:p>
            <a:pPr marL="0" marR="0" lvl="0" indent="0" defTabSz="914400" eaLnBrk="0" fontAlgn="auto" latinLnBrk="0" hangingPunct="0">
              <a:lnSpc>
                <a:spcPct val="100000"/>
              </a:lnSpc>
              <a:spcBef>
                <a:spcPts val="0"/>
              </a:spcBef>
              <a:spcAft>
                <a:spcPts val="0"/>
              </a:spcAft>
              <a:buClrTx/>
              <a:buSzTx/>
              <a:buFontTx/>
              <a:buNone/>
              <a:tabLst/>
              <a:defRPr/>
            </a:pPr>
            <a:r>
              <a:rPr kumimoji="0" lang="is-IS" sz="1600" b="1" i="0" u="none" strike="noStrike" kern="0" cap="none" spc="0" normalizeH="0" baseline="0" noProof="0" dirty="0">
                <a:ln>
                  <a:noFill/>
                </a:ln>
                <a:solidFill>
                  <a:srgbClr val="000000"/>
                </a:solidFill>
                <a:effectLst/>
                <a:uLnTx/>
                <a:uFillTx/>
                <a:latin typeface="Menlo-Regular"/>
              </a:rPr>
              <a:t>}</a:t>
            </a:r>
            <a:endParaRPr kumimoji="0" lang="en-GB" sz="1600" b="1" i="0" u="none" strike="noStrike" kern="0" cap="none" spc="0" normalizeH="0" baseline="0" noProof="0" dirty="0">
              <a:ln>
                <a:noFill/>
              </a:ln>
              <a:solidFill>
                <a:srgbClr val="000000"/>
              </a:solidFill>
              <a:effectLst/>
              <a:uLnTx/>
              <a:uFillTx/>
              <a:latin typeface="Courier New" pitchFamily="49" charset="0"/>
              <a:ea typeface="msgothic" charset="0"/>
              <a:cs typeface="msgothic" charset="0"/>
            </a:endParaRPr>
          </a:p>
        </p:txBody>
      </p:sp>
      <p:sp>
        <p:nvSpPr>
          <p:cNvPr id="6" name="Rectangle 5"/>
          <p:cNvSpPr>
            <a:spLocks noChangeArrowheads="1"/>
          </p:cNvSpPr>
          <p:nvPr/>
        </p:nvSpPr>
        <p:spPr bwMode="auto">
          <a:xfrm>
            <a:off x="7605628" y="6019800"/>
            <a:ext cx="928772" cy="357663"/>
          </a:xfrm>
          <a:prstGeom prst="rect">
            <a:avLst/>
          </a:prstGeom>
          <a:noFill/>
          <a:ln w="3240">
            <a:noFill/>
            <a:miter lim="800000"/>
            <a:headEnd/>
            <a:tailEnd/>
          </a:ln>
          <a:effectLst/>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000000">
                    <a:lumMod val="50000"/>
                    <a:lumOff val="50000"/>
                  </a:srgbClr>
                </a:solidFill>
                <a:latin typeface="Courier New" pitchFamily="49" charset="0"/>
                <a:ea typeface="msgothic" charset="0"/>
                <a:cs typeface="msgothic" charset="0"/>
              </a:rPr>
              <a:t>dll.c</a:t>
            </a:r>
            <a:endParaRPr lang="en-GB" sz="1800" b="1" i="1" dirty="0">
              <a:solidFill>
                <a:srgbClr val="000000">
                  <a:lumMod val="50000"/>
                  <a:lumOff val="50000"/>
                </a:srgbClr>
              </a:solidFill>
              <a:latin typeface="Courier New" pitchFamily="49" charset="0"/>
              <a:ea typeface="msgothic" charset="0"/>
              <a:cs typeface="msgothic" charset="0"/>
            </a:endParaRPr>
          </a:p>
        </p:txBody>
      </p:sp>
      <p:sp>
        <p:nvSpPr>
          <p:cNvPr id="9" name="Slide Number Placeholder 8">
            <a:extLst>
              <a:ext uri="{FF2B5EF4-FFF2-40B4-BE49-F238E27FC236}">
                <a16:creationId xmlns:a16="http://schemas.microsoft.com/office/drawing/2014/main" id="{80A65081-027A-46C6-B14B-285D2BE9FCD3}"/>
              </a:ext>
            </a:extLst>
          </p:cNvPr>
          <p:cNvSpPr>
            <a:spLocks noGrp="1"/>
          </p:cNvSpPr>
          <p:nvPr>
            <p:ph type="sldNum" sz="quarter" idx="12"/>
          </p:nvPr>
        </p:nvSpPr>
        <p:spPr/>
        <p:txBody>
          <a:bodyPr/>
          <a:lstStyle/>
          <a:p>
            <a:fld id="{08660857-7544-4646-A5A0-CE3434EE97AD}" type="slidenum">
              <a:rPr lang="en-US" smtClean="0"/>
              <a:t>31</a:t>
            </a:fld>
            <a:endParaRPr lang="en-US"/>
          </a:p>
        </p:txBody>
      </p:sp>
      <p:sp>
        <p:nvSpPr>
          <p:cNvPr id="10" name="Date Placeholder 9">
            <a:extLst>
              <a:ext uri="{FF2B5EF4-FFF2-40B4-BE49-F238E27FC236}">
                <a16:creationId xmlns:a16="http://schemas.microsoft.com/office/drawing/2014/main" id="{56BC9620-4F35-4725-97B7-7D15E00A9B9F}"/>
              </a:ext>
            </a:extLst>
          </p:cNvPr>
          <p:cNvSpPr>
            <a:spLocks noGrp="1"/>
          </p:cNvSpPr>
          <p:nvPr>
            <p:ph type="dt" sz="half" idx="10"/>
          </p:nvPr>
        </p:nvSpPr>
        <p:spPr/>
        <p:txBody>
          <a:bodyPr/>
          <a:lstStyle/>
          <a:p>
            <a:r>
              <a:rPr lang="en-US"/>
              <a:t>Spring 2020</a:t>
            </a:r>
          </a:p>
        </p:txBody>
      </p:sp>
      <p:sp>
        <p:nvSpPr>
          <p:cNvPr id="11" name="Footer Placeholder 10">
            <a:extLst>
              <a:ext uri="{FF2B5EF4-FFF2-40B4-BE49-F238E27FC236}">
                <a16:creationId xmlns:a16="http://schemas.microsoft.com/office/drawing/2014/main" id="{27B6BB80-9894-40F8-9CD7-6E5661DD1636}"/>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4003067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Summary</a:t>
            </a:r>
          </a:p>
        </p:txBody>
      </p:sp>
      <p:sp>
        <p:nvSpPr>
          <p:cNvPr id="3" name="Content Placeholder 2"/>
          <p:cNvSpPr>
            <a:spLocks noGrp="1"/>
          </p:cNvSpPr>
          <p:nvPr>
            <p:ph idx="1"/>
          </p:nvPr>
        </p:nvSpPr>
        <p:spPr/>
        <p:txBody>
          <a:bodyPr>
            <a:normAutofit/>
          </a:bodyPr>
          <a:lstStyle/>
          <a:p>
            <a:r>
              <a:rPr lang="en-US" dirty="0"/>
              <a:t>Linking is a technique that allows programs to be constructed from multiple object files</a:t>
            </a:r>
          </a:p>
          <a:p>
            <a:endParaRPr lang="en-US" dirty="0"/>
          </a:p>
          <a:p>
            <a:r>
              <a:rPr lang="en-US" dirty="0"/>
              <a:t>Linking can happen at different times in a program’s lifetime:</a:t>
            </a:r>
          </a:p>
          <a:p>
            <a:pPr lvl="1"/>
            <a:r>
              <a:rPr lang="en-US" dirty="0"/>
              <a:t>Compile time (when a program is compiled)</a:t>
            </a:r>
          </a:p>
          <a:p>
            <a:pPr lvl="1"/>
            <a:r>
              <a:rPr lang="en-US" dirty="0"/>
              <a:t>Load time (when a program is loaded into memory)</a:t>
            </a:r>
          </a:p>
          <a:p>
            <a:pPr lvl="1"/>
            <a:r>
              <a:rPr lang="en-US" dirty="0"/>
              <a:t>Run time (while a program is executing)</a:t>
            </a:r>
          </a:p>
          <a:p>
            <a:pPr lvl="1"/>
            <a:endParaRPr lang="en-US" dirty="0"/>
          </a:p>
          <a:p>
            <a:r>
              <a:rPr lang="en-US" dirty="0"/>
              <a:t>Understanding linking can help you avoid nasty errors and make you a better programmer</a:t>
            </a:r>
          </a:p>
          <a:p>
            <a:endParaRPr lang="en-US" dirty="0"/>
          </a:p>
        </p:txBody>
      </p:sp>
      <p:sp>
        <p:nvSpPr>
          <p:cNvPr id="7" name="Slide Number Placeholder 6">
            <a:extLst>
              <a:ext uri="{FF2B5EF4-FFF2-40B4-BE49-F238E27FC236}">
                <a16:creationId xmlns:a16="http://schemas.microsoft.com/office/drawing/2014/main" id="{1A54E6F9-CEFF-4296-B329-E95A2FA88F18}"/>
              </a:ext>
            </a:extLst>
          </p:cNvPr>
          <p:cNvSpPr>
            <a:spLocks noGrp="1"/>
          </p:cNvSpPr>
          <p:nvPr>
            <p:ph type="sldNum" sz="quarter" idx="12"/>
          </p:nvPr>
        </p:nvSpPr>
        <p:spPr/>
        <p:txBody>
          <a:bodyPr/>
          <a:lstStyle/>
          <a:p>
            <a:fld id="{08660857-7544-4646-A5A0-CE3434EE97AD}" type="slidenum">
              <a:rPr lang="en-US" smtClean="0"/>
              <a:t>32</a:t>
            </a:fld>
            <a:endParaRPr lang="en-US"/>
          </a:p>
        </p:txBody>
      </p:sp>
      <p:sp>
        <p:nvSpPr>
          <p:cNvPr id="8" name="Date Placeholder 7">
            <a:extLst>
              <a:ext uri="{FF2B5EF4-FFF2-40B4-BE49-F238E27FC236}">
                <a16:creationId xmlns:a16="http://schemas.microsoft.com/office/drawing/2014/main" id="{4241091F-9CBC-492C-AEBB-852AE816FC21}"/>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22AF2D66-EAB6-456A-8F8B-345FE06E9D4B}"/>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4258891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make</a:t>
            </a:r>
          </a:p>
        </p:txBody>
      </p:sp>
    </p:spTree>
    <p:extLst>
      <p:ext uri="{BB962C8B-B14F-4D97-AF65-F5344CB8AC3E}">
        <p14:creationId xmlns:p14="http://schemas.microsoft.com/office/powerpoint/2010/main" val="3513635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Rebuild</a:t>
            </a:r>
          </a:p>
        </p:txBody>
      </p:sp>
      <p:sp>
        <p:nvSpPr>
          <p:cNvPr id="3" name="Content Placeholder 2"/>
          <p:cNvSpPr>
            <a:spLocks noGrp="1"/>
          </p:cNvSpPr>
          <p:nvPr>
            <p:ph idx="1"/>
          </p:nvPr>
        </p:nvSpPr>
        <p:spPr/>
        <p:txBody>
          <a:bodyPr>
            <a:normAutofit/>
          </a:bodyPr>
          <a:lstStyle/>
          <a:p>
            <a:pPr marL="0" indent="0">
              <a:buNone/>
            </a:pPr>
            <a:r>
              <a:rPr lang="en-US" sz="2800" dirty="0" err="1"/>
              <a:t>gmake</a:t>
            </a:r>
            <a:r>
              <a:rPr lang="en-US" sz="2800" dirty="0"/>
              <a:t> or simply make automatically re-builds an executable after source files have changed </a:t>
            </a:r>
          </a:p>
          <a:p>
            <a:endParaRPr lang="en-US" sz="2800" b="1" dirty="0"/>
          </a:p>
          <a:p>
            <a:pPr marL="0" indent="0">
              <a:buNone/>
            </a:pPr>
            <a:r>
              <a:rPr lang="en-US" sz="2800" b="1" dirty="0"/>
              <a:t>Specifically:</a:t>
            </a:r>
          </a:p>
          <a:p>
            <a:r>
              <a:rPr lang="en-US" sz="2800" dirty="0"/>
              <a:t>It compares last-write-time of target file (executable) versus that of dependencies (sources)</a:t>
            </a:r>
          </a:p>
          <a:p>
            <a:r>
              <a:rPr lang="en-US" sz="2800" dirty="0"/>
              <a:t>If any is newer (or if target doesn't exist) it executes commands associated with target</a:t>
            </a:r>
          </a:p>
          <a:p>
            <a:endParaRPr lang="en-US" sz="2800" dirty="0"/>
          </a:p>
        </p:txBody>
      </p:sp>
      <p:sp>
        <p:nvSpPr>
          <p:cNvPr id="7" name="Slide Number Placeholder 6">
            <a:extLst>
              <a:ext uri="{FF2B5EF4-FFF2-40B4-BE49-F238E27FC236}">
                <a16:creationId xmlns:a16="http://schemas.microsoft.com/office/drawing/2014/main" id="{043A1CD3-8319-436F-9CFA-1027F34EBC67}"/>
              </a:ext>
            </a:extLst>
          </p:cNvPr>
          <p:cNvSpPr>
            <a:spLocks noGrp="1"/>
          </p:cNvSpPr>
          <p:nvPr>
            <p:ph type="sldNum" sz="quarter" idx="12"/>
          </p:nvPr>
        </p:nvSpPr>
        <p:spPr/>
        <p:txBody>
          <a:bodyPr/>
          <a:lstStyle/>
          <a:p>
            <a:fld id="{08660857-7544-4646-A5A0-CE3434EE97AD}" type="slidenum">
              <a:rPr lang="en-US" smtClean="0"/>
              <a:t>34</a:t>
            </a:fld>
            <a:endParaRPr lang="en-US"/>
          </a:p>
        </p:txBody>
      </p:sp>
      <p:sp>
        <p:nvSpPr>
          <p:cNvPr id="8" name="Date Placeholder 7">
            <a:extLst>
              <a:ext uri="{FF2B5EF4-FFF2-40B4-BE49-F238E27FC236}">
                <a16:creationId xmlns:a16="http://schemas.microsoft.com/office/drawing/2014/main" id="{999AFDFA-C4A1-4747-939C-A7D68CB1D21E}"/>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586C9DAA-789F-48FE-9D82-42F65F0C782F}"/>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329734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Makefiles</a:t>
            </a:r>
            <a:endParaRPr lang="en-US" dirty="0"/>
          </a:p>
        </p:txBody>
      </p:sp>
      <p:sp>
        <p:nvSpPr>
          <p:cNvPr id="3" name="Content Placeholder 2"/>
          <p:cNvSpPr>
            <a:spLocks noGrp="1"/>
          </p:cNvSpPr>
          <p:nvPr>
            <p:ph idx="1"/>
          </p:nvPr>
        </p:nvSpPr>
        <p:spPr/>
        <p:txBody>
          <a:bodyPr/>
          <a:lstStyle/>
          <a:p>
            <a:r>
              <a:rPr lang="en-US" dirty="0"/>
              <a:t>The “recipes” that make uses are stored in </a:t>
            </a:r>
            <a:r>
              <a:rPr lang="en-US" dirty="0" err="1"/>
              <a:t>makefiles</a:t>
            </a:r>
            <a:r>
              <a:rPr lang="en-US" dirty="0"/>
              <a:t> (e.g., “</a:t>
            </a:r>
            <a:r>
              <a:rPr lang="en-US" dirty="0" err="1"/>
              <a:t>Makefile</a:t>
            </a:r>
            <a:r>
              <a:rPr lang="en-US" dirty="0"/>
              <a:t>”)</a:t>
            </a:r>
          </a:p>
          <a:p>
            <a:endParaRPr lang="en-US" dirty="0"/>
          </a:p>
        </p:txBody>
      </p:sp>
      <p:sp>
        <p:nvSpPr>
          <p:cNvPr id="5" name="Rectangle 4"/>
          <p:cNvSpPr/>
          <p:nvPr/>
        </p:nvSpPr>
        <p:spPr>
          <a:xfrm>
            <a:off x="1809742" y="2940144"/>
            <a:ext cx="4572000" cy="2862322"/>
          </a:xfrm>
          <a:prstGeom prst="rect">
            <a:avLst/>
          </a:prstGeom>
          <a:solidFill>
            <a:sysClr val="window" lastClr="FFFFFF"/>
          </a:solidFill>
          <a:ln w="15875" cap="flat" cmpd="sng" algn="ctr">
            <a:solidFill>
              <a:sysClr val="windowText" lastClr="000000"/>
            </a:solidFill>
            <a:prstDash val="soli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comment lines begin with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'foo' is a target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foo.c</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is a dependency for foo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'g</a:t>
            </a:r>
            <a:r>
              <a:rPr lang="en-US" sz="2000" kern="0" dirty="0">
                <a:solidFill>
                  <a:prstClr val="black"/>
                </a:solidFill>
                <a:latin typeface="Calibri" panose="020F0502020204030204"/>
              </a:rPr>
              <a:t>cc</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foo.cpp -o foo' is build command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command begins with a tab!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all three taken together form a ``rule'‘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foo :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foo.c</a:t>
            </a: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g</a:t>
            </a:r>
            <a:r>
              <a:rPr lang="en-US" sz="2000" kern="0" dirty="0">
                <a:solidFill>
                  <a:prstClr val="black"/>
                </a:solidFill>
                <a:latin typeface="Calibri" panose="020F0502020204030204"/>
              </a:rPr>
              <a:t>cc</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foo.c</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-o foo</a:t>
            </a:r>
          </a:p>
        </p:txBody>
      </p:sp>
      <p:sp>
        <p:nvSpPr>
          <p:cNvPr id="8" name="Slide Number Placeholder 7">
            <a:extLst>
              <a:ext uri="{FF2B5EF4-FFF2-40B4-BE49-F238E27FC236}">
                <a16:creationId xmlns:a16="http://schemas.microsoft.com/office/drawing/2014/main" id="{CE19FBFA-0D7E-43DC-A7F6-F350B72CB2D1}"/>
              </a:ext>
            </a:extLst>
          </p:cNvPr>
          <p:cNvSpPr>
            <a:spLocks noGrp="1"/>
          </p:cNvSpPr>
          <p:nvPr>
            <p:ph type="sldNum" sz="quarter" idx="12"/>
          </p:nvPr>
        </p:nvSpPr>
        <p:spPr/>
        <p:txBody>
          <a:bodyPr/>
          <a:lstStyle/>
          <a:p>
            <a:fld id="{08660857-7544-4646-A5A0-CE3434EE97AD}" type="slidenum">
              <a:rPr lang="en-US" smtClean="0"/>
              <a:t>35</a:t>
            </a:fld>
            <a:endParaRPr lang="en-US"/>
          </a:p>
        </p:txBody>
      </p:sp>
      <p:sp>
        <p:nvSpPr>
          <p:cNvPr id="9" name="Date Placeholder 8">
            <a:extLst>
              <a:ext uri="{FF2B5EF4-FFF2-40B4-BE49-F238E27FC236}">
                <a16:creationId xmlns:a16="http://schemas.microsoft.com/office/drawing/2014/main" id="{B6478C8E-97AE-4B9F-A741-C8CDE113933A}"/>
              </a:ext>
            </a:extLst>
          </p:cNvPr>
          <p:cNvSpPr>
            <a:spLocks noGrp="1"/>
          </p:cNvSpPr>
          <p:nvPr>
            <p:ph type="dt" sz="half" idx="10"/>
          </p:nvPr>
        </p:nvSpPr>
        <p:spPr/>
        <p:txBody>
          <a:bodyPr/>
          <a:lstStyle/>
          <a:p>
            <a:r>
              <a:rPr lang="en-US"/>
              <a:t>Spring 2020</a:t>
            </a:r>
          </a:p>
        </p:txBody>
      </p:sp>
      <p:sp>
        <p:nvSpPr>
          <p:cNvPr id="10" name="Footer Placeholder 9">
            <a:extLst>
              <a:ext uri="{FF2B5EF4-FFF2-40B4-BE49-F238E27FC236}">
                <a16:creationId xmlns:a16="http://schemas.microsoft.com/office/drawing/2014/main" id="{E5B97071-D3E5-400E-8A9C-FAFFE50FEB9D}"/>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85213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Usefulness</a:t>
            </a:r>
          </a:p>
        </p:txBody>
      </p:sp>
      <p:sp>
        <p:nvSpPr>
          <p:cNvPr id="3" name="Content Placeholder 2"/>
          <p:cNvSpPr>
            <a:spLocks noGrp="1"/>
          </p:cNvSpPr>
          <p:nvPr>
            <p:ph idx="1"/>
          </p:nvPr>
        </p:nvSpPr>
        <p:spPr/>
        <p:txBody>
          <a:bodyPr>
            <a:normAutofit/>
          </a:bodyPr>
          <a:lstStyle/>
          <a:p>
            <a:r>
              <a:rPr lang="en-US" dirty="0"/>
              <a:t>Programmer need not remember (or figure out) which source files have changed since last compile</a:t>
            </a:r>
          </a:p>
          <a:p>
            <a:pPr lvl="1"/>
            <a:r>
              <a:rPr lang="en-US" dirty="0"/>
              <a:t>make compiles all those files that have changed </a:t>
            </a:r>
          </a:p>
          <a:p>
            <a:pPr lvl="1"/>
            <a:r>
              <a:rPr lang="en-US" dirty="0"/>
              <a:t>It compiles only those files that have changed</a:t>
            </a:r>
          </a:p>
          <a:p>
            <a:r>
              <a:rPr lang="en-US" dirty="0"/>
              <a:t>More useful as program size (number of files) rises</a:t>
            </a:r>
          </a:p>
          <a:p>
            <a:endParaRPr lang="en-US" dirty="0"/>
          </a:p>
          <a:p>
            <a:r>
              <a:rPr lang="en-US" b="1" dirty="0"/>
              <a:t>However…</a:t>
            </a:r>
          </a:p>
          <a:p>
            <a:r>
              <a:rPr lang="en-US" dirty="0"/>
              <a:t>The programmer still needs to declare dependencies correctly</a:t>
            </a:r>
          </a:p>
          <a:p>
            <a:endParaRPr lang="en-US" dirty="0"/>
          </a:p>
        </p:txBody>
      </p:sp>
      <p:sp>
        <p:nvSpPr>
          <p:cNvPr id="7" name="Slide Number Placeholder 6">
            <a:extLst>
              <a:ext uri="{FF2B5EF4-FFF2-40B4-BE49-F238E27FC236}">
                <a16:creationId xmlns:a16="http://schemas.microsoft.com/office/drawing/2014/main" id="{4EA642AE-B0FC-4128-AE17-7D9F633A6BF3}"/>
              </a:ext>
            </a:extLst>
          </p:cNvPr>
          <p:cNvSpPr>
            <a:spLocks noGrp="1"/>
          </p:cNvSpPr>
          <p:nvPr>
            <p:ph type="sldNum" sz="quarter" idx="12"/>
          </p:nvPr>
        </p:nvSpPr>
        <p:spPr/>
        <p:txBody>
          <a:bodyPr/>
          <a:lstStyle/>
          <a:p>
            <a:fld id="{08660857-7544-4646-A5A0-CE3434EE97AD}" type="slidenum">
              <a:rPr lang="en-US" smtClean="0"/>
              <a:t>36</a:t>
            </a:fld>
            <a:endParaRPr lang="en-US"/>
          </a:p>
        </p:txBody>
      </p:sp>
      <p:sp>
        <p:nvSpPr>
          <p:cNvPr id="8" name="Date Placeholder 7">
            <a:extLst>
              <a:ext uri="{FF2B5EF4-FFF2-40B4-BE49-F238E27FC236}">
                <a16:creationId xmlns:a16="http://schemas.microsoft.com/office/drawing/2014/main" id="{AFE5ADE7-87C5-4C49-AFFA-DF11E7505698}"/>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5049577D-178C-4405-B477-042EAEE144E6}"/>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633813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File Can Be a </a:t>
            </a:r>
            <a:r>
              <a:rPr lang="en-US" dirty="0" err="1"/>
              <a:t>Makefile</a:t>
            </a:r>
            <a:endParaRPr lang="en-US" dirty="0"/>
          </a:p>
        </p:txBody>
      </p:sp>
      <p:sp>
        <p:nvSpPr>
          <p:cNvPr id="3" name="Content Placeholder 2"/>
          <p:cNvSpPr>
            <a:spLocks noGrp="1"/>
          </p:cNvSpPr>
          <p:nvPr>
            <p:ph idx="1"/>
          </p:nvPr>
        </p:nvSpPr>
        <p:spPr/>
        <p:txBody>
          <a:bodyPr>
            <a:normAutofit/>
          </a:bodyPr>
          <a:lstStyle/>
          <a:p>
            <a:r>
              <a:rPr lang="en-US" sz="2800" dirty="0"/>
              <a:t>You can supply it in the command line: </a:t>
            </a:r>
            <a:r>
              <a:rPr lang="en-US" sz="2800" dirty="0" err="1"/>
              <a:t>gmake</a:t>
            </a:r>
            <a:r>
              <a:rPr lang="en-US" sz="2800" dirty="0"/>
              <a:t> -f file</a:t>
            </a:r>
          </a:p>
          <a:p>
            <a:r>
              <a:rPr lang="en-US" sz="2800" dirty="0"/>
              <a:t>By default it looks for standard files in the current directory, named:</a:t>
            </a:r>
          </a:p>
          <a:p>
            <a:pPr lvl="1"/>
            <a:r>
              <a:rPr lang="en-US" sz="2400" dirty="0" err="1"/>
              <a:t>Makefile</a:t>
            </a:r>
            <a:r>
              <a:rPr lang="en-US" sz="2400" dirty="0"/>
              <a:t> (takes precedence over </a:t>
            </a:r>
            <a:r>
              <a:rPr lang="en-US" sz="2400" dirty="0" err="1"/>
              <a:t>Makefile</a:t>
            </a:r>
            <a:r>
              <a:rPr lang="en-US" sz="2400" dirty="0"/>
              <a:t>)</a:t>
            </a:r>
          </a:p>
          <a:p>
            <a:pPr lvl="1"/>
            <a:r>
              <a:rPr lang="en-US" sz="2400" dirty="0" err="1"/>
              <a:t>Makefile</a:t>
            </a:r>
            <a:endParaRPr lang="en-US" sz="2400" dirty="0"/>
          </a:p>
          <a:p>
            <a:pPr lvl="2"/>
            <a:r>
              <a:rPr lang="en-US" sz="2000" dirty="0"/>
              <a:t>Most common because, starting with a capital letter, it name stands out among names of other files (usually in lower case)</a:t>
            </a:r>
          </a:p>
          <a:p>
            <a:endParaRPr lang="en-US" sz="2800" dirty="0"/>
          </a:p>
        </p:txBody>
      </p:sp>
      <p:sp>
        <p:nvSpPr>
          <p:cNvPr id="7" name="Slide Number Placeholder 6">
            <a:extLst>
              <a:ext uri="{FF2B5EF4-FFF2-40B4-BE49-F238E27FC236}">
                <a16:creationId xmlns:a16="http://schemas.microsoft.com/office/drawing/2014/main" id="{4E408E0A-38D6-43EA-BAE3-D92CB0EEDDD5}"/>
              </a:ext>
            </a:extLst>
          </p:cNvPr>
          <p:cNvSpPr>
            <a:spLocks noGrp="1"/>
          </p:cNvSpPr>
          <p:nvPr>
            <p:ph type="sldNum" sz="quarter" idx="12"/>
          </p:nvPr>
        </p:nvSpPr>
        <p:spPr/>
        <p:txBody>
          <a:bodyPr/>
          <a:lstStyle/>
          <a:p>
            <a:fld id="{08660857-7544-4646-A5A0-CE3434EE97AD}" type="slidenum">
              <a:rPr lang="en-US" smtClean="0"/>
              <a:t>37</a:t>
            </a:fld>
            <a:endParaRPr lang="en-US"/>
          </a:p>
        </p:txBody>
      </p:sp>
      <p:sp>
        <p:nvSpPr>
          <p:cNvPr id="8" name="Date Placeholder 7">
            <a:extLst>
              <a:ext uri="{FF2B5EF4-FFF2-40B4-BE49-F238E27FC236}">
                <a16:creationId xmlns:a16="http://schemas.microsoft.com/office/drawing/2014/main" id="{1233760C-DFE0-4CFA-9DF7-A1C0F6369A2E}"/>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186FEAFA-5C55-45ED-AEDE-808BE3833C66}"/>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066512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sp>
        <p:nvSpPr>
          <p:cNvPr id="3" name="Content Placeholder 2"/>
          <p:cNvSpPr>
            <a:spLocks noGrp="1"/>
          </p:cNvSpPr>
          <p:nvPr>
            <p:ph idx="1"/>
          </p:nvPr>
        </p:nvSpPr>
        <p:spPr/>
        <p:txBody>
          <a:bodyPr>
            <a:noAutofit/>
          </a:bodyPr>
          <a:lstStyle/>
          <a:p>
            <a:r>
              <a:rPr lang="en-US" sz="2400" dirty="0"/>
              <a:t>Necessary info expressed in a rule:</a:t>
            </a:r>
          </a:p>
          <a:p>
            <a:endParaRPr lang="en-US" sz="2400" dirty="0"/>
          </a:p>
          <a:p>
            <a:endParaRPr lang="en-US" sz="2400" dirty="0"/>
          </a:p>
          <a:p>
            <a:endParaRPr lang="en-US" sz="2400" dirty="0"/>
          </a:p>
          <a:p>
            <a:r>
              <a:rPr lang="en-US" sz="2400" dirty="0"/>
              <a:t>Each command line MUST begin with tab (an invisible character!)</a:t>
            </a:r>
          </a:p>
          <a:p>
            <a:r>
              <a:rPr lang="en-US" sz="2400" dirty="0"/>
              <a:t>If a </a:t>
            </a:r>
            <a:r>
              <a:rPr lang="en-US" sz="2400" dirty="0" err="1"/>
              <a:t>makefile</a:t>
            </a:r>
            <a:r>
              <a:rPr lang="en-US" sz="2400" dirty="0"/>
              <a:t> contains several targets the one listed first is used</a:t>
            </a:r>
          </a:p>
          <a:p>
            <a:r>
              <a:rPr lang="en-US" sz="2400" dirty="0"/>
              <a:t>…or you can explicitly build a target </a:t>
            </a:r>
            <a:r>
              <a:rPr lang="en-US" sz="2400" dirty="0" err="1"/>
              <a:t>gmake</a:t>
            </a:r>
            <a:r>
              <a:rPr lang="en-US" sz="2400" dirty="0"/>
              <a:t> -f </a:t>
            </a:r>
            <a:r>
              <a:rPr lang="en-US" sz="2400" dirty="0" err="1"/>
              <a:t>makefile</a:t>
            </a:r>
            <a:r>
              <a:rPr lang="en-US" sz="2400" dirty="0"/>
              <a:t> target</a:t>
            </a:r>
          </a:p>
          <a:p>
            <a:endParaRPr lang="en-US" sz="2400" dirty="0"/>
          </a:p>
        </p:txBody>
      </p:sp>
      <p:sp>
        <p:nvSpPr>
          <p:cNvPr id="5" name="Rectangle 4"/>
          <p:cNvSpPr/>
          <p:nvPr/>
        </p:nvSpPr>
        <p:spPr>
          <a:xfrm>
            <a:off x="1972112" y="2209800"/>
            <a:ext cx="4572000" cy="830997"/>
          </a:xfrm>
          <a:prstGeom prst="rect">
            <a:avLst/>
          </a:prstGeom>
          <a:solidFill>
            <a:sysClr val="window" lastClr="FFFFFF"/>
          </a:solidFill>
          <a:ln w="15875" cap="flat" cmpd="sng" algn="ctr">
            <a:solidFill>
              <a:sysClr val="windowText" lastClr="000000"/>
            </a:solidFill>
            <a:prstDash val="soli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target : dependencies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rPr>
              <a:t>&lt;TAB&gt; commands</a:t>
            </a:r>
          </a:p>
        </p:txBody>
      </p:sp>
      <p:sp>
        <p:nvSpPr>
          <p:cNvPr id="8" name="Slide Number Placeholder 7">
            <a:extLst>
              <a:ext uri="{FF2B5EF4-FFF2-40B4-BE49-F238E27FC236}">
                <a16:creationId xmlns:a16="http://schemas.microsoft.com/office/drawing/2014/main" id="{B8A9C094-0EDF-416B-8B40-2A79AB618FD0}"/>
              </a:ext>
            </a:extLst>
          </p:cNvPr>
          <p:cNvSpPr>
            <a:spLocks noGrp="1"/>
          </p:cNvSpPr>
          <p:nvPr>
            <p:ph type="sldNum" sz="quarter" idx="12"/>
          </p:nvPr>
        </p:nvSpPr>
        <p:spPr/>
        <p:txBody>
          <a:bodyPr/>
          <a:lstStyle/>
          <a:p>
            <a:fld id="{08660857-7544-4646-A5A0-CE3434EE97AD}" type="slidenum">
              <a:rPr lang="en-US" smtClean="0"/>
              <a:t>38</a:t>
            </a:fld>
            <a:endParaRPr lang="en-US"/>
          </a:p>
        </p:txBody>
      </p:sp>
      <p:sp>
        <p:nvSpPr>
          <p:cNvPr id="9" name="Date Placeholder 8">
            <a:extLst>
              <a:ext uri="{FF2B5EF4-FFF2-40B4-BE49-F238E27FC236}">
                <a16:creationId xmlns:a16="http://schemas.microsoft.com/office/drawing/2014/main" id="{6CB95218-9DA2-44D8-93EB-EEFEDD24B494}"/>
              </a:ext>
            </a:extLst>
          </p:cNvPr>
          <p:cNvSpPr>
            <a:spLocks noGrp="1"/>
          </p:cNvSpPr>
          <p:nvPr>
            <p:ph type="dt" sz="half" idx="10"/>
          </p:nvPr>
        </p:nvSpPr>
        <p:spPr/>
        <p:txBody>
          <a:bodyPr/>
          <a:lstStyle/>
          <a:p>
            <a:r>
              <a:rPr lang="en-US"/>
              <a:t>Spring 2020</a:t>
            </a:r>
          </a:p>
        </p:txBody>
      </p:sp>
      <p:sp>
        <p:nvSpPr>
          <p:cNvPr id="10" name="Footer Placeholder 9">
            <a:extLst>
              <a:ext uri="{FF2B5EF4-FFF2-40B4-BE49-F238E27FC236}">
                <a16:creationId xmlns:a16="http://schemas.microsoft.com/office/drawing/2014/main" id="{DCA23A26-C1F3-4D8D-B765-6FE43FD3BDD9}"/>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582649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r>
              <a:rPr lang="en-US" dirty="0"/>
              <a:t> Tutorial</a:t>
            </a:r>
          </a:p>
        </p:txBody>
      </p:sp>
      <p:sp>
        <p:nvSpPr>
          <p:cNvPr id="3" name="Content Placeholder 2"/>
          <p:cNvSpPr>
            <a:spLocks noGrp="1"/>
          </p:cNvSpPr>
          <p:nvPr>
            <p:ph idx="1"/>
          </p:nvPr>
        </p:nvSpPr>
        <p:spPr>
          <a:xfrm>
            <a:off x="990600" y="1295400"/>
            <a:ext cx="2895600" cy="3505200"/>
          </a:xfrm>
          <a:ln>
            <a:solidFill>
              <a:schemeClr val="tx1"/>
            </a:solidFill>
          </a:ln>
        </p:spPr>
        <p:txBody>
          <a:bodyPr>
            <a:normAutofit fontScale="92500"/>
          </a:bodyPr>
          <a:lstStyle/>
          <a:p>
            <a:pPr marL="0" indent="0">
              <a:buNone/>
            </a:pPr>
            <a:r>
              <a:rPr lang="en-US" sz="1800" dirty="0"/>
              <a:t>// </a:t>
            </a:r>
            <a:r>
              <a:rPr lang="en-US" sz="1800" dirty="0" err="1"/>
              <a:t>hellomake.c</a:t>
            </a:r>
            <a:r>
              <a:rPr lang="en-US" sz="1800" dirty="0"/>
              <a:t>	</a:t>
            </a:r>
            <a:br>
              <a:rPr lang="en-US" sz="1800" dirty="0"/>
            </a:br>
            <a:r>
              <a:rPr lang="en-US" sz="1800" dirty="0"/>
              <a:t>#include &lt;</a:t>
            </a:r>
            <a:r>
              <a:rPr lang="en-US" sz="1800" dirty="0" err="1"/>
              <a:t>hellomake.h</a:t>
            </a:r>
            <a:r>
              <a:rPr lang="en-US" sz="1800" dirty="0"/>
              <a:t>&gt;</a:t>
            </a:r>
          </a:p>
          <a:p>
            <a:pPr marL="0" indent="0">
              <a:buNone/>
            </a:pPr>
            <a:endParaRPr lang="en-US" sz="1800" dirty="0"/>
          </a:p>
          <a:p>
            <a:pPr marL="0" indent="0">
              <a:buNone/>
            </a:pPr>
            <a:r>
              <a:rPr lang="en-US" sz="1800" dirty="0" err="1"/>
              <a:t>int</a:t>
            </a:r>
            <a:r>
              <a:rPr lang="en-US" sz="1800" dirty="0"/>
              <a:t> main() {</a:t>
            </a:r>
          </a:p>
          <a:p>
            <a:pPr marL="0" indent="0">
              <a:buNone/>
            </a:pPr>
            <a:r>
              <a:rPr lang="en-US" sz="1800" dirty="0"/>
              <a:t>  // call a function in another file</a:t>
            </a:r>
          </a:p>
          <a:p>
            <a:pPr marL="0" indent="0">
              <a:buNone/>
            </a:pPr>
            <a:r>
              <a:rPr lang="en-US" sz="1800" dirty="0"/>
              <a:t>  </a:t>
            </a:r>
            <a:r>
              <a:rPr lang="en-US" sz="1800" dirty="0" err="1"/>
              <a:t>myPrintHelloMake</a:t>
            </a:r>
            <a:r>
              <a:rPr lang="en-US" sz="1800" dirty="0"/>
              <a:t>();</a:t>
            </a:r>
          </a:p>
          <a:p>
            <a:pPr marL="0" indent="0">
              <a:buNone/>
            </a:pPr>
            <a:endParaRPr lang="en-US" sz="1800" dirty="0"/>
          </a:p>
          <a:p>
            <a:pPr marL="0" indent="0">
              <a:buNone/>
            </a:pPr>
            <a:r>
              <a:rPr lang="en-US" sz="1800" dirty="0"/>
              <a:t>  return(0);</a:t>
            </a:r>
          </a:p>
          <a:p>
            <a:pPr marL="0" indent="0">
              <a:buNone/>
            </a:pPr>
            <a:r>
              <a:rPr lang="en-US" sz="1800" dirty="0"/>
              <a:t>}</a:t>
            </a:r>
          </a:p>
          <a:p>
            <a:pPr marL="0" indent="0">
              <a:buNone/>
            </a:pPr>
            <a:endParaRPr lang="en-US" sz="1800" dirty="0"/>
          </a:p>
        </p:txBody>
      </p:sp>
      <p:sp>
        <p:nvSpPr>
          <p:cNvPr id="5" name="TextBox 4"/>
          <p:cNvSpPr txBox="1"/>
          <p:nvPr/>
        </p:nvSpPr>
        <p:spPr>
          <a:xfrm>
            <a:off x="152400" y="6057500"/>
            <a:ext cx="6709209" cy="707886"/>
          </a:xfrm>
          <a:prstGeom prst="rect">
            <a:avLst/>
          </a:prstGeom>
          <a:noFill/>
        </p:spPr>
        <p:txBody>
          <a:bodyPr wrap="none" rtlCol="0">
            <a:spAutoFit/>
          </a:bodyPr>
          <a:lstStyle/>
          <a:p>
            <a:r>
              <a:rPr lang="en-US" sz="2000" dirty="0"/>
              <a:t>Based on material posted by Bruce A. Maxwell </a:t>
            </a:r>
            <a:br>
              <a:rPr lang="en-US" sz="2000" dirty="0"/>
            </a:br>
            <a:r>
              <a:rPr lang="en-US" sz="2000" dirty="0"/>
              <a:t>(http://www.cs.colby.edu/maxwell/courses/tutorials/maketutor/)</a:t>
            </a:r>
          </a:p>
        </p:txBody>
      </p:sp>
      <p:sp>
        <p:nvSpPr>
          <p:cNvPr id="6" name="Content Placeholder 2"/>
          <p:cNvSpPr txBox="1">
            <a:spLocks/>
          </p:cNvSpPr>
          <p:nvPr/>
        </p:nvSpPr>
        <p:spPr>
          <a:xfrm>
            <a:off x="5138057" y="1295400"/>
            <a:ext cx="3320143" cy="3505200"/>
          </a:xfrm>
          <a:prstGeom prst="rect">
            <a:avLst/>
          </a:prstGeom>
          <a:ln>
            <a:solidFill>
              <a:schemeClr val="tx1"/>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Microsoft Sans Serif" pitchFamily="34" charset="0"/>
                <a:ea typeface="+mn-ea"/>
                <a:cs typeface="Microsoft Sans Serif" pitchFamily="34" charset="0"/>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Microsoft Sans Serif" pitchFamily="34" charset="0"/>
                <a:ea typeface="+mn-ea"/>
                <a:cs typeface="Microsoft Sans Serif" pitchFamily="34" charset="0"/>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Microsoft Sans Serif" pitchFamily="34" charset="0"/>
                <a:ea typeface="+mn-ea"/>
                <a:cs typeface="Microsoft Sans Serif" pitchFamily="34" charset="0"/>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Microsoft Sans Serif" pitchFamily="34" charset="0"/>
                <a:ea typeface="+mn-ea"/>
                <a:cs typeface="Microsoft Sans Serif" pitchFamily="34" charset="0"/>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dirty="0"/>
              <a:t>// </a:t>
            </a:r>
            <a:r>
              <a:rPr lang="en-US" dirty="0" err="1"/>
              <a:t>hellofunc.c</a:t>
            </a:r>
            <a:endParaRPr lang="en-US" dirty="0"/>
          </a:p>
          <a:p>
            <a:pPr marL="0" indent="0" fontAlgn="auto">
              <a:spcAft>
                <a:spcPts val="0"/>
              </a:spcAft>
              <a:buNone/>
            </a:pPr>
            <a:endParaRPr lang="en-US" dirty="0"/>
          </a:p>
          <a:p>
            <a:pPr marL="0" indent="0" fontAlgn="auto">
              <a:spcAft>
                <a:spcPts val="0"/>
              </a:spcAft>
              <a:buNone/>
            </a:pPr>
            <a:r>
              <a:rPr lang="en-US" dirty="0"/>
              <a:t>#include &lt;</a:t>
            </a:r>
            <a:r>
              <a:rPr lang="en-US" dirty="0" err="1"/>
              <a:t>stdio.h</a:t>
            </a:r>
            <a:r>
              <a:rPr lang="en-US" dirty="0"/>
              <a:t>&gt;</a:t>
            </a:r>
          </a:p>
          <a:p>
            <a:pPr marL="0" indent="0" fontAlgn="auto">
              <a:spcAft>
                <a:spcPts val="0"/>
              </a:spcAft>
              <a:buNone/>
            </a:pPr>
            <a:r>
              <a:rPr lang="en-US" dirty="0"/>
              <a:t>#include &lt;</a:t>
            </a:r>
            <a:r>
              <a:rPr lang="en-US" dirty="0" err="1"/>
              <a:t>hellomake.h</a:t>
            </a:r>
            <a:r>
              <a:rPr lang="en-US" dirty="0"/>
              <a:t>&gt;</a:t>
            </a:r>
          </a:p>
          <a:p>
            <a:pPr marL="0" indent="0" fontAlgn="auto">
              <a:spcAft>
                <a:spcPts val="0"/>
              </a:spcAft>
              <a:buNone/>
            </a:pPr>
            <a:endParaRPr lang="en-US" dirty="0"/>
          </a:p>
          <a:p>
            <a:pPr marL="0" indent="0" fontAlgn="auto">
              <a:spcAft>
                <a:spcPts val="0"/>
              </a:spcAft>
              <a:buNone/>
            </a:pPr>
            <a:r>
              <a:rPr lang="en-US" dirty="0"/>
              <a:t>void </a:t>
            </a:r>
            <a:r>
              <a:rPr lang="en-US" dirty="0" err="1"/>
              <a:t>myPrintHelloMake</a:t>
            </a:r>
            <a:r>
              <a:rPr lang="en-US" dirty="0"/>
              <a:t>(void) {</a:t>
            </a:r>
          </a:p>
          <a:p>
            <a:pPr marL="0" indent="0" fontAlgn="auto">
              <a:spcAft>
                <a:spcPts val="0"/>
              </a:spcAft>
              <a:buNone/>
            </a:pPr>
            <a:endParaRPr lang="en-US" dirty="0"/>
          </a:p>
          <a:p>
            <a:pPr marL="0" indent="0" fontAlgn="auto">
              <a:spcAft>
                <a:spcPts val="0"/>
              </a:spcAft>
              <a:buNone/>
            </a:pPr>
            <a:r>
              <a:rPr lang="en-US" dirty="0"/>
              <a:t>  </a:t>
            </a:r>
            <a:r>
              <a:rPr lang="en-US" dirty="0" err="1"/>
              <a:t>printf</a:t>
            </a:r>
            <a:r>
              <a:rPr lang="en-US" dirty="0"/>
              <a:t>("Hello </a:t>
            </a:r>
            <a:r>
              <a:rPr lang="en-US" dirty="0" err="1"/>
              <a:t>makefiles</a:t>
            </a:r>
            <a:r>
              <a:rPr lang="en-US" dirty="0"/>
              <a:t>!\n");</a:t>
            </a:r>
          </a:p>
          <a:p>
            <a:pPr marL="0" indent="0" fontAlgn="auto">
              <a:spcAft>
                <a:spcPts val="0"/>
              </a:spcAft>
              <a:buNone/>
            </a:pPr>
            <a:endParaRPr lang="en-US" dirty="0"/>
          </a:p>
          <a:p>
            <a:pPr marL="0" indent="0" fontAlgn="auto">
              <a:spcAft>
                <a:spcPts val="0"/>
              </a:spcAft>
              <a:buNone/>
            </a:pPr>
            <a:r>
              <a:rPr lang="en-US" dirty="0"/>
              <a:t>  return;</a:t>
            </a:r>
          </a:p>
          <a:p>
            <a:pPr marL="0" indent="0" fontAlgn="auto">
              <a:spcAft>
                <a:spcPts val="0"/>
              </a:spcAft>
              <a:buNone/>
            </a:pPr>
            <a:r>
              <a:rPr lang="en-US" dirty="0"/>
              <a:t>}</a:t>
            </a:r>
          </a:p>
          <a:p>
            <a:pPr marL="0" indent="0" fontAlgn="auto">
              <a:spcAft>
                <a:spcPts val="0"/>
              </a:spcAft>
              <a:buNone/>
            </a:pPr>
            <a:endParaRPr lang="en-US" dirty="0"/>
          </a:p>
        </p:txBody>
      </p:sp>
      <p:sp>
        <p:nvSpPr>
          <p:cNvPr id="7" name="Content Placeholder 2"/>
          <p:cNvSpPr txBox="1">
            <a:spLocks/>
          </p:cNvSpPr>
          <p:nvPr/>
        </p:nvSpPr>
        <p:spPr>
          <a:xfrm>
            <a:off x="5181600" y="4844512"/>
            <a:ext cx="3886200" cy="1169076"/>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baseline="0">
                <a:solidFill>
                  <a:schemeClr val="tx1"/>
                </a:solidFill>
                <a:latin typeface="Microsoft Sans Serif" pitchFamily="34" charset="0"/>
                <a:ea typeface="+mn-ea"/>
                <a:cs typeface="Microsoft Sans Serif" pitchFamily="34" charset="0"/>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Microsoft Sans Serif" pitchFamily="34" charset="0"/>
                <a:ea typeface="+mn-ea"/>
                <a:cs typeface="Microsoft Sans Serif" pitchFamily="34" charset="0"/>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Microsoft Sans Serif" pitchFamily="34" charset="0"/>
                <a:ea typeface="+mn-ea"/>
                <a:cs typeface="Microsoft Sans Serif" pitchFamily="34" charset="0"/>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Microsoft Sans Serif" pitchFamily="34" charset="0"/>
                <a:ea typeface="+mn-ea"/>
                <a:cs typeface="Microsoft Sans Serif" pitchFamily="34" charset="0"/>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Microsoft Sans Serif" pitchFamily="34" charset="0"/>
                <a:ea typeface="+mn-ea"/>
                <a:cs typeface="Microsoft Sans Serif"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2000" dirty="0"/>
              <a:t>// </a:t>
            </a:r>
            <a:r>
              <a:rPr lang="en-US" sz="2000" dirty="0" err="1"/>
              <a:t>hellomake.h</a:t>
            </a:r>
            <a:endParaRPr lang="en-US" sz="2000" dirty="0"/>
          </a:p>
          <a:p>
            <a:pPr marL="0" indent="0" fontAlgn="auto">
              <a:spcAft>
                <a:spcPts val="0"/>
              </a:spcAft>
              <a:buNone/>
            </a:pPr>
            <a:endParaRPr lang="en-US" sz="2000" dirty="0"/>
          </a:p>
          <a:p>
            <a:pPr marL="0" indent="0" fontAlgn="auto">
              <a:spcAft>
                <a:spcPts val="0"/>
              </a:spcAft>
              <a:buNone/>
            </a:pPr>
            <a:r>
              <a:rPr lang="en-US" sz="2000" dirty="0"/>
              <a:t>void </a:t>
            </a:r>
            <a:r>
              <a:rPr lang="en-US" sz="2000" dirty="0" err="1"/>
              <a:t>myPrintHelloMake</a:t>
            </a:r>
            <a:r>
              <a:rPr lang="en-US" sz="2000" dirty="0"/>
              <a:t>(void);</a:t>
            </a:r>
          </a:p>
          <a:p>
            <a:pPr marL="0" indent="0" fontAlgn="auto">
              <a:spcAft>
                <a:spcPts val="0"/>
              </a:spcAft>
              <a:buNone/>
            </a:pPr>
            <a:endParaRPr lang="en-US" sz="2000" dirty="0"/>
          </a:p>
        </p:txBody>
      </p:sp>
      <p:sp>
        <p:nvSpPr>
          <p:cNvPr id="10" name="Slide Number Placeholder 9">
            <a:extLst>
              <a:ext uri="{FF2B5EF4-FFF2-40B4-BE49-F238E27FC236}">
                <a16:creationId xmlns:a16="http://schemas.microsoft.com/office/drawing/2014/main" id="{08BDAC73-BFE1-4E4E-A329-F2A9EEFAFDFC}"/>
              </a:ext>
            </a:extLst>
          </p:cNvPr>
          <p:cNvSpPr>
            <a:spLocks noGrp="1"/>
          </p:cNvSpPr>
          <p:nvPr>
            <p:ph type="sldNum" sz="quarter" idx="12"/>
          </p:nvPr>
        </p:nvSpPr>
        <p:spPr/>
        <p:txBody>
          <a:bodyPr/>
          <a:lstStyle/>
          <a:p>
            <a:fld id="{08660857-7544-4646-A5A0-CE3434EE97AD}" type="slidenum">
              <a:rPr lang="en-US" smtClean="0"/>
              <a:t>39</a:t>
            </a:fld>
            <a:endParaRPr lang="en-US"/>
          </a:p>
        </p:txBody>
      </p:sp>
      <p:sp>
        <p:nvSpPr>
          <p:cNvPr id="11" name="Date Placeholder 10">
            <a:extLst>
              <a:ext uri="{FF2B5EF4-FFF2-40B4-BE49-F238E27FC236}">
                <a16:creationId xmlns:a16="http://schemas.microsoft.com/office/drawing/2014/main" id="{EC709FD1-CF5A-4481-B874-0A14AA165AA9}"/>
              </a:ext>
            </a:extLst>
          </p:cNvPr>
          <p:cNvSpPr>
            <a:spLocks noGrp="1"/>
          </p:cNvSpPr>
          <p:nvPr>
            <p:ph type="dt" sz="half" idx="10"/>
          </p:nvPr>
        </p:nvSpPr>
        <p:spPr/>
        <p:txBody>
          <a:bodyPr/>
          <a:lstStyle/>
          <a:p>
            <a:r>
              <a:rPr lang="en-US"/>
              <a:t>Spring 2020</a:t>
            </a:r>
          </a:p>
        </p:txBody>
      </p:sp>
      <p:sp>
        <p:nvSpPr>
          <p:cNvPr id="12" name="Footer Placeholder 11">
            <a:extLst>
              <a:ext uri="{FF2B5EF4-FFF2-40B4-BE49-F238E27FC236}">
                <a16:creationId xmlns:a16="http://schemas.microsoft.com/office/drawing/2014/main" id="{9C11E5E6-8E96-40AB-9DD5-47A8876869A3}"/>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2496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95DD-AE98-ED48-8B8A-77A515DD5CB3}"/>
              </a:ext>
            </a:extLst>
          </p:cNvPr>
          <p:cNvSpPr>
            <a:spLocks noGrp="1"/>
          </p:cNvSpPr>
          <p:nvPr>
            <p:ph type="title"/>
          </p:nvPr>
        </p:nvSpPr>
        <p:spPr/>
        <p:txBody>
          <a:bodyPr>
            <a:normAutofit/>
          </a:bodyPr>
          <a:lstStyle/>
          <a:p>
            <a:r>
              <a:rPr lang="en-US" altLang="zh-CN" dirty="0"/>
              <a:t>Compiling</a:t>
            </a:r>
            <a:r>
              <a:rPr lang="zh-CN" altLang="en-US" dirty="0"/>
              <a:t> </a:t>
            </a:r>
            <a:r>
              <a:rPr lang="en-US" altLang="zh-CN" dirty="0"/>
              <a:t>(2):</a:t>
            </a:r>
            <a:r>
              <a:rPr lang="zh-CN" altLang="en-US" dirty="0"/>
              <a:t> </a:t>
            </a:r>
            <a:r>
              <a:rPr lang="en-US" altLang="zh-CN" dirty="0"/>
              <a:t>Compilation</a:t>
            </a:r>
            <a:endParaRPr lang="en-US" dirty="0"/>
          </a:p>
        </p:txBody>
      </p:sp>
      <p:sp>
        <p:nvSpPr>
          <p:cNvPr id="11" name="Content Placeholder 2">
            <a:extLst>
              <a:ext uri="{FF2B5EF4-FFF2-40B4-BE49-F238E27FC236}">
                <a16:creationId xmlns:a16="http://schemas.microsoft.com/office/drawing/2014/main" id="{6A5A72CA-D989-9C45-B2D9-9BD4C28B4B5C}"/>
              </a:ext>
            </a:extLst>
          </p:cNvPr>
          <p:cNvSpPr>
            <a:spLocks noGrp="1"/>
          </p:cNvSpPr>
          <p:nvPr>
            <p:ph idx="1"/>
          </p:nvPr>
        </p:nvSpPr>
        <p:spPr>
          <a:xfrm>
            <a:off x="172529" y="1396181"/>
            <a:ext cx="8798943" cy="4823464"/>
          </a:xfrm>
        </p:spPr>
        <p:txBody>
          <a:bodyPr/>
          <a:lstStyle/>
          <a:p>
            <a:pPr>
              <a:buFont typeface="Wingdings" pitchFamily="2" charset="2"/>
              <a:buChar char="Ø"/>
            </a:pPr>
            <a:r>
              <a:rPr lang="zh-CN" altLang="en-US" dirty="0"/>
              <a:t> </a:t>
            </a:r>
            <a:r>
              <a:rPr lang="en-US" altLang="zh-CN" dirty="0"/>
              <a:t>Translates</a:t>
            </a:r>
            <a:r>
              <a:rPr lang="zh-CN" altLang="en-US" dirty="0"/>
              <a:t> </a:t>
            </a:r>
            <a:r>
              <a:rPr lang="en-US" altLang="zh-CN" dirty="0"/>
              <a:t>the</a:t>
            </a:r>
            <a:r>
              <a:rPr lang="zh-CN" altLang="en-US" dirty="0"/>
              <a:t> </a:t>
            </a:r>
            <a:r>
              <a:rPr lang="en-US" altLang="zh-CN" dirty="0"/>
              <a:t>pre-processed</a:t>
            </a:r>
            <a:r>
              <a:rPr lang="zh-CN" altLang="en-US" dirty="0"/>
              <a:t> </a:t>
            </a:r>
            <a:r>
              <a:rPr lang="en-US" altLang="zh-CN" dirty="0"/>
              <a:t>source</a:t>
            </a:r>
            <a:r>
              <a:rPr lang="zh-CN" altLang="en-US" dirty="0"/>
              <a:t> </a:t>
            </a:r>
            <a:r>
              <a:rPr lang="en-US" altLang="zh-CN" dirty="0"/>
              <a:t>code</a:t>
            </a:r>
            <a:r>
              <a:rPr lang="zh-CN" altLang="en-US" dirty="0"/>
              <a:t> </a:t>
            </a:r>
            <a:r>
              <a:rPr lang="en-US" altLang="zh-CN" dirty="0"/>
              <a:t>into</a:t>
            </a:r>
            <a:r>
              <a:rPr lang="zh-CN" altLang="en-US" dirty="0"/>
              <a:t> </a:t>
            </a:r>
            <a:r>
              <a:rPr lang="en-US" altLang="zh-CN" dirty="0"/>
              <a:t>assembly</a:t>
            </a:r>
            <a:r>
              <a:rPr lang="zh-CN" altLang="en-US" dirty="0"/>
              <a:t> </a:t>
            </a:r>
            <a:r>
              <a:rPr lang="en-US" altLang="zh-CN" dirty="0"/>
              <a:t>code</a:t>
            </a:r>
          </a:p>
          <a:p>
            <a:pPr lvl="1">
              <a:buFont typeface="Wingdings" pitchFamily="2" charset="2"/>
              <a:buChar char="Ø"/>
            </a:pPr>
            <a:r>
              <a:rPr lang="en-US" altLang="zh-CN" dirty="0"/>
              <a:t>Human</a:t>
            </a:r>
            <a:r>
              <a:rPr lang="zh-CN" altLang="en-US" dirty="0"/>
              <a:t> </a:t>
            </a:r>
            <a:r>
              <a:rPr lang="en-US" altLang="zh-CN" dirty="0"/>
              <a:t>readable</a:t>
            </a:r>
            <a:r>
              <a:rPr lang="zh-CN" altLang="en-US" dirty="0"/>
              <a:t> </a:t>
            </a:r>
            <a:r>
              <a:rPr lang="en-US" altLang="zh-CN" dirty="0"/>
              <a:t>machine</a:t>
            </a:r>
            <a:r>
              <a:rPr lang="zh-CN" altLang="en-US" dirty="0"/>
              <a:t> </a:t>
            </a:r>
            <a:r>
              <a:rPr lang="en-US" altLang="zh-CN" dirty="0"/>
              <a:t>code</a:t>
            </a:r>
          </a:p>
          <a:p>
            <a:pPr lvl="1">
              <a:buFont typeface="Wingdings" pitchFamily="2" charset="2"/>
              <a:buChar char="Ø"/>
            </a:pPr>
            <a:r>
              <a:rPr lang="en-US" altLang="zh-CN" dirty="0" err="1"/>
              <a:t>gcc</a:t>
            </a:r>
            <a:r>
              <a:rPr lang="zh-CN" altLang="en-US" dirty="0"/>
              <a:t> </a:t>
            </a:r>
            <a:r>
              <a:rPr lang="en-US" altLang="zh-CN" dirty="0"/>
              <a:t>-S</a:t>
            </a:r>
            <a:r>
              <a:rPr lang="zh-CN" altLang="en-US" dirty="0"/>
              <a:t> </a:t>
            </a:r>
            <a:r>
              <a:rPr lang="en-US" altLang="zh-CN" dirty="0" err="1"/>
              <a:t>main.i</a:t>
            </a:r>
            <a:r>
              <a:rPr lang="zh-CN" altLang="en-US" dirty="0"/>
              <a:t> </a:t>
            </a:r>
            <a:r>
              <a:rPr lang="en-US" altLang="zh-CN" dirty="0"/>
              <a:t>-o</a:t>
            </a:r>
            <a:r>
              <a:rPr lang="zh-CN" altLang="en-US" dirty="0"/>
              <a:t> </a:t>
            </a:r>
            <a:r>
              <a:rPr lang="en-US" altLang="zh-CN" dirty="0" err="1"/>
              <a:t>main.s</a:t>
            </a:r>
            <a:r>
              <a:rPr lang="zh-CN" altLang="en-US" dirty="0"/>
              <a:t> </a:t>
            </a:r>
            <a:endParaRPr lang="en-US" i="1" dirty="0"/>
          </a:p>
          <a:p>
            <a:pPr lvl="1">
              <a:buFont typeface="Wingdings" pitchFamily="2" charset="2"/>
              <a:buChar char="Ø"/>
            </a:pPr>
            <a:endParaRPr lang="en-US" altLang="zh-CN" dirty="0"/>
          </a:p>
          <a:p>
            <a:pPr marL="201168" lvl="1" indent="0">
              <a:buNone/>
            </a:pPr>
            <a:r>
              <a:rPr lang="zh-CN" altLang="en-US" dirty="0"/>
              <a:t> </a:t>
            </a:r>
            <a:endParaRPr lang="en-US" altLang="zh-CN" dirty="0"/>
          </a:p>
        </p:txBody>
      </p:sp>
      <p:pic>
        <p:nvPicPr>
          <p:cNvPr id="15" name="Picture 14">
            <a:extLst>
              <a:ext uri="{FF2B5EF4-FFF2-40B4-BE49-F238E27FC236}">
                <a16:creationId xmlns:a16="http://schemas.microsoft.com/office/drawing/2014/main" id="{620E15FE-033C-604C-8476-6CAF6C098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60" y="3294738"/>
            <a:ext cx="4694971" cy="1882828"/>
          </a:xfrm>
          <a:prstGeom prst="rect">
            <a:avLst/>
          </a:prstGeom>
          <a:ln>
            <a:solidFill>
              <a:schemeClr val="tx1"/>
            </a:solidFill>
          </a:ln>
        </p:spPr>
      </p:pic>
      <p:sp>
        <p:nvSpPr>
          <p:cNvPr id="16" name="TextBox 15">
            <a:extLst>
              <a:ext uri="{FF2B5EF4-FFF2-40B4-BE49-F238E27FC236}">
                <a16:creationId xmlns:a16="http://schemas.microsoft.com/office/drawing/2014/main" id="{EDEA1A55-EE07-8F42-8F62-13E2606B4C89}"/>
              </a:ext>
            </a:extLst>
          </p:cNvPr>
          <p:cNvSpPr txBox="1"/>
          <p:nvPr/>
        </p:nvSpPr>
        <p:spPr>
          <a:xfrm>
            <a:off x="1324027" y="5314190"/>
            <a:ext cx="2881223" cy="369332"/>
          </a:xfrm>
          <a:prstGeom prst="rect">
            <a:avLst/>
          </a:prstGeom>
          <a:noFill/>
        </p:spPr>
        <p:txBody>
          <a:bodyPr wrap="square" rtlCol="0">
            <a:spAutoFit/>
          </a:bodyPr>
          <a:lstStyle/>
          <a:p>
            <a:r>
              <a:rPr lang="en-US" altLang="zh-CN" dirty="0" err="1"/>
              <a:t>main.i</a:t>
            </a:r>
            <a:endParaRPr lang="en-US" dirty="0"/>
          </a:p>
        </p:txBody>
      </p:sp>
      <p:pic>
        <p:nvPicPr>
          <p:cNvPr id="7" name="Picture 6">
            <a:extLst>
              <a:ext uri="{FF2B5EF4-FFF2-40B4-BE49-F238E27FC236}">
                <a16:creationId xmlns:a16="http://schemas.microsoft.com/office/drawing/2014/main" id="{83EC9141-124D-B04A-B92E-CAAB42CB4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317" y="3294738"/>
            <a:ext cx="2540000" cy="1854200"/>
          </a:xfrm>
          <a:prstGeom prst="rect">
            <a:avLst/>
          </a:prstGeom>
          <a:ln>
            <a:solidFill>
              <a:schemeClr val="tx1"/>
            </a:solidFill>
          </a:ln>
        </p:spPr>
      </p:pic>
      <p:sp>
        <p:nvSpPr>
          <p:cNvPr id="14" name="TextBox 13">
            <a:extLst>
              <a:ext uri="{FF2B5EF4-FFF2-40B4-BE49-F238E27FC236}">
                <a16:creationId xmlns:a16="http://schemas.microsoft.com/office/drawing/2014/main" id="{CA83E948-AA5C-AE4D-A205-9901CC53FD77}"/>
              </a:ext>
            </a:extLst>
          </p:cNvPr>
          <p:cNvSpPr txBox="1"/>
          <p:nvPr/>
        </p:nvSpPr>
        <p:spPr>
          <a:xfrm>
            <a:off x="6090248" y="5314190"/>
            <a:ext cx="2881223" cy="369332"/>
          </a:xfrm>
          <a:prstGeom prst="rect">
            <a:avLst/>
          </a:prstGeom>
          <a:noFill/>
        </p:spPr>
        <p:txBody>
          <a:bodyPr wrap="square" rtlCol="0">
            <a:spAutoFit/>
          </a:bodyPr>
          <a:lstStyle/>
          <a:p>
            <a:r>
              <a:rPr lang="en-US" altLang="zh-CN" dirty="0" err="1"/>
              <a:t>main.s</a:t>
            </a:r>
            <a:endParaRPr lang="en-US" dirty="0"/>
          </a:p>
        </p:txBody>
      </p:sp>
      <p:sp>
        <p:nvSpPr>
          <p:cNvPr id="3" name="Slide Number Placeholder 2">
            <a:extLst>
              <a:ext uri="{FF2B5EF4-FFF2-40B4-BE49-F238E27FC236}">
                <a16:creationId xmlns:a16="http://schemas.microsoft.com/office/drawing/2014/main" id="{B91FBE7C-D5B8-4EA9-B1BB-B6FC16A9A142}"/>
              </a:ext>
            </a:extLst>
          </p:cNvPr>
          <p:cNvSpPr>
            <a:spLocks noGrp="1"/>
          </p:cNvSpPr>
          <p:nvPr>
            <p:ph type="sldNum" sz="quarter" idx="12"/>
          </p:nvPr>
        </p:nvSpPr>
        <p:spPr/>
        <p:txBody>
          <a:bodyPr/>
          <a:lstStyle/>
          <a:p>
            <a:fld id="{08660857-7544-4646-A5A0-CE3434EE97AD}" type="slidenum">
              <a:rPr lang="en-US" smtClean="0"/>
              <a:t>4</a:t>
            </a:fld>
            <a:endParaRPr lang="en-US"/>
          </a:p>
        </p:txBody>
      </p:sp>
      <p:sp>
        <p:nvSpPr>
          <p:cNvPr id="8" name="Date Placeholder 7">
            <a:extLst>
              <a:ext uri="{FF2B5EF4-FFF2-40B4-BE49-F238E27FC236}">
                <a16:creationId xmlns:a16="http://schemas.microsoft.com/office/drawing/2014/main" id="{427EB13C-F909-47E1-8B64-EC2AB4AA83C9}"/>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5956C450-D0F0-4DA6-95F0-B7264B26816B}"/>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432336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r>
              <a:rPr lang="en-US" dirty="0"/>
              <a:t> Tutorial</a:t>
            </a:r>
          </a:p>
        </p:txBody>
      </p:sp>
      <p:sp>
        <p:nvSpPr>
          <p:cNvPr id="3" name="Content Placeholder 2"/>
          <p:cNvSpPr>
            <a:spLocks noGrp="1"/>
          </p:cNvSpPr>
          <p:nvPr>
            <p:ph idx="1"/>
          </p:nvPr>
        </p:nvSpPr>
        <p:spPr>
          <a:xfrm>
            <a:off x="304800" y="1600200"/>
            <a:ext cx="8763000" cy="4525963"/>
          </a:xfrm>
        </p:spPr>
        <p:txBody>
          <a:bodyPr>
            <a:normAutofit/>
          </a:bodyPr>
          <a:lstStyle/>
          <a:p>
            <a:r>
              <a:rPr lang="en-US" sz="2800" dirty="0"/>
              <a:t>Normally, compile using:</a:t>
            </a:r>
          </a:p>
          <a:p>
            <a:pPr marL="0" indent="0">
              <a:buNone/>
            </a:pPr>
            <a:r>
              <a:rPr lang="nb-NO" sz="2400" dirty="0">
                <a:latin typeface="Courier New" panose="02070309020205020404" pitchFamily="49" charset="0"/>
                <a:cs typeface="Courier New" panose="02070309020205020404" pitchFamily="49" charset="0"/>
              </a:rPr>
              <a:t>gcc -o hellomake hellomake.c hellofunc.c -I.</a:t>
            </a:r>
          </a:p>
          <a:p>
            <a:r>
              <a:rPr lang="nb-NO" sz="2800" dirty="0"/>
              <a:t>You must retype this line all the time</a:t>
            </a:r>
          </a:p>
          <a:p>
            <a:r>
              <a:rPr lang="nb-NO" sz="2800" dirty="0"/>
              <a:t>You must recompile all files even if they are not modified</a:t>
            </a:r>
            <a:endParaRPr lang="en-US" sz="2800" dirty="0"/>
          </a:p>
          <a:p>
            <a:endParaRPr lang="en-US" sz="2800" dirty="0"/>
          </a:p>
        </p:txBody>
      </p:sp>
      <p:sp>
        <p:nvSpPr>
          <p:cNvPr id="7" name="Slide Number Placeholder 6">
            <a:extLst>
              <a:ext uri="{FF2B5EF4-FFF2-40B4-BE49-F238E27FC236}">
                <a16:creationId xmlns:a16="http://schemas.microsoft.com/office/drawing/2014/main" id="{EA54A682-1224-450F-9BE9-1C7604CC6B21}"/>
              </a:ext>
            </a:extLst>
          </p:cNvPr>
          <p:cNvSpPr>
            <a:spLocks noGrp="1"/>
          </p:cNvSpPr>
          <p:nvPr>
            <p:ph type="sldNum" sz="quarter" idx="12"/>
          </p:nvPr>
        </p:nvSpPr>
        <p:spPr/>
        <p:txBody>
          <a:bodyPr/>
          <a:lstStyle/>
          <a:p>
            <a:fld id="{08660857-7544-4646-A5A0-CE3434EE97AD}" type="slidenum">
              <a:rPr lang="en-US" smtClean="0"/>
              <a:t>40</a:t>
            </a:fld>
            <a:endParaRPr lang="en-US"/>
          </a:p>
        </p:txBody>
      </p:sp>
      <p:sp>
        <p:nvSpPr>
          <p:cNvPr id="8" name="Date Placeholder 7">
            <a:extLst>
              <a:ext uri="{FF2B5EF4-FFF2-40B4-BE49-F238E27FC236}">
                <a16:creationId xmlns:a16="http://schemas.microsoft.com/office/drawing/2014/main" id="{8B301340-1D85-4318-A0B8-A6C5B2CE61F4}"/>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363BDF18-8A3A-4124-93F0-EE1AF88D325E}"/>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73998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r>
              <a:rPr lang="en-US" dirty="0"/>
              <a:t> Tutorial</a:t>
            </a:r>
          </a:p>
        </p:txBody>
      </p:sp>
      <p:sp>
        <p:nvSpPr>
          <p:cNvPr id="3" name="Content Placeholder 2"/>
          <p:cNvSpPr>
            <a:spLocks noGrp="1"/>
          </p:cNvSpPr>
          <p:nvPr>
            <p:ph idx="1"/>
          </p:nvPr>
        </p:nvSpPr>
        <p:spPr>
          <a:xfrm>
            <a:off x="228600" y="1600200"/>
            <a:ext cx="8458200" cy="4525963"/>
          </a:xfrm>
        </p:spPr>
        <p:txBody>
          <a:bodyPr>
            <a:normAutofit fontScale="92500" lnSpcReduction="10000"/>
          </a:bodyPr>
          <a:lstStyle/>
          <a:p>
            <a:r>
              <a:rPr lang="en-US" dirty="0" err="1"/>
              <a:t>Makefile</a:t>
            </a:r>
            <a:r>
              <a:rPr lang="en-US" dirty="0"/>
              <a:t> 1</a:t>
            </a:r>
          </a:p>
          <a:p>
            <a:pPr marL="0" indent="0">
              <a:buNone/>
            </a:pPr>
            <a:r>
              <a:rPr lang="en-US" sz="2400" dirty="0" err="1">
                <a:latin typeface="Courier New" panose="02070309020205020404" pitchFamily="49" charset="0"/>
                <a:cs typeface="Courier New" panose="02070309020205020404" pitchFamily="49" charset="0"/>
              </a:rPr>
              <a:t>hellomake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hellomake.c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hellofunc.c</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gcc</a:t>
            </a:r>
            <a:r>
              <a:rPr lang="en-US" sz="2400" dirty="0">
                <a:latin typeface="Courier New" panose="02070309020205020404" pitchFamily="49" charset="0"/>
                <a:cs typeface="Courier New" panose="02070309020205020404" pitchFamily="49" charset="0"/>
              </a:rPr>
              <a:t> -o </a:t>
            </a:r>
            <a:r>
              <a:rPr lang="en-US" sz="2400" dirty="0" err="1">
                <a:latin typeface="Courier New" panose="02070309020205020404" pitchFamily="49" charset="0"/>
                <a:cs typeface="Courier New" panose="02070309020205020404" pitchFamily="49" charset="0"/>
              </a:rPr>
              <a:t>hellomake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hellomake.c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hellofunc.c</a:t>
            </a:r>
            <a:r>
              <a:rPr lang="en-US" sz="2400" dirty="0">
                <a:latin typeface="Courier New" panose="02070309020205020404" pitchFamily="49" charset="0"/>
                <a:cs typeface="Courier New" panose="02070309020205020404" pitchFamily="49" charset="0"/>
              </a:rPr>
              <a:t> -I.</a:t>
            </a:r>
          </a:p>
          <a:p>
            <a:endParaRPr lang="en-US" dirty="0"/>
          </a:p>
          <a:p>
            <a:r>
              <a:rPr lang="en-US" dirty="0" err="1"/>
              <a:t>Makefile</a:t>
            </a:r>
            <a:r>
              <a:rPr lang="en-US" dirty="0"/>
              <a:t> 2</a:t>
            </a:r>
          </a:p>
          <a:p>
            <a:pPr marL="0" indent="0">
              <a:buNone/>
            </a:pPr>
            <a:r>
              <a:rPr lang="en-US" sz="2400" dirty="0">
                <a:latin typeface="Courier New" panose="02070309020205020404" pitchFamily="49" charset="0"/>
                <a:cs typeface="Courier New" panose="02070309020205020404" pitchFamily="49" charset="0"/>
              </a:rPr>
              <a:t>CC=</a:t>
            </a:r>
            <a:r>
              <a:rPr lang="en-US" sz="2400" dirty="0" err="1">
                <a:latin typeface="Courier New" panose="02070309020205020404" pitchFamily="49" charset="0"/>
                <a:cs typeface="Courier New" panose="02070309020205020404" pitchFamily="49" charset="0"/>
              </a:rPr>
              <a:t>gcc</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CFLAGS=-I.</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1900" dirty="0" err="1">
                <a:latin typeface="Courier New" panose="02070309020205020404" pitchFamily="49" charset="0"/>
                <a:cs typeface="Courier New" panose="02070309020205020404" pitchFamily="49" charset="0"/>
              </a:rPr>
              <a:t>hellomake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hellomake.o</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hellofunc.o</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$(CC) -o </a:t>
            </a:r>
            <a:r>
              <a:rPr lang="en-US" sz="1900" dirty="0" err="1">
                <a:latin typeface="Courier New" panose="02070309020205020404" pitchFamily="49" charset="0"/>
                <a:cs typeface="Courier New" panose="02070309020205020404" pitchFamily="49" charset="0"/>
              </a:rPr>
              <a:t>hellomake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hellomake.o</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hellofunc.o</a:t>
            </a:r>
            <a:r>
              <a:rPr lang="en-US" sz="1900" dirty="0">
                <a:latin typeface="Courier New" panose="02070309020205020404" pitchFamily="49" charset="0"/>
                <a:cs typeface="Courier New" panose="02070309020205020404" pitchFamily="49" charset="0"/>
              </a:rPr>
              <a:t> $(CFLAGS)</a:t>
            </a:r>
          </a:p>
        </p:txBody>
      </p:sp>
      <p:sp>
        <p:nvSpPr>
          <p:cNvPr id="7" name="Slide Number Placeholder 6">
            <a:extLst>
              <a:ext uri="{FF2B5EF4-FFF2-40B4-BE49-F238E27FC236}">
                <a16:creationId xmlns:a16="http://schemas.microsoft.com/office/drawing/2014/main" id="{B8C18034-D4EB-4CA8-B472-D96C508A2211}"/>
              </a:ext>
            </a:extLst>
          </p:cNvPr>
          <p:cNvSpPr>
            <a:spLocks noGrp="1"/>
          </p:cNvSpPr>
          <p:nvPr>
            <p:ph type="sldNum" sz="quarter" idx="12"/>
          </p:nvPr>
        </p:nvSpPr>
        <p:spPr/>
        <p:txBody>
          <a:bodyPr/>
          <a:lstStyle/>
          <a:p>
            <a:fld id="{08660857-7544-4646-A5A0-CE3434EE97AD}" type="slidenum">
              <a:rPr lang="en-US" smtClean="0"/>
              <a:t>41</a:t>
            </a:fld>
            <a:endParaRPr lang="en-US"/>
          </a:p>
        </p:txBody>
      </p:sp>
      <p:sp>
        <p:nvSpPr>
          <p:cNvPr id="8" name="Date Placeholder 7">
            <a:extLst>
              <a:ext uri="{FF2B5EF4-FFF2-40B4-BE49-F238E27FC236}">
                <a16:creationId xmlns:a16="http://schemas.microsoft.com/office/drawing/2014/main" id="{EE1EAA99-0FA7-45B9-8214-0E695A52651D}"/>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8D2DBAEF-B611-462A-86B6-1C7EDC174143}"/>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3079125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r>
              <a:rPr lang="en-US" dirty="0"/>
              <a:t> Tutorial</a:t>
            </a:r>
          </a:p>
        </p:txBody>
      </p:sp>
      <p:sp>
        <p:nvSpPr>
          <p:cNvPr id="3" name="Content Placeholder 2"/>
          <p:cNvSpPr>
            <a:spLocks noGrp="1"/>
          </p:cNvSpPr>
          <p:nvPr>
            <p:ph idx="1"/>
          </p:nvPr>
        </p:nvSpPr>
        <p:spPr/>
        <p:txBody>
          <a:bodyPr>
            <a:normAutofit/>
          </a:bodyPr>
          <a:lstStyle/>
          <a:p>
            <a:r>
              <a:rPr lang="en-US" dirty="0" err="1"/>
              <a:t>Makefile</a:t>
            </a:r>
            <a:r>
              <a:rPr lang="en-US" dirty="0"/>
              <a:t> 3</a:t>
            </a:r>
          </a:p>
          <a:p>
            <a:pPr marL="0" indent="0">
              <a:buNone/>
            </a:pPr>
            <a:r>
              <a:rPr lang="en-US" sz="2200" dirty="0">
                <a:latin typeface="Courier New" panose="02070309020205020404" pitchFamily="49" charset="0"/>
                <a:cs typeface="Courier New" panose="02070309020205020404" pitchFamily="49" charset="0"/>
              </a:rPr>
              <a:t>CC=</a:t>
            </a:r>
            <a:r>
              <a:rPr lang="en-US" sz="2200" dirty="0" err="1">
                <a:latin typeface="Courier New" panose="02070309020205020404" pitchFamily="49" charset="0"/>
                <a:cs typeface="Courier New" panose="02070309020205020404" pitchFamily="49" charset="0"/>
              </a:rPr>
              <a:t>gcc</a:t>
            </a: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CFLAGS=-I.</a:t>
            </a:r>
          </a:p>
          <a:p>
            <a:pPr marL="0" indent="0">
              <a:buNone/>
            </a:pPr>
            <a:r>
              <a:rPr lang="en-US" sz="2200" dirty="0">
                <a:latin typeface="Courier New" panose="02070309020205020404" pitchFamily="49" charset="0"/>
                <a:cs typeface="Courier New" panose="02070309020205020404" pitchFamily="49" charset="0"/>
              </a:rPr>
              <a:t>DEPS = </a:t>
            </a:r>
            <a:r>
              <a:rPr lang="en-US" sz="2200" dirty="0" err="1">
                <a:latin typeface="Courier New" panose="02070309020205020404" pitchFamily="49" charset="0"/>
                <a:cs typeface="Courier New" panose="02070309020205020404" pitchFamily="49" charset="0"/>
              </a:rPr>
              <a:t>hellomake.h</a:t>
            </a:r>
            <a:endParaRPr lang="en-US" sz="2200" dirty="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%.o: %.c $(DEPS)</a:t>
            </a:r>
          </a:p>
          <a:p>
            <a:pPr marL="0" indent="0">
              <a:buNone/>
            </a:pPr>
            <a:r>
              <a:rPr lang="en-US" sz="2200" dirty="0">
                <a:latin typeface="Courier New" panose="02070309020205020404" pitchFamily="49" charset="0"/>
                <a:cs typeface="Courier New" panose="02070309020205020404" pitchFamily="49" charset="0"/>
              </a:rPr>
              <a:t>	$(CC) -c -o $@ $&lt; $(CFLAGS)</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err="1">
                <a:latin typeface="Courier New" panose="02070309020205020404" pitchFamily="49" charset="0"/>
                <a:cs typeface="Courier New" panose="02070309020205020404" pitchFamily="49" charset="0"/>
              </a:rPr>
              <a:t>hellomake</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hellomake.o</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hellofunc.o</a:t>
            </a: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$(CC) -o </a:t>
            </a:r>
            <a:r>
              <a:rPr lang="en-US" sz="2200" dirty="0" err="1">
                <a:latin typeface="Courier New" panose="02070309020205020404" pitchFamily="49" charset="0"/>
                <a:cs typeface="Courier New" panose="02070309020205020404" pitchFamily="49" charset="0"/>
              </a:rPr>
              <a:t>hellomake</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hellomake.o</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hellofunc.o</a:t>
            </a:r>
            <a:r>
              <a:rPr lang="en-US" sz="2200" dirty="0">
                <a:latin typeface="Courier New" panose="02070309020205020404" pitchFamily="49" charset="0"/>
                <a:cs typeface="Courier New" panose="02070309020205020404" pitchFamily="49" charset="0"/>
              </a:rPr>
              <a:t> </a:t>
            </a:r>
            <a:endParaRPr lang="en-US" sz="2200" dirty="0"/>
          </a:p>
        </p:txBody>
      </p:sp>
      <p:sp>
        <p:nvSpPr>
          <p:cNvPr id="7" name="Slide Number Placeholder 6">
            <a:extLst>
              <a:ext uri="{FF2B5EF4-FFF2-40B4-BE49-F238E27FC236}">
                <a16:creationId xmlns:a16="http://schemas.microsoft.com/office/drawing/2014/main" id="{F391CD09-0537-4860-8678-8F69ABE762D8}"/>
              </a:ext>
            </a:extLst>
          </p:cNvPr>
          <p:cNvSpPr>
            <a:spLocks noGrp="1"/>
          </p:cNvSpPr>
          <p:nvPr>
            <p:ph type="sldNum" sz="quarter" idx="12"/>
          </p:nvPr>
        </p:nvSpPr>
        <p:spPr/>
        <p:txBody>
          <a:bodyPr/>
          <a:lstStyle/>
          <a:p>
            <a:fld id="{08660857-7544-4646-A5A0-CE3434EE97AD}" type="slidenum">
              <a:rPr lang="en-US" smtClean="0"/>
              <a:t>42</a:t>
            </a:fld>
            <a:endParaRPr lang="en-US"/>
          </a:p>
        </p:txBody>
      </p:sp>
      <p:sp>
        <p:nvSpPr>
          <p:cNvPr id="8" name="Date Placeholder 7">
            <a:extLst>
              <a:ext uri="{FF2B5EF4-FFF2-40B4-BE49-F238E27FC236}">
                <a16:creationId xmlns:a16="http://schemas.microsoft.com/office/drawing/2014/main" id="{A41A68FE-D04F-42E4-8109-22A47CB4D1D2}"/>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EAC11FFB-F309-4850-AACD-DFE659D41864}"/>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946487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r>
              <a:rPr lang="en-US" dirty="0"/>
              <a:t> Tutorial</a:t>
            </a:r>
          </a:p>
        </p:txBody>
      </p:sp>
      <p:sp>
        <p:nvSpPr>
          <p:cNvPr id="3" name="Content Placeholder 2"/>
          <p:cNvSpPr>
            <a:spLocks noGrp="1"/>
          </p:cNvSpPr>
          <p:nvPr>
            <p:ph idx="1"/>
          </p:nvPr>
        </p:nvSpPr>
        <p:spPr/>
        <p:txBody>
          <a:bodyPr>
            <a:normAutofit/>
          </a:bodyPr>
          <a:lstStyle/>
          <a:p>
            <a:r>
              <a:rPr lang="en-US" dirty="0"/>
              <a:t>Define macro DEPS, which is the set of .h files on which the .c files depend</a:t>
            </a:r>
          </a:p>
          <a:p>
            <a:pPr lvl="1"/>
            <a:r>
              <a:rPr lang="en-US" dirty="0"/>
              <a:t>Necessary for re-compiling if the .h file is modified</a:t>
            </a:r>
          </a:p>
          <a:p>
            <a:r>
              <a:rPr lang="en-US" dirty="0"/>
              <a:t>Define rule that applies to all files ending in .o saying that the .o file depends upon the .c version of the file and the .h files included in the DEPS macro</a:t>
            </a:r>
          </a:p>
          <a:p>
            <a:r>
              <a:rPr lang="en-US" dirty="0"/>
              <a:t>The rule says that to generate the .o file, make needs to compile the .c file using the compiler defined in the CC macro</a:t>
            </a:r>
          </a:p>
          <a:p>
            <a:r>
              <a:rPr lang="en-US" dirty="0"/>
              <a:t>The -c flag says to generate the object file, the -o $@ says to put the output of the compilation in the file named on the left side of the :, the $&lt; is the first item in the dependencies list</a:t>
            </a:r>
          </a:p>
          <a:p>
            <a:r>
              <a:rPr lang="en-US" dirty="0"/>
              <a:t>CFLAGS is defined as above</a:t>
            </a:r>
          </a:p>
        </p:txBody>
      </p:sp>
      <p:sp>
        <p:nvSpPr>
          <p:cNvPr id="7" name="Slide Number Placeholder 6">
            <a:extLst>
              <a:ext uri="{FF2B5EF4-FFF2-40B4-BE49-F238E27FC236}">
                <a16:creationId xmlns:a16="http://schemas.microsoft.com/office/drawing/2014/main" id="{269F5070-8FE6-48BF-BFB3-07F26CECB3D5}"/>
              </a:ext>
            </a:extLst>
          </p:cNvPr>
          <p:cNvSpPr>
            <a:spLocks noGrp="1"/>
          </p:cNvSpPr>
          <p:nvPr>
            <p:ph type="sldNum" sz="quarter" idx="12"/>
          </p:nvPr>
        </p:nvSpPr>
        <p:spPr/>
        <p:txBody>
          <a:bodyPr/>
          <a:lstStyle/>
          <a:p>
            <a:fld id="{08660857-7544-4646-A5A0-CE3434EE97AD}" type="slidenum">
              <a:rPr lang="en-US" smtClean="0"/>
              <a:t>43</a:t>
            </a:fld>
            <a:endParaRPr lang="en-US"/>
          </a:p>
        </p:txBody>
      </p:sp>
      <p:sp>
        <p:nvSpPr>
          <p:cNvPr id="8" name="Date Placeholder 7">
            <a:extLst>
              <a:ext uri="{FF2B5EF4-FFF2-40B4-BE49-F238E27FC236}">
                <a16:creationId xmlns:a16="http://schemas.microsoft.com/office/drawing/2014/main" id="{EC306798-6D8F-4FF7-B5EC-8641558EDC1C}"/>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AAAC7CC4-45A4-47A9-BB5B-5F184F4A8530}"/>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429051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95DD-AE98-ED48-8B8A-77A515DD5CB3}"/>
              </a:ext>
            </a:extLst>
          </p:cNvPr>
          <p:cNvSpPr>
            <a:spLocks noGrp="1"/>
          </p:cNvSpPr>
          <p:nvPr>
            <p:ph type="title"/>
          </p:nvPr>
        </p:nvSpPr>
        <p:spPr/>
        <p:txBody>
          <a:bodyPr>
            <a:normAutofit/>
          </a:bodyPr>
          <a:lstStyle/>
          <a:p>
            <a:r>
              <a:rPr lang="en-US" altLang="zh-CN" dirty="0"/>
              <a:t>Compiling</a:t>
            </a:r>
            <a:r>
              <a:rPr lang="zh-CN" altLang="en-US" dirty="0"/>
              <a:t> </a:t>
            </a:r>
            <a:r>
              <a:rPr lang="en-US" altLang="zh-CN" dirty="0"/>
              <a:t>(3):</a:t>
            </a:r>
            <a:r>
              <a:rPr lang="zh-CN" altLang="en-US" dirty="0"/>
              <a:t> </a:t>
            </a:r>
            <a:r>
              <a:rPr lang="en-US" altLang="zh-CN" dirty="0"/>
              <a:t>Assemble</a:t>
            </a:r>
            <a:endParaRPr lang="en-US" dirty="0"/>
          </a:p>
        </p:txBody>
      </p:sp>
      <p:sp>
        <p:nvSpPr>
          <p:cNvPr id="11" name="Content Placeholder 2">
            <a:extLst>
              <a:ext uri="{FF2B5EF4-FFF2-40B4-BE49-F238E27FC236}">
                <a16:creationId xmlns:a16="http://schemas.microsoft.com/office/drawing/2014/main" id="{6A5A72CA-D989-9C45-B2D9-9BD4C28B4B5C}"/>
              </a:ext>
            </a:extLst>
          </p:cNvPr>
          <p:cNvSpPr>
            <a:spLocks noGrp="1"/>
          </p:cNvSpPr>
          <p:nvPr>
            <p:ph idx="1"/>
          </p:nvPr>
        </p:nvSpPr>
        <p:spPr>
          <a:xfrm>
            <a:off x="172529" y="1396181"/>
            <a:ext cx="8798943" cy="4823464"/>
          </a:xfrm>
        </p:spPr>
        <p:txBody>
          <a:bodyPr/>
          <a:lstStyle/>
          <a:p>
            <a:pPr>
              <a:buFont typeface="Wingdings" pitchFamily="2" charset="2"/>
              <a:buChar char="Ø"/>
            </a:pPr>
            <a:r>
              <a:rPr lang="zh-CN" altLang="en-US" dirty="0"/>
              <a:t> </a:t>
            </a:r>
            <a:r>
              <a:rPr lang="en-US" altLang="zh-CN" dirty="0"/>
              <a:t>Translates</a:t>
            </a:r>
            <a:r>
              <a:rPr lang="zh-CN" altLang="en-US" dirty="0"/>
              <a:t> </a:t>
            </a:r>
            <a:r>
              <a:rPr lang="en-US" altLang="zh-CN" dirty="0"/>
              <a:t>the</a:t>
            </a:r>
            <a:r>
              <a:rPr lang="zh-CN" altLang="en-US" dirty="0"/>
              <a:t> </a:t>
            </a:r>
            <a:r>
              <a:rPr lang="en-US" altLang="zh-CN" dirty="0"/>
              <a:t>assembly</a:t>
            </a:r>
            <a:r>
              <a:rPr lang="zh-CN" altLang="en-US" dirty="0"/>
              <a:t> </a:t>
            </a:r>
            <a:r>
              <a:rPr lang="en-US" altLang="zh-CN" dirty="0"/>
              <a:t>code</a:t>
            </a:r>
            <a:r>
              <a:rPr lang="zh-CN" altLang="en-US" dirty="0"/>
              <a:t> </a:t>
            </a:r>
            <a:r>
              <a:rPr lang="en-US" altLang="zh-CN" dirty="0"/>
              <a:t>into</a:t>
            </a:r>
            <a:r>
              <a:rPr lang="zh-CN" altLang="en-US" dirty="0"/>
              <a:t> </a:t>
            </a:r>
            <a:r>
              <a:rPr lang="en-US" altLang="zh-CN" dirty="0"/>
              <a:t>machine</a:t>
            </a:r>
            <a:r>
              <a:rPr lang="zh-CN" altLang="en-US" dirty="0"/>
              <a:t> </a:t>
            </a:r>
            <a:r>
              <a:rPr lang="en-US" altLang="zh-CN" dirty="0"/>
              <a:t>code</a:t>
            </a:r>
          </a:p>
          <a:p>
            <a:pPr lvl="1">
              <a:buFont typeface="Wingdings" pitchFamily="2" charset="2"/>
              <a:buChar char="Ø"/>
            </a:pPr>
            <a:r>
              <a:rPr lang="zh-CN" altLang="en-US" dirty="0"/>
              <a:t> </a:t>
            </a:r>
            <a:r>
              <a:rPr lang="en-US" altLang="zh-CN" dirty="0"/>
              <a:t>Machine</a:t>
            </a:r>
            <a:r>
              <a:rPr lang="zh-CN" altLang="en-US" dirty="0"/>
              <a:t> </a:t>
            </a:r>
            <a:r>
              <a:rPr lang="en-US" altLang="zh-CN" dirty="0"/>
              <a:t>code</a:t>
            </a:r>
            <a:r>
              <a:rPr lang="zh-CN" altLang="en-US" dirty="0"/>
              <a:t> </a:t>
            </a:r>
            <a:endParaRPr lang="en-US" altLang="zh-CN" dirty="0"/>
          </a:p>
          <a:p>
            <a:pPr lvl="1">
              <a:buFont typeface="Wingdings" pitchFamily="2" charset="2"/>
              <a:buChar char="Ø"/>
            </a:pPr>
            <a:r>
              <a:rPr lang="zh-CN" altLang="en-US" dirty="0"/>
              <a:t> </a:t>
            </a:r>
            <a:r>
              <a:rPr lang="pt" dirty="0" err="1"/>
              <a:t>gcc</a:t>
            </a:r>
            <a:r>
              <a:rPr lang="pt" dirty="0"/>
              <a:t> -</a:t>
            </a:r>
            <a:r>
              <a:rPr lang="pt" dirty="0" err="1"/>
              <a:t>c</a:t>
            </a:r>
            <a:r>
              <a:rPr lang="pt" dirty="0"/>
              <a:t> </a:t>
            </a:r>
            <a:r>
              <a:rPr lang="en-US" altLang="zh-CN" dirty="0"/>
              <a:t>main</a:t>
            </a:r>
            <a:r>
              <a:rPr lang="pt" dirty="0"/>
              <a:t>.</a:t>
            </a:r>
            <a:r>
              <a:rPr lang="pt" dirty="0" err="1"/>
              <a:t>s</a:t>
            </a:r>
            <a:r>
              <a:rPr lang="pt" dirty="0"/>
              <a:t> -o </a:t>
            </a:r>
            <a:r>
              <a:rPr lang="en-US" altLang="zh-CN" dirty="0"/>
              <a:t>main</a:t>
            </a:r>
            <a:r>
              <a:rPr lang="pt" dirty="0"/>
              <a:t>.o </a:t>
            </a:r>
            <a:r>
              <a:rPr lang="en-US" altLang="zh-CN" i="1" dirty="0"/>
              <a:t>or</a:t>
            </a:r>
            <a:r>
              <a:rPr lang="zh-CN" altLang="en-US" i="1" dirty="0"/>
              <a:t> </a:t>
            </a:r>
            <a:r>
              <a:rPr lang="en-US" altLang="zh-CN" dirty="0"/>
              <a:t>as</a:t>
            </a:r>
            <a:r>
              <a:rPr lang="zh-CN" altLang="en-US" dirty="0"/>
              <a:t> </a:t>
            </a:r>
            <a:r>
              <a:rPr lang="en-US" altLang="zh-CN" dirty="0" err="1"/>
              <a:t>main.s</a:t>
            </a:r>
            <a:r>
              <a:rPr lang="zh-CN" altLang="en-US" dirty="0"/>
              <a:t> </a:t>
            </a:r>
            <a:r>
              <a:rPr lang="en-US" altLang="zh-CN" dirty="0"/>
              <a:t>-o</a:t>
            </a:r>
            <a:r>
              <a:rPr lang="zh-CN" altLang="en-US" dirty="0"/>
              <a:t> </a:t>
            </a:r>
            <a:r>
              <a:rPr lang="en-US" altLang="zh-CN" dirty="0" err="1"/>
              <a:t>main.o</a:t>
            </a:r>
            <a:endParaRPr lang="pt" dirty="0"/>
          </a:p>
          <a:p>
            <a:pPr lvl="1">
              <a:buFont typeface="Wingdings" pitchFamily="2" charset="2"/>
              <a:buChar char="Ø"/>
            </a:pPr>
            <a:endParaRPr lang="en-US" altLang="zh-CN" dirty="0"/>
          </a:p>
          <a:p>
            <a:pPr marL="201168" lvl="1" indent="0">
              <a:buNone/>
            </a:pPr>
            <a:r>
              <a:rPr lang="zh-CN" altLang="en-US" dirty="0"/>
              <a:t> </a:t>
            </a:r>
            <a:endParaRPr lang="en-US" altLang="zh-CN" dirty="0"/>
          </a:p>
        </p:txBody>
      </p:sp>
      <p:pic>
        <p:nvPicPr>
          <p:cNvPr id="7" name="Picture 6">
            <a:extLst>
              <a:ext uri="{FF2B5EF4-FFF2-40B4-BE49-F238E27FC236}">
                <a16:creationId xmlns:a16="http://schemas.microsoft.com/office/drawing/2014/main" id="{83EC9141-124D-B04A-B92E-CAAB42CB4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88" y="2671384"/>
            <a:ext cx="2540000" cy="1854200"/>
          </a:xfrm>
          <a:prstGeom prst="rect">
            <a:avLst/>
          </a:prstGeom>
          <a:ln>
            <a:solidFill>
              <a:schemeClr val="tx1"/>
            </a:solidFill>
          </a:ln>
        </p:spPr>
      </p:pic>
      <p:sp>
        <p:nvSpPr>
          <p:cNvPr id="14" name="TextBox 13">
            <a:extLst>
              <a:ext uri="{FF2B5EF4-FFF2-40B4-BE49-F238E27FC236}">
                <a16:creationId xmlns:a16="http://schemas.microsoft.com/office/drawing/2014/main" id="{CA83E948-AA5C-AE4D-A205-9901CC53FD77}"/>
              </a:ext>
            </a:extLst>
          </p:cNvPr>
          <p:cNvSpPr txBox="1"/>
          <p:nvPr/>
        </p:nvSpPr>
        <p:spPr>
          <a:xfrm>
            <a:off x="1181819" y="4690836"/>
            <a:ext cx="2881223" cy="369332"/>
          </a:xfrm>
          <a:prstGeom prst="rect">
            <a:avLst/>
          </a:prstGeom>
          <a:noFill/>
        </p:spPr>
        <p:txBody>
          <a:bodyPr wrap="square" rtlCol="0">
            <a:spAutoFit/>
          </a:bodyPr>
          <a:lstStyle/>
          <a:p>
            <a:r>
              <a:rPr lang="en-US" altLang="zh-CN" dirty="0" err="1"/>
              <a:t>main.s</a:t>
            </a:r>
            <a:endParaRPr lang="en-US" dirty="0"/>
          </a:p>
        </p:txBody>
      </p:sp>
      <p:pic>
        <p:nvPicPr>
          <p:cNvPr id="8" name="Picture 7">
            <a:extLst>
              <a:ext uri="{FF2B5EF4-FFF2-40B4-BE49-F238E27FC236}">
                <a16:creationId xmlns:a16="http://schemas.microsoft.com/office/drawing/2014/main" id="{792FB59A-E0AD-DA4D-B3F2-95208A5E9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266" y="3051581"/>
            <a:ext cx="5706846" cy="1503037"/>
          </a:xfrm>
          <a:prstGeom prst="rect">
            <a:avLst/>
          </a:prstGeom>
          <a:ln>
            <a:solidFill>
              <a:schemeClr val="tx1"/>
            </a:solidFill>
          </a:ln>
        </p:spPr>
      </p:pic>
      <p:sp>
        <p:nvSpPr>
          <p:cNvPr id="13" name="TextBox 12">
            <a:extLst>
              <a:ext uri="{FF2B5EF4-FFF2-40B4-BE49-F238E27FC236}">
                <a16:creationId xmlns:a16="http://schemas.microsoft.com/office/drawing/2014/main" id="{F24A244B-BCA7-8049-8BC6-609849A5C4BD}"/>
              </a:ext>
            </a:extLst>
          </p:cNvPr>
          <p:cNvSpPr txBox="1"/>
          <p:nvPr/>
        </p:nvSpPr>
        <p:spPr>
          <a:xfrm>
            <a:off x="5423139" y="4690836"/>
            <a:ext cx="2881223" cy="369332"/>
          </a:xfrm>
          <a:prstGeom prst="rect">
            <a:avLst/>
          </a:prstGeom>
          <a:noFill/>
        </p:spPr>
        <p:txBody>
          <a:bodyPr wrap="square" rtlCol="0">
            <a:spAutoFit/>
          </a:bodyPr>
          <a:lstStyle/>
          <a:p>
            <a:r>
              <a:rPr lang="en-US" altLang="zh-CN" dirty="0" err="1"/>
              <a:t>main.o</a:t>
            </a:r>
            <a:endParaRPr lang="en-US" dirty="0"/>
          </a:p>
        </p:txBody>
      </p:sp>
      <p:sp>
        <p:nvSpPr>
          <p:cNvPr id="3" name="Slide Number Placeholder 2">
            <a:extLst>
              <a:ext uri="{FF2B5EF4-FFF2-40B4-BE49-F238E27FC236}">
                <a16:creationId xmlns:a16="http://schemas.microsoft.com/office/drawing/2014/main" id="{08F932A3-3B6B-45D0-9E93-44E44F8818B2}"/>
              </a:ext>
            </a:extLst>
          </p:cNvPr>
          <p:cNvSpPr>
            <a:spLocks noGrp="1"/>
          </p:cNvSpPr>
          <p:nvPr>
            <p:ph type="sldNum" sz="quarter" idx="12"/>
          </p:nvPr>
        </p:nvSpPr>
        <p:spPr/>
        <p:txBody>
          <a:bodyPr/>
          <a:lstStyle/>
          <a:p>
            <a:fld id="{08660857-7544-4646-A5A0-CE3434EE97AD}" type="slidenum">
              <a:rPr lang="en-US" smtClean="0"/>
              <a:t>5</a:t>
            </a:fld>
            <a:endParaRPr lang="en-US"/>
          </a:p>
        </p:txBody>
      </p:sp>
      <p:sp>
        <p:nvSpPr>
          <p:cNvPr id="9" name="Date Placeholder 8">
            <a:extLst>
              <a:ext uri="{FF2B5EF4-FFF2-40B4-BE49-F238E27FC236}">
                <a16:creationId xmlns:a16="http://schemas.microsoft.com/office/drawing/2014/main" id="{7DAE721D-C6BF-4C78-9D51-5690E8FA3DCF}"/>
              </a:ext>
            </a:extLst>
          </p:cNvPr>
          <p:cNvSpPr>
            <a:spLocks noGrp="1"/>
          </p:cNvSpPr>
          <p:nvPr>
            <p:ph type="dt" sz="half" idx="10"/>
          </p:nvPr>
        </p:nvSpPr>
        <p:spPr/>
        <p:txBody>
          <a:bodyPr/>
          <a:lstStyle/>
          <a:p>
            <a:r>
              <a:rPr lang="en-US"/>
              <a:t>Spring 2020</a:t>
            </a:r>
          </a:p>
        </p:txBody>
      </p:sp>
      <p:sp>
        <p:nvSpPr>
          <p:cNvPr id="10" name="Footer Placeholder 9">
            <a:extLst>
              <a:ext uri="{FF2B5EF4-FFF2-40B4-BE49-F238E27FC236}">
                <a16:creationId xmlns:a16="http://schemas.microsoft.com/office/drawing/2014/main" id="{E9BCC437-BF18-49E8-939C-FE4971877BFF}"/>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286388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95DD-AE98-ED48-8B8A-77A515DD5CB3}"/>
              </a:ext>
            </a:extLst>
          </p:cNvPr>
          <p:cNvSpPr>
            <a:spLocks noGrp="1"/>
          </p:cNvSpPr>
          <p:nvPr>
            <p:ph type="title"/>
          </p:nvPr>
        </p:nvSpPr>
        <p:spPr/>
        <p:txBody>
          <a:bodyPr>
            <a:normAutofit/>
          </a:bodyPr>
          <a:lstStyle/>
          <a:p>
            <a:r>
              <a:rPr lang="en-US" altLang="zh-CN" dirty="0"/>
              <a:t>Compiling</a:t>
            </a:r>
            <a:r>
              <a:rPr lang="zh-CN" altLang="en-US" dirty="0"/>
              <a:t> </a:t>
            </a:r>
            <a:r>
              <a:rPr lang="en-US" altLang="zh-CN" dirty="0"/>
              <a:t>(4):</a:t>
            </a:r>
            <a:r>
              <a:rPr lang="zh-CN" altLang="en-US" dirty="0"/>
              <a:t> </a:t>
            </a:r>
            <a:r>
              <a:rPr lang="en-US" altLang="zh-CN" dirty="0"/>
              <a:t>Linking</a:t>
            </a:r>
            <a:endParaRPr lang="en-US" dirty="0"/>
          </a:p>
        </p:txBody>
      </p:sp>
      <p:sp>
        <p:nvSpPr>
          <p:cNvPr id="11" name="Content Placeholder 2">
            <a:extLst>
              <a:ext uri="{FF2B5EF4-FFF2-40B4-BE49-F238E27FC236}">
                <a16:creationId xmlns:a16="http://schemas.microsoft.com/office/drawing/2014/main" id="{6A5A72CA-D989-9C45-B2D9-9BD4C28B4B5C}"/>
              </a:ext>
            </a:extLst>
          </p:cNvPr>
          <p:cNvSpPr>
            <a:spLocks noGrp="1"/>
          </p:cNvSpPr>
          <p:nvPr>
            <p:ph idx="1"/>
          </p:nvPr>
        </p:nvSpPr>
        <p:spPr>
          <a:xfrm>
            <a:off x="172529" y="1396181"/>
            <a:ext cx="8798943" cy="4823464"/>
          </a:xfrm>
        </p:spPr>
        <p:txBody>
          <a:bodyPr/>
          <a:lstStyle/>
          <a:p>
            <a:pPr>
              <a:buFont typeface="Wingdings" pitchFamily="2" charset="2"/>
              <a:buChar char="Ø"/>
            </a:pPr>
            <a:r>
              <a:rPr lang="zh-CN" altLang="en-US" dirty="0"/>
              <a:t> </a:t>
            </a:r>
            <a:r>
              <a:rPr lang="en-US" altLang="zh-CN" dirty="0"/>
              <a:t>Links</a:t>
            </a:r>
            <a:r>
              <a:rPr lang="zh-CN" altLang="en-US" dirty="0"/>
              <a:t> </a:t>
            </a:r>
            <a:r>
              <a:rPr lang="en-US" dirty="0"/>
              <a:t>object files to produce final executable file.</a:t>
            </a:r>
            <a:r>
              <a:rPr lang="zh-CN" altLang="en-US" dirty="0"/>
              <a:t> </a:t>
            </a:r>
            <a:endParaRPr lang="en-US" altLang="zh-CN" dirty="0"/>
          </a:p>
          <a:p>
            <a:pPr lvl="1">
              <a:buFont typeface="Wingdings" pitchFamily="2" charset="2"/>
              <a:buChar char="Ø"/>
            </a:pPr>
            <a:r>
              <a:rPr lang="en-US" altLang="zh-CN" dirty="0"/>
              <a:t>Executable</a:t>
            </a:r>
            <a:r>
              <a:rPr lang="zh-CN" altLang="en-US" dirty="0"/>
              <a:t> </a:t>
            </a:r>
            <a:r>
              <a:rPr lang="en-US" altLang="zh-CN" dirty="0"/>
              <a:t>machine</a:t>
            </a:r>
            <a:r>
              <a:rPr lang="zh-CN" altLang="en-US" dirty="0"/>
              <a:t> </a:t>
            </a:r>
            <a:r>
              <a:rPr lang="en-US" altLang="zh-CN" dirty="0"/>
              <a:t>code</a:t>
            </a:r>
          </a:p>
          <a:p>
            <a:pPr lvl="1">
              <a:buFont typeface="Wingdings" pitchFamily="2" charset="2"/>
              <a:buChar char="Ø"/>
            </a:pPr>
            <a:r>
              <a:rPr lang="pt" dirty="0" err="1"/>
              <a:t>gcc</a:t>
            </a:r>
            <a:r>
              <a:rPr lang="pt" dirty="0"/>
              <a:t> </a:t>
            </a:r>
            <a:r>
              <a:rPr lang="en-US" altLang="zh-CN" dirty="0"/>
              <a:t>main</a:t>
            </a:r>
            <a:r>
              <a:rPr lang="pt" dirty="0"/>
              <a:t>.</a:t>
            </a:r>
            <a:r>
              <a:rPr lang="en-US" altLang="zh-CN" dirty="0"/>
              <a:t>o</a:t>
            </a:r>
            <a:r>
              <a:rPr lang="pt" dirty="0"/>
              <a:t> -o </a:t>
            </a:r>
            <a:r>
              <a:rPr lang="en-US" altLang="zh-CN" dirty="0"/>
              <a:t>main</a:t>
            </a:r>
            <a:r>
              <a:rPr lang="pt" dirty="0"/>
              <a:t> </a:t>
            </a:r>
          </a:p>
          <a:p>
            <a:pPr lvl="1">
              <a:buFont typeface="Wingdings" pitchFamily="2" charset="2"/>
              <a:buChar char="Ø"/>
            </a:pPr>
            <a:endParaRPr lang="en-US" altLang="zh-CN" dirty="0"/>
          </a:p>
          <a:p>
            <a:pPr marL="201168" lvl="1" indent="0">
              <a:buNone/>
            </a:pPr>
            <a:r>
              <a:rPr lang="zh-CN" altLang="en-US" dirty="0"/>
              <a:t> </a:t>
            </a:r>
            <a:endParaRPr lang="en-US" altLang="zh-CN" dirty="0"/>
          </a:p>
        </p:txBody>
      </p:sp>
      <p:pic>
        <p:nvPicPr>
          <p:cNvPr id="8" name="Picture 7">
            <a:extLst>
              <a:ext uri="{FF2B5EF4-FFF2-40B4-BE49-F238E27FC236}">
                <a16:creationId xmlns:a16="http://schemas.microsoft.com/office/drawing/2014/main" id="{792FB59A-E0AD-DA4D-B3F2-95208A5E9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57" y="2663712"/>
            <a:ext cx="5706846" cy="1503037"/>
          </a:xfrm>
          <a:prstGeom prst="rect">
            <a:avLst/>
          </a:prstGeom>
          <a:ln>
            <a:solidFill>
              <a:schemeClr val="tx1"/>
            </a:solidFill>
          </a:ln>
        </p:spPr>
      </p:pic>
      <p:sp>
        <p:nvSpPr>
          <p:cNvPr id="13" name="TextBox 12">
            <a:extLst>
              <a:ext uri="{FF2B5EF4-FFF2-40B4-BE49-F238E27FC236}">
                <a16:creationId xmlns:a16="http://schemas.microsoft.com/office/drawing/2014/main" id="{F24A244B-BCA7-8049-8BC6-609849A5C4BD}"/>
              </a:ext>
            </a:extLst>
          </p:cNvPr>
          <p:cNvSpPr txBox="1"/>
          <p:nvPr/>
        </p:nvSpPr>
        <p:spPr>
          <a:xfrm>
            <a:off x="2570666" y="4153290"/>
            <a:ext cx="2881223" cy="369332"/>
          </a:xfrm>
          <a:prstGeom prst="rect">
            <a:avLst/>
          </a:prstGeom>
          <a:noFill/>
        </p:spPr>
        <p:txBody>
          <a:bodyPr wrap="square" rtlCol="0">
            <a:spAutoFit/>
          </a:bodyPr>
          <a:lstStyle/>
          <a:p>
            <a:r>
              <a:rPr lang="en-US" altLang="zh-CN" dirty="0" err="1"/>
              <a:t>main.o</a:t>
            </a:r>
            <a:endParaRPr lang="en-US" dirty="0"/>
          </a:p>
        </p:txBody>
      </p:sp>
      <p:pic>
        <p:nvPicPr>
          <p:cNvPr id="9" name="Picture 8">
            <a:extLst>
              <a:ext uri="{FF2B5EF4-FFF2-40B4-BE49-F238E27FC236}">
                <a16:creationId xmlns:a16="http://schemas.microsoft.com/office/drawing/2014/main" id="{BF6AFC2C-EADC-0448-AA06-52C995213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596" y="4647402"/>
            <a:ext cx="5943600" cy="1560265"/>
          </a:xfrm>
          <a:prstGeom prst="rect">
            <a:avLst/>
          </a:prstGeom>
          <a:ln>
            <a:solidFill>
              <a:schemeClr val="tx1"/>
            </a:solidFill>
          </a:ln>
        </p:spPr>
      </p:pic>
      <p:sp>
        <p:nvSpPr>
          <p:cNvPr id="15" name="TextBox 14">
            <a:extLst>
              <a:ext uri="{FF2B5EF4-FFF2-40B4-BE49-F238E27FC236}">
                <a16:creationId xmlns:a16="http://schemas.microsoft.com/office/drawing/2014/main" id="{6634ADBF-3075-714F-9A95-CFB5734CC263}"/>
              </a:ext>
            </a:extLst>
          </p:cNvPr>
          <p:cNvSpPr txBox="1"/>
          <p:nvPr/>
        </p:nvSpPr>
        <p:spPr>
          <a:xfrm>
            <a:off x="5589612" y="6218163"/>
            <a:ext cx="2881223" cy="369332"/>
          </a:xfrm>
          <a:prstGeom prst="rect">
            <a:avLst/>
          </a:prstGeom>
          <a:noFill/>
        </p:spPr>
        <p:txBody>
          <a:bodyPr wrap="square" rtlCol="0">
            <a:spAutoFit/>
          </a:bodyPr>
          <a:lstStyle/>
          <a:p>
            <a:r>
              <a:rPr lang="en-US" altLang="zh-CN" dirty="0"/>
              <a:t>main</a:t>
            </a:r>
            <a:endParaRPr lang="en-US" dirty="0"/>
          </a:p>
        </p:txBody>
      </p:sp>
      <p:sp>
        <p:nvSpPr>
          <p:cNvPr id="3" name="Slide Number Placeholder 2">
            <a:extLst>
              <a:ext uri="{FF2B5EF4-FFF2-40B4-BE49-F238E27FC236}">
                <a16:creationId xmlns:a16="http://schemas.microsoft.com/office/drawing/2014/main" id="{2853BCC5-04F6-4074-8544-F0689D728994}"/>
              </a:ext>
            </a:extLst>
          </p:cNvPr>
          <p:cNvSpPr>
            <a:spLocks noGrp="1"/>
          </p:cNvSpPr>
          <p:nvPr>
            <p:ph type="sldNum" sz="quarter" idx="12"/>
          </p:nvPr>
        </p:nvSpPr>
        <p:spPr/>
        <p:txBody>
          <a:bodyPr/>
          <a:lstStyle/>
          <a:p>
            <a:fld id="{08660857-7544-4646-A5A0-CE3434EE97AD}" type="slidenum">
              <a:rPr lang="en-US" smtClean="0"/>
              <a:t>6</a:t>
            </a:fld>
            <a:endParaRPr lang="en-US"/>
          </a:p>
        </p:txBody>
      </p:sp>
      <p:sp>
        <p:nvSpPr>
          <p:cNvPr id="7" name="Date Placeholder 6">
            <a:extLst>
              <a:ext uri="{FF2B5EF4-FFF2-40B4-BE49-F238E27FC236}">
                <a16:creationId xmlns:a16="http://schemas.microsoft.com/office/drawing/2014/main" id="{6943A45B-009F-4EE8-B1A1-A60EC7B46357}"/>
              </a:ext>
            </a:extLst>
          </p:cNvPr>
          <p:cNvSpPr>
            <a:spLocks noGrp="1"/>
          </p:cNvSpPr>
          <p:nvPr>
            <p:ph type="dt" sz="half" idx="10"/>
          </p:nvPr>
        </p:nvSpPr>
        <p:spPr/>
        <p:txBody>
          <a:bodyPr/>
          <a:lstStyle/>
          <a:p>
            <a:r>
              <a:rPr lang="en-US"/>
              <a:t>Spring 2020</a:t>
            </a:r>
          </a:p>
        </p:txBody>
      </p:sp>
      <p:sp>
        <p:nvSpPr>
          <p:cNvPr id="10" name="Footer Placeholder 9">
            <a:extLst>
              <a:ext uri="{FF2B5EF4-FFF2-40B4-BE49-F238E27FC236}">
                <a16:creationId xmlns:a16="http://schemas.microsoft.com/office/drawing/2014/main" id="{212FD0CB-8159-4495-8CBF-8CF3CF4B10F7}"/>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9369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71E6-752A-1749-8141-FA9C339F70F2}"/>
              </a:ext>
            </a:extLst>
          </p:cNvPr>
          <p:cNvSpPr>
            <a:spLocks noGrp="1"/>
          </p:cNvSpPr>
          <p:nvPr>
            <p:ph type="title"/>
          </p:nvPr>
        </p:nvSpPr>
        <p:spPr>
          <a:xfrm>
            <a:off x="120136" y="300024"/>
            <a:ext cx="8726482" cy="940789"/>
          </a:xfrm>
        </p:spPr>
        <p:txBody>
          <a:bodyPr>
            <a:normAutofit fontScale="90000"/>
          </a:bodyPr>
          <a:lstStyle/>
          <a:p>
            <a:r>
              <a:rPr lang="en-US" altLang="zh-CN" dirty="0"/>
              <a:t>Compiling</a:t>
            </a:r>
            <a:r>
              <a:rPr lang="zh-CN" altLang="en-US" dirty="0"/>
              <a:t> </a:t>
            </a:r>
            <a:r>
              <a:rPr lang="en-US" altLang="zh-CN" dirty="0"/>
              <a:t>A</a:t>
            </a:r>
            <a:r>
              <a:rPr lang="zh-CN" altLang="en-US" dirty="0"/>
              <a:t> </a:t>
            </a:r>
            <a:r>
              <a:rPr lang="en-US" altLang="zh-CN" dirty="0"/>
              <a:t>Program</a:t>
            </a:r>
            <a:r>
              <a:rPr lang="zh-CN" altLang="en-US" dirty="0"/>
              <a:t> </a:t>
            </a:r>
            <a:r>
              <a:rPr lang="en-US" altLang="zh-CN" dirty="0"/>
              <a:t>with</a:t>
            </a:r>
            <a:r>
              <a:rPr lang="zh-CN" altLang="en-US" dirty="0"/>
              <a:t> </a:t>
            </a:r>
            <a:r>
              <a:rPr lang="en-US" altLang="zh-CN" dirty="0"/>
              <a:t>Multiple</a:t>
            </a:r>
            <a:r>
              <a:rPr lang="zh-CN" altLang="en-US" dirty="0"/>
              <a:t> </a:t>
            </a:r>
            <a:r>
              <a:rPr lang="en-US" altLang="zh-CN" dirty="0"/>
              <a:t>Files</a:t>
            </a:r>
            <a:endParaRPr lang="en-US" dirty="0"/>
          </a:p>
        </p:txBody>
      </p:sp>
      <p:sp>
        <p:nvSpPr>
          <p:cNvPr id="7" name="Rectangle 3">
            <a:extLst>
              <a:ext uri="{FF2B5EF4-FFF2-40B4-BE49-F238E27FC236}">
                <a16:creationId xmlns:a16="http://schemas.microsoft.com/office/drawing/2014/main" id="{2A012230-17C7-B54C-80B5-ADAE67AFE228}"/>
              </a:ext>
            </a:extLst>
          </p:cNvPr>
          <p:cNvSpPr>
            <a:spLocks noChangeArrowheads="1"/>
          </p:cNvSpPr>
          <p:nvPr/>
        </p:nvSpPr>
        <p:spPr bwMode="auto">
          <a:xfrm>
            <a:off x="171894" y="1827649"/>
            <a:ext cx="4356770" cy="2585323"/>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 {</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a:cs typeface="Courier New"/>
            </a:endParaRPr>
          </a:p>
        </p:txBody>
      </p:sp>
      <p:sp>
        <p:nvSpPr>
          <p:cNvPr id="8" name="Rectangle 6">
            <a:extLst>
              <a:ext uri="{FF2B5EF4-FFF2-40B4-BE49-F238E27FC236}">
                <a16:creationId xmlns:a16="http://schemas.microsoft.com/office/drawing/2014/main" id="{773D139E-80C4-1F48-90E0-B5756418B525}"/>
              </a:ext>
            </a:extLst>
          </p:cNvPr>
          <p:cNvSpPr>
            <a:spLocks noChangeArrowheads="1"/>
          </p:cNvSpPr>
          <p:nvPr/>
        </p:nvSpPr>
        <p:spPr bwMode="auto">
          <a:xfrm>
            <a:off x="4756594" y="1827649"/>
            <a:ext cx="4214878" cy="2585323"/>
          </a:xfrm>
          <a:prstGeom prst="rect">
            <a:avLst/>
          </a:prstGeom>
          <a:solidFill>
            <a:srgbClr val="DBF2DA"/>
          </a:solidFill>
          <a:ln w="3175">
            <a:solidFill>
              <a:schemeClr val="tx1"/>
            </a:solidFill>
            <a:miter lim="800000"/>
            <a:headEnd/>
            <a:tailEnd/>
          </a:ln>
          <a:effectLst/>
        </p:spPr>
        <p:txBody>
          <a:bodyPr wrap="square">
            <a:prstTxWarp prst="textNoShape">
              <a:avLst/>
            </a:prstTxWarp>
            <a:spAutoFit/>
          </a:bodyPr>
          <a:lstStyle/>
          <a:p>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 {</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11" name="TextBox 10">
            <a:extLst>
              <a:ext uri="{FF2B5EF4-FFF2-40B4-BE49-F238E27FC236}">
                <a16:creationId xmlns:a16="http://schemas.microsoft.com/office/drawing/2014/main" id="{AB2B736A-543F-FF4F-B5D7-ACBA226994F0}"/>
              </a:ext>
            </a:extLst>
          </p:cNvPr>
          <p:cNvSpPr txBox="1"/>
          <p:nvPr/>
        </p:nvSpPr>
        <p:spPr>
          <a:xfrm>
            <a:off x="171894" y="4747799"/>
            <a:ext cx="4356770" cy="369332"/>
          </a:xfrm>
          <a:prstGeom prst="rect">
            <a:avLst/>
          </a:prstGeom>
          <a:noFill/>
        </p:spPr>
        <p:txBody>
          <a:bodyPr wrap="square" rtlCol="0">
            <a:spAutoFit/>
          </a:bodyPr>
          <a:lstStyle/>
          <a:p>
            <a:pPr algn="ctr"/>
            <a:r>
              <a:rPr lang="en-US" altLang="zh-CN" dirty="0" err="1"/>
              <a:t>main.c</a:t>
            </a:r>
            <a:endParaRPr lang="en-US" dirty="0"/>
          </a:p>
        </p:txBody>
      </p:sp>
      <p:sp>
        <p:nvSpPr>
          <p:cNvPr id="12" name="TextBox 11">
            <a:extLst>
              <a:ext uri="{FF2B5EF4-FFF2-40B4-BE49-F238E27FC236}">
                <a16:creationId xmlns:a16="http://schemas.microsoft.com/office/drawing/2014/main" id="{9546E4B9-36D5-DC43-A552-C49C8F2038EE}"/>
              </a:ext>
            </a:extLst>
          </p:cNvPr>
          <p:cNvSpPr txBox="1"/>
          <p:nvPr/>
        </p:nvSpPr>
        <p:spPr>
          <a:xfrm>
            <a:off x="4756594" y="4747799"/>
            <a:ext cx="4214878" cy="369332"/>
          </a:xfrm>
          <a:prstGeom prst="rect">
            <a:avLst/>
          </a:prstGeom>
          <a:noFill/>
        </p:spPr>
        <p:txBody>
          <a:bodyPr wrap="square" rtlCol="0">
            <a:spAutoFit/>
          </a:bodyPr>
          <a:lstStyle/>
          <a:p>
            <a:pPr algn="ctr"/>
            <a:r>
              <a:rPr lang="en-US" altLang="zh-CN" dirty="0" err="1"/>
              <a:t>sum.c</a:t>
            </a:r>
            <a:endParaRPr lang="en-US" dirty="0"/>
          </a:p>
        </p:txBody>
      </p:sp>
      <p:sp>
        <p:nvSpPr>
          <p:cNvPr id="3" name="Slide Number Placeholder 2">
            <a:extLst>
              <a:ext uri="{FF2B5EF4-FFF2-40B4-BE49-F238E27FC236}">
                <a16:creationId xmlns:a16="http://schemas.microsoft.com/office/drawing/2014/main" id="{1CACC1E0-3D91-4083-B0E6-6DD4C471F617}"/>
              </a:ext>
            </a:extLst>
          </p:cNvPr>
          <p:cNvSpPr>
            <a:spLocks noGrp="1"/>
          </p:cNvSpPr>
          <p:nvPr>
            <p:ph type="sldNum" sz="quarter" idx="12"/>
          </p:nvPr>
        </p:nvSpPr>
        <p:spPr/>
        <p:txBody>
          <a:bodyPr/>
          <a:lstStyle/>
          <a:p>
            <a:fld id="{08660857-7544-4646-A5A0-CE3434EE97AD}" type="slidenum">
              <a:rPr lang="en-US" smtClean="0"/>
              <a:t>7</a:t>
            </a:fld>
            <a:endParaRPr lang="en-US"/>
          </a:p>
        </p:txBody>
      </p:sp>
      <p:sp>
        <p:nvSpPr>
          <p:cNvPr id="9" name="Date Placeholder 8">
            <a:extLst>
              <a:ext uri="{FF2B5EF4-FFF2-40B4-BE49-F238E27FC236}">
                <a16:creationId xmlns:a16="http://schemas.microsoft.com/office/drawing/2014/main" id="{BAF91BA7-F143-4EDE-BE89-4225CEEBCE88}"/>
              </a:ext>
            </a:extLst>
          </p:cNvPr>
          <p:cNvSpPr>
            <a:spLocks noGrp="1"/>
          </p:cNvSpPr>
          <p:nvPr>
            <p:ph type="dt" sz="half" idx="10"/>
          </p:nvPr>
        </p:nvSpPr>
        <p:spPr/>
        <p:txBody>
          <a:bodyPr/>
          <a:lstStyle/>
          <a:p>
            <a:r>
              <a:rPr lang="en-US"/>
              <a:t>Spring 2020</a:t>
            </a:r>
          </a:p>
        </p:txBody>
      </p:sp>
      <p:sp>
        <p:nvSpPr>
          <p:cNvPr id="10" name="Footer Placeholder 9">
            <a:extLst>
              <a:ext uri="{FF2B5EF4-FFF2-40B4-BE49-F238E27FC236}">
                <a16:creationId xmlns:a16="http://schemas.microsoft.com/office/drawing/2014/main" id="{6C0481B2-C0BD-42EC-A83E-4027C649FE35}"/>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28072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71E6-752A-1749-8141-FA9C339F70F2}"/>
              </a:ext>
            </a:extLst>
          </p:cNvPr>
          <p:cNvSpPr>
            <a:spLocks noGrp="1"/>
          </p:cNvSpPr>
          <p:nvPr>
            <p:ph type="title"/>
          </p:nvPr>
        </p:nvSpPr>
        <p:spPr>
          <a:xfrm>
            <a:off x="120136" y="300024"/>
            <a:ext cx="8726482" cy="940789"/>
          </a:xfrm>
        </p:spPr>
        <p:txBody>
          <a:bodyPr>
            <a:normAutofit/>
          </a:bodyPr>
          <a:lstStyle/>
          <a:p>
            <a:r>
              <a:rPr lang="en-US" altLang="zh-CN" dirty="0"/>
              <a:t>Linking</a:t>
            </a:r>
            <a:endParaRPr lang="en-US" dirty="0"/>
          </a:p>
        </p:txBody>
      </p:sp>
      <p:grpSp>
        <p:nvGrpSpPr>
          <p:cNvPr id="3" name="Group 2">
            <a:extLst>
              <a:ext uri="{FF2B5EF4-FFF2-40B4-BE49-F238E27FC236}">
                <a16:creationId xmlns:a16="http://schemas.microsoft.com/office/drawing/2014/main" id="{9759F080-4C6A-604E-8016-C3C08464C4D0}"/>
              </a:ext>
            </a:extLst>
          </p:cNvPr>
          <p:cNvGrpSpPr/>
          <p:nvPr/>
        </p:nvGrpSpPr>
        <p:grpSpPr>
          <a:xfrm>
            <a:off x="963324" y="2475567"/>
            <a:ext cx="7317084" cy="3816943"/>
            <a:chOff x="1828800" y="2667000"/>
            <a:chExt cx="7317084" cy="3816943"/>
          </a:xfrm>
        </p:grpSpPr>
        <p:sp>
          <p:nvSpPr>
            <p:cNvPr id="10" name="Line 4">
              <a:extLst>
                <a:ext uri="{FF2B5EF4-FFF2-40B4-BE49-F238E27FC236}">
                  <a16:creationId xmlns:a16="http://schemas.microsoft.com/office/drawing/2014/main" id="{C67FF85C-4A88-BA46-B9A4-B36DD55DFB28}"/>
                </a:ext>
              </a:extLst>
            </p:cNvPr>
            <p:cNvSpPr>
              <a:spLocks noChangeShapeType="1"/>
            </p:cNvSpPr>
            <p:nvPr/>
          </p:nvSpPr>
          <p:spPr bwMode="auto">
            <a:xfrm>
              <a:off x="2667000"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13" name="Rectangle 5">
              <a:extLst>
                <a:ext uri="{FF2B5EF4-FFF2-40B4-BE49-F238E27FC236}">
                  <a16:creationId xmlns:a16="http://schemas.microsoft.com/office/drawing/2014/main" id="{C51FF66A-B205-5344-AB01-B4F6EFDB0514}"/>
                </a:ext>
              </a:extLst>
            </p:cNvPr>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Linker (ld)</a:t>
              </a:r>
            </a:p>
          </p:txBody>
        </p:sp>
        <p:sp>
          <p:nvSpPr>
            <p:cNvPr id="14" name="Rectangle 6">
              <a:extLst>
                <a:ext uri="{FF2B5EF4-FFF2-40B4-BE49-F238E27FC236}">
                  <a16:creationId xmlns:a16="http://schemas.microsoft.com/office/drawing/2014/main" id="{A38B08B4-DA47-614A-9043-CE1E6BD802E3}"/>
                </a:ext>
              </a:extLst>
            </p:cNvPr>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dirty="0">
                  <a:latin typeface="Calibri"/>
                  <a:cs typeface="Calibri"/>
                </a:rPr>
                <a:t>Translators</a:t>
              </a:r>
            </a:p>
            <a:p>
              <a:pPr algn="ctr"/>
              <a:r>
                <a:rPr lang="en-US" sz="1800" dirty="0">
                  <a:latin typeface="Calibri"/>
                  <a:cs typeface="Calibri"/>
                </a:rPr>
                <a:t>(</a:t>
              </a:r>
              <a:r>
                <a:rPr lang="en-US" sz="1800" dirty="0" err="1">
                  <a:latin typeface="Calibri"/>
                  <a:cs typeface="Calibri"/>
                </a:rPr>
                <a:t>cpp</a:t>
              </a:r>
              <a:r>
                <a:rPr lang="en-US" sz="1800" dirty="0">
                  <a:latin typeface="Calibri"/>
                  <a:cs typeface="Calibri"/>
                </a:rPr>
                <a:t>, cc1, as)</a:t>
              </a:r>
            </a:p>
          </p:txBody>
        </p:sp>
        <p:sp>
          <p:nvSpPr>
            <p:cNvPr id="15" name="Text Box 7">
              <a:extLst>
                <a:ext uri="{FF2B5EF4-FFF2-40B4-BE49-F238E27FC236}">
                  <a16:creationId xmlns:a16="http://schemas.microsoft.com/office/drawing/2014/main" id="{522952D3-FCEA-0D48-9C0D-D6A83D1EFDBE}"/>
                </a:ext>
              </a:extLst>
            </p:cNvPr>
            <p:cNvSpPr txBox="1">
              <a:spLocks noChangeArrowheads="1"/>
            </p:cNvSpPr>
            <p:nvPr/>
          </p:nvSpPr>
          <p:spPr bwMode="auto">
            <a:xfrm>
              <a:off x="2133600" y="26670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main.c</a:t>
              </a:r>
              <a:endParaRPr lang="en-US" sz="1800" dirty="0">
                <a:latin typeface="Courier New"/>
                <a:cs typeface="Courier New"/>
              </a:endParaRPr>
            </a:p>
          </p:txBody>
        </p:sp>
        <p:sp>
          <p:nvSpPr>
            <p:cNvPr id="16" name="Text Box 8">
              <a:extLst>
                <a:ext uri="{FF2B5EF4-FFF2-40B4-BE49-F238E27FC236}">
                  <a16:creationId xmlns:a16="http://schemas.microsoft.com/office/drawing/2014/main" id="{D722BCDE-2216-334A-B21D-0F85F4ED5112}"/>
                </a:ext>
              </a:extLst>
            </p:cNvPr>
            <p:cNvSpPr txBox="1">
              <a:spLocks noChangeArrowheads="1"/>
            </p:cNvSpPr>
            <p:nvPr/>
          </p:nvSpPr>
          <p:spPr bwMode="auto">
            <a:xfrm>
              <a:off x="2268538" y="43434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a:latin typeface="Courier New"/>
                  <a:cs typeface="Courier New"/>
                </a:rPr>
                <a:t>main.o</a:t>
              </a:r>
            </a:p>
          </p:txBody>
        </p:sp>
        <p:sp>
          <p:nvSpPr>
            <p:cNvPr id="17" name="Rectangle 9">
              <a:extLst>
                <a:ext uri="{FF2B5EF4-FFF2-40B4-BE49-F238E27FC236}">
                  <a16:creationId xmlns:a16="http://schemas.microsoft.com/office/drawing/2014/main" id="{93D2476F-E403-274E-BDB9-F9D758A5A114}"/>
                </a:ext>
              </a:extLst>
            </p:cNvPr>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dirty="0">
                  <a:latin typeface="Calibri"/>
                  <a:cs typeface="Calibri"/>
                </a:rPr>
                <a:t>Translators</a:t>
              </a:r>
            </a:p>
            <a:p>
              <a:pPr algn="ctr"/>
              <a:r>
                <a:rPr lang="en-US" sz="1800" dirty="0">
                  <a:latin typeface="Calibri"/>
                  <a:cs typeface="Calibri"/>
                </a:rPr>
                <a:t>(</a:t>
              </a:r>
              <a:r>
                <a:rPr lang="en-US" sz="1800" dirty="0" err="1">
                  <a:latin typeface="Calibri"/>
                  <a:cs typeface="Calibri"/>
                </a:rPr>
                <a:t>cpp</a:t>
              </a:r>
              <a:r>
                <a:rPr lang="en-US" sz="1800" dirty="0">
                  <a:latin typeface="Calibri"/>
                  <a:cs typeface="Calibri"/>
                </a:rPr>
                <a:t>, cc1, as)</a:t>
              </a:r>
            </a:p>
          </p:txBody>
        </p:sp>
        <p:sp>
          <p:nvSpPr>
            <p:cNvPr id="18" name="Text Box 10">
              <a:extLst>
                <a:ext uri="{FF2B5EF4-FFF2-40B4-BE49-F238E27FC236}">
                  <a16:creationId xmlns:a16="http://schemas.microsoft.com/office/drawing/2014/main" id="{63971D59-8E5E-EF44-8E7A-5FF8D931071B}"/>
                </a:ext>
              </a:extLst>
            </p:cNvPr>
            <p:cNvSpPr txBox="1">
              <a:spLocks noChangeArrowheads="1"/>
            </p:cNvSpPr>
            <p:nvPr/>
          </p:nvSpPr>
          <p:spPr bwMode="auto">
            <a:xfrm>
              <a:off x="4191000" y="2667000"/>
              <a:ext cx="877276"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sum.c</a:t>
              </a:r>
              <a:endParaRPr lang="en-US" sz="1800" dirty="0">
                <a:latin typeface="Courier New"/>
                <a:cs typeface="Courier New"/>
              </a:endParaRPr>
            </a:p>
          </p:txBody>
        </p:sp>
        <p:sp>
          <p:nvSpPr>
            <p:cNvPr id="19" name="Text Box 11">
              <a:extLst>
                <a:ext uri="{FF2B5EF4-FFF2-40B4-BE49-F238E27FC236}">
                  <a16:creationId xmlns:a16="http://schemas.microsoft.com/office/drawing/2014/main" id="{47562D2A-9B39-F349-B26C-01646A571530}"/>
                </a:ext>
              </a:extLst>
            </p:cNvPr>
            <p:cNvSpPr txBox="1">
              <a:spLocks noChangeArrowheads="1"/>
            </p:cNvSpPr>
            <p:nvPr/>
          </p:nvSpPr>
          <p:spPr bwMode="auto">
            <a:xfrm>
              <a:off x="4268300" y="4343400"/>
              <a:ext cx="877276" cy="369332"/>
            </a:xfrm>
            <a:prstGeom prst="rect">
              <a:avLst/>
            </a:prstGeom>
            <a:noFill/>
            <a:ln w="25400">
              <a:noFill/>
              <a:miter lim="800000"/>
              <a:headEnd/>
              <a:tailEnd/>
            </a:ln>
            <a:effectLst/>
          </p:spPr>
          <p:txBody>
            <a:bodyPr wrap="none">
              <a:prstTxWarp prst="textNoShape">
                <a:avLst/>
              </a:prstTxWarp>
              <a:spAutoFit/>
            </a:bodyPr>
            <a:lstStyle/>
            <a:p>
              <a:pPr algn="ctr"/>
              <a:r>
                <a:rPr lang="en-US" sz="1800" dirty="0" err="1">
                  <a:latin typeface="Courier New"/>
                  <a:cs typeface="Courier New"/>
                </a:rPr>
                <a:t>sum.o</a:t>
              </a:r>
              <a:endParaRPr lang="en-US" sz="1800" dirty="0">
                <a:latin typeface="Courier New"/>
                <a:cs typeface="Courier New"/>
              </a:endParaRPr>
            </a:p>
          </p:txBody>
        </p:sp>
        <p:sp>
          <p:nvSpPr>
            <p:cNvPr id="20" name="Text Box 12">
              <a:extLst>
                <a:ext uri="{FF2B5EF4-FFF2-40B4-BE49-F238E27FC236}">
                  <a16:creationId xmlns:a16="http://schemas.microsoft.com/office/drawing/2014/main" id="{B699E8F1-4BC3-AF4B-8BBC-3CCE33BF4A60}"/>
                </a:ext>
              </a:extLst>
            </p:cNvPr>
            <p:cNvSpPr txBox="1">
              <a:spLocks noChangeArrowheads="1"/>
            </p:cNvSpPr>
            <p:nvPr/>
          </p:nvSpPr>
          <p:spPr bwMode="auto">
            <a:xfrm>
              <a:off x="3200400" y="5789613"/>
              <a:ext cx="738754" cy="369332"/>
            </a:xfrm>
            <a:prstGeom prst="rect">
              <a:avLst/>
            </a:prstGeom>
            <a:noFill/>
            <a:ln w="25400">
              <a:noFill/>
              <a:miter lim="800000"/>
              <a:headEnd/>
              <a:tailEnd/>
            </a:ln>
            <a:effectLst/>
          </p:spPr>
          <p:txBody>
            <a:bodyPr wrap="none">
              <a:prstTxWarp prst="textNoShape">
                <a:avLst/>
              </a:prstTxWarp>
              <a:spAutoFit/>
            </a:bodyPr>
            <a:lstStyle/>
            <a:p>
              <a:r>
                <a:rPr lang="en-US" sz="1800" dirty="0" err="1">
                  <a:latin typeface="Courier New"/>
                  <a:cs typeface="Courier New"/>
                </a:rPr>
                <a:t>prog</a:t>
              </a:r>
              <a:endParaRPr lang="en-US" sz="1800" dirty="0">
                <a:latin typeface="Courier New"/>
                <a:cs typeface="Courier New"/>
              </a:endParaRPr>
            </a:p>
          </p:txBody>
        </p:sp>
        <p:sp>
          <p:nvSpPr>
            <p:cNvPr id="21" name="Line 13">
              <a:extLst>
                <a:ext uri="{FF2B5EF4-FFF2-40B4-BE49-F238E27FC236}">
                  <a16:creationId xmlns:a16="http://schemas.microsoft.com/office/drawing/2014/main" id="{52FA07FD-B333-874A-A8A1-F770E21447ED}"/>
                </a:ext>
              </a:extLst>
            </p:cNvPr>
            <p:cNvSpPr>
              <a:spLocks noChangeShapeType="1"/>
            </p:cNvSpPr>
            <p:nvPr/>
          </p:nvSpPr>
          <p:spPr bwMode="auto">
            <a:xfrm>
              <a:off x="4659313"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 name="Line 14">
              <a:extLst>
                <a:ext uri="{FF2B5EF4-FFF2-40B4-BE49-F238E27FC236}">
                  <a16:creationId xmlns:a16="http://schemas.microsoft.com/office/drawing/2014/main" id="{0CC72FFD-2EBA-EE46-A5C0-DE0B30636F2D}"/>
                </a:ext>
              </a:extLst>
            </p:cNvPr>
            <p:cNvSpPr>
              <a:spLocks noChangeShapeType="1"/>
            </p:cNvSpPr>
            <p:nvPr/>
          </p:nvSpPr>
          <p:spPr bwMode="auto">
            <a:xfrm>
              <a:off x="2667000"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3" name="Line 15">
              <a:extLst>
                <a:ext uri="{FF2B5EF4-FFF2-40B4-BE49-F238E27FC236}">
                  <a16:creationId xmlns:a16="http://schemas.microsoft.com/office/drawing/2014/main" id="{6713E353-64F5-AA49-ACB5-501C2B8FD147}"/>
                </a:ext>
              </a:extLst>
            </p:cNvPr>
            <p:cNvSpPr>
              <a:spLocks noChangeShapeType="1"/>
            </p:cNvSpPr>
            <p:nvPr/>
          </p:nvSpPr>
          <p:spPr bwMode="auto">
            <a:xfrm>
              <a:off x="4659313"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4" name="Line 16">
              <a:extLst>
                <a:ext uri="{FF2B5EF4-FFF2-40B4-BE49-F238E27FC236}">
                  <a16:creationId xmlns:a16="http://schemas.microsoft.com/office/drawing/2014/main" id="{22642A70-98E5-0843-A075-CD44B41226FE}"/>
                </a:ext>
              </a:extLst>
            </p:cNvPr>
            <p:cNvSpPr>
              <a:spLocks noChangeShapeType="1"/>
            </p:cNvSpPr>
            <p:nvPr/>
          </p:nvSpPr>
          <p:spPr bwMode="auto">
            <a:xfrm>
              <a:off x="4659313"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5" name="Line 17">
              <a:extLst>
                <a:ext uri="{FF2B5EF4-FFF2-40B4-BE49-F238E27FC236}">
                  <a16:creationId xmlns:a16="http://schemas.microsoft.com/office/drawing/2014/main" id="{941A6C0F-FD06-8D42-8A52-95F0BE8C604F}"/>
                </a:ext>
              </a:extLst>
            </p:cNvPr>
            <p:cNvSpPr>
              <a:spLocks noChangeShapeType="1"/>
            </p:cNvSpPr>
            <p:nvPr/>
          </p:nvSpPr>
          <p:spPr bwMode="auto">
            <a:xfrm>
              <a:off x="3559175" y="5489575"/>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6" name="Line 18">
              <a:extLst>
                <a:ext uri="{FF2B5EF4-FFF2-40B4-BE49-F238E27FC236}">
                  <a16:creationId xmlns:a16="http://schemas.microsoft.com/office/drawing/2014/main" id="{4A351E42-9F3F-F04F-8DE2-378D95AF2AC6}"/>
                </a:ext>
              </a:extLst>
            </p:cNvPr>
            <p:cNvSpPr>
              <a:spLocks noChangeShapeType="1"/>
            </p:cNvSpPr>
            <p:nvPr/>
          </p:nvSpPr>
          <p:spPr bwMode="auto">
            <a:xfrm>
              <a:off x="2667000"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7" name="Text Box 19">
              <a:extLst>
                <a:ext uri="{FF2B5EF4-FFF2-40B4-BE49-F238E27FC236}">
                  <a16:creationId xmlns:a16="http://schemas.microsoft.com/office/drawing/2014/main" id="{9CFB730C-67C3-D048-904F-D58FF4AF16CE}"/>
                </a:ext>
              </a:extLst>
            </p:cNvPr>
            <p:cNvSpPr txBox="1">
              <a:spLocks noChangeArrowheads="1"/>
            </p:cNvSpPr>
            <p:nvPr/>
          </p:nvSpPr>
          <p:spPr bwMode="auto">
            <a:xfrm>
              <a:off x="6545534" y="2667000"/>
              <a:ext cx="1321145" cy="369332"/>
            </a:xfrm>
            <a:prstGeom prst="rect">
              <a:avLst/>
            </a:prstGeom>
            <a:noFill/>
            <a:ln w="25400">
              <a:noFill/>
              <a:miter lim="800000"/>
              <a:headEnd/>
              <a:tailEnd/>
            </a:ln>
            <a:effectLst/>
          </p:spPr>
          <p:txBody>
            <a:bodyPr wrap="none">
              <a:prstTxWarp prst="textNoShape">
                <a:avLst/>
              </a:prstTxWarp>
              <a:spAutoFit/>
            </a:bodyPr>
            <a:lstStyle/>
            <a:p>
              <a:r>
                <a:rPr lang="en-US" sz="1800" i="1" dirty="0">
                  <a:solidFill>
                    <a:srgbClr val="C00000"/>
                  </a:solidFill>
                  <a:latin typeface="Calibri"/>
                  <a:cs typeface="Calibri"/>
                </a:rPr>
                <a:t>Source files</a:t>
              </a:r>
            </a:p>
          </p:txBody>
        </p:sp>
        <p:sp>
          <p:nvSpPr>
            <p:cNvPr id="28" name="Text Box 20">
              <a:extLst>
                <a:ext uri="{FF2B5EF4-FFF2-40B4-BE49-F238E27FC236}">
                  <a16:creationId xmlns:a16="http://schemas.microsoft.com/office/drawing/2014/main" id="{8909B5F6-DCF0-6649-95B1-E21EABB3A460}"/>
                </a:ext>
              </a:extLst>
            </p:cNvPr>
            <p:cNvSpPr txBox="1">
              <a:spLocks noChangeArrowheads="1"/>
            </p:cNvSpPr>
            <p:nvPr/>
          </p:nvSpPr>
          <p:spPr bwMode="auto">
            <a:xfrm>
              <a:off x="6545534" y="3998525"/>
              <a:ext cx="2291205" cy="923330"/>
            </a:xfrm>
            <a:prstGeom prst="rect">
              <a:avLst/>
            </a:prstGeom>
            <a:noFill/>
            <a:ln w="25400">
              <a:noFill/>
              <a:miter lim="800000"/>
              <a:headEnd/>
              <a:tailEnd/>
            </a:ln>
            <a:effectLst/>
          </p:spPr>
          <p:txBody>
            <a:bodyPr wrap="none">
              <a:prstTxWarp prst="textNoShape">
                <a:avLst/>
              </a:prstTxWarp>
              <a:spAutoFit/>
            </a:bodyPr>
            <a:lstStyle/>
            <a:p>
              <a:r>
                <a:rPr lang="en-US" sz="1800" i="1" dirty="0">
                  <a:solidFill>
                    <a:srgbClr val="C00000"/>
                  </a:solidFill>
                  <a:latin typeface="Calibri"/>
                  <a:cs typeface="Calibri"/>
                </a:rPr>
                <a:t>Separately compiled</a:t>
              </a:r>
            </a:p>
            <a:p>
              <a:r>
                <a:rPr lang="en-US" sz="1800" i="1" u="sng" dirty="0">
                  <a:solidFill>
                    <a:srgbClr val="C00000"/>
                  </a:solidFill>
                  <a:latin typeface="Calibri"/>
                  <a:cs typeface="Calibri"/>
                </a:rPr>
                <a:t>relocatable</a:t>
              </a:r>
              <a:r>
                <a:rPr lang="en-US" sz="1800" i="1" dirty="0">
                  <a:solidFill>
                    <a:srgbClr val="C00000"/>
                  </a:solidFill>
                  <a:latin typeface="Calibri"/>
                  <a:cs typeface="Calibri"/>
                </a:rPr>
                <a:t> object files</a:t>
              </a:r>
            </a:p>
            <a:p>
              <a:r>
                <a:rPr lang="en-US" altLang="zh-CN" i="1" dirty="0">
                  <a:solidFill>
                    <a:srgbClr val="C00000"/>
                  </a:solidFill>
                  <a:latin typeface="Calibri"/>
                  <a:cs typeface="Calibri"/>
                </a:rPr>
                <a:t>(</a:t>
              </a:r>
              <a:r>
                <a:rPr lang="en-US" altLang="zh-CN" i="1" dirty="0" err="1">
                  <a:solidFill>
                    <a:srgbClr val="C00000"/>
                  </a:solidFill>
                  <a:latin typeface="Calibri"/>
                  <a:cs typeface="Calibri"/>
                </a:rPr>
                <a:t>gcc</a:t>
              </a:r>
              <a:r>
                <a:rPr lang="zh-CN" altLang="en-US" i="1" dirty="0">
                  <a:solidFill>
                    <a:srgbClr val="C00000"/>
                  </a:solidFill>
                  <a:latin typeface="Calibri"/>
                  <a:cs typeface="Calibri"/>
                </a:rPr>
                <a:t> </a:t>
              </a:r>
              <a:r>
                <a:rPr lang="en-US" altLang="zh-CN" i="1" dirty="0">
                  <a:solidFill>
                    <a:srgbClr val="C00000"/>
                  </a:solidFill>
                  <a:latin typeface="Calibri"/>
                  <a:cs typeface="Calibri"/>
                </a:rPr>
                <a:t>–c</a:t>
              </a:r>
              <a:r>
                <a:rPr lang="zh-CN" altLang="en-US" i="1" dirty="0">
                  <a:solidFill>
                    <a:srgbClr val="C00000"/>
                  </a:solidFill>
                  <a:latin typeface="Calibri"/>
                  <a:cs typeface="Calibri"/>
                </a:rPr>
                <a:t> </a:t>
              </a:r>
              <a:r>
                <a:rPr lang="en-US" altLang="zh-CN" i="1" dirty="0" err="1">
                  <a:solidFill>
                    <a:srgbClr val="C00000"/>
                  </a:solidFill>
                  <a:latin typeface="Calibri"/>
                  <a:cs typeface="Calibri"/>
                </a:rPr>
                <a:t>file.c</a:t>
              </a:r>
              <a:r>
                <a:rPr lang="zh-CN" altLang="en-US" i="1" dirty="0">
                  <a:solidFill>
                    <a:srgbClr val="C00000"/>
                  </a:solidFill>
                  <a:latin typeface="Calibri"/>
                  <a:cs typeface="Calibri"/>
                </a:rPr>
                <a:t> </a:t>
              </a:r>
              <a:r>
                <a:rPr lang="en-US" altLang="zh-CN" i="1" dirty="0">
                  <a:solidFill>
                    <a:srgbClr val="C00000"/>
                  </a:solidFill>
                  <a:latin typeface="Calibri"/>
                  <a:cs typeface="Calibri"/>
                </a:rPr>
                <a:t>–o</a:t>
              </a:r>
              <a:r>
                <a:rPr lang="zh-CN" altLang="en-US" i="1" dirty="0">
                  <a:solidFill>
                    <a:srgbClr val="C00000"/>
                  </a:solidFill>
                  <a:latin typeface="Calibri"/>
                  <a:cs typeface="Calibri"/>
                </a:rPr>
                <a:t> </a:t>
              </a:r>
              <a:r>
                <a:rPr lang="en-US" altLang="zh-CN" i="1" dirty="0" err="1">
                  <a:solidFill>
                    <a:srgbClr val="C00000"/>
                  </a:solidFill>
                  <a:latin typeface="Calibri"/>
                  <a:cs typeface="Calibri"/>
                </a:rPr>
                <a:t>file.o</a:t>
              </a:r>
              <a:r>
                <a:rPr lang="en-US" altLang="zh-CN" i="1" dirty="0">
                  <a:solidFill>
                    <a:srgbClr val="C00000"/>
                  </a:solidFill>
                  <a:latin typeface="Calibri"/>
                  <a:cs typeface="Calibri"/>
                </a:rPr>
                <a:t>)</a:t>
              </a:r>
              <a:endParaRPr lang="en-US" sz="1800" i="1" dirty="0">
                <a:solidFill>
                  <a:srgbClr val="C00000"/>
                </a:solidFill>
                <a:latin typeface="Calibri"/>
                <a:cs typeface="Calibri"/>
              </a:endParaRPr>
            </a:p>
          </p:txBody>
        </p:sp>
        <p:sp>
          <p:nvSpPr>
            <p:cNvPr id="29" name="Text Box 21">
              <a:extLst>
                <a:ext uri="{FF2B5EF4-FFF2-40B4-BE49-F238E27FC236}">
                  <a16:creationId xmlns:a16="http://schemas.microsoft.com/office/drawing/2014/main" id="{19F9B3EF-EB23-084C-A145-450EAA3417EB}"/>
                </a:ext>
              </a:extLst>
            </p:cNvPr>
            <p:cNvSpPr txBox="1">
              <a:spLocks noChangeArrowheads="1"/>
            </p:cNvSpPr>
            <p:nvPr/>
          </p:nvSpPr>
          <p:spPr bwMode="auto">
            <a:xfrm>
              <a:off x="5068276" y="5560613"/>
              <a:ext cx="4077608" cy="923330"/>
            </a:xfrm>
            <a:prstGeom prst="rect">
              <a:avLst/>
            </a:prstGeom>
            <a:noFill/>
            <a:ln w="25400">
              <a:noFill/>
              <a:miter lim="800000"/>
              <a:headEnd/>
              <a:tailEnd/>
            </a:ln>
            <a:effectLst/>
          </p:spPr>
          <p:txBody>
            <a:bodyPr wrap="none">
              <a:prstTxWarp prst="textNoShape">
                <a:avLst/>
              </a:prstTxWarp>
              <a:spAutoFit/>
            </a:bodyPr>
            <a:lstStyle/>
            <a:p>
              <a:r>
                <a:rPr lang="en-US" sz="1800" i="1" dirty="0">
                  <a:solidFill>
                    <a:srgbClr val="C00000"/>
                  </a:solidFill>
                  <a:latin typeface="Calibri"/>
                  <a:cs typeface="Calibri"/>
                </a:rPr>
                <a:t>Fully linked </a:t>
              </a:r>
              <a:r>
                <a:rPr lang="en-US" sz="1800" i="1" u="sng" dirty="0">
                  <a:solidFill>
                    <a:srgbClr val="C00000"/>
                  </a:solidFill>
                  <a:latin typeface="Calibri"/>
                  <a:cs typeface="Calibri"/>
                </a:rPr>
                <a:t>executable</a:t>
              </a:r>
              <a:r>
                <a:rPr lang="en-US" sz="1800" i="1" dirty="0">
                  <a:solidFill>
                    <a:srgbClr val="C00000"/>
                  </a:solidFill>
                  <a:latin typeface="Calibri"/>
                  <a:cs typeface="Calibri"/>
                </a:rPr>
                <a:t> object file</a:t>
              </a:r>
            </a:p>
            <a:p>
              <a:r>
                <a:rPr lang="en-US" sz="1800" i="1" dirty="0">
                  <a:solidFill>
                    <a:srgbClr val="C00000"/>
                  </a:solidFill>
                  <a:latin typeface="Calibri"/>
                  <a:cs typeface="Calibri"/>
                </a:rPr>
                <a:t>(contains code and data for all functions</a:t>
              </a:r>
            </a:p>
            <a:p>
              <a:r>
                <a:rPr lang="en-US" sz="1800" i="1" dirty="0">
                  <a:solidFill>
                    <a:srgbClr val="C00000"/>
                  </a:solidFill>
                  <a:latin typeface="Calibri"/>
                  <a:cs typeface="Calibri"/>
                </a:rPr>
                <a:t>defined in </a:t>
              </a:r>
              <a:r>
                <a:rPr lang="en-US" sz="1800" i="1" dirty="0" err="1">
                  <a:solidFill>
                    <a:srgbClr val="C00000"/>
                  </a:solidFill>
                  <a:latin typeface="Courier New"/>
                  <a:cs typeface="Courier New"/>
                </a:rPr>
                <a:t>main.c</a:t>
              </a:r>
              <a:r>
                <a:rPr lang="en-US" sz="1800" i="1" dirty="0">
                  <a:solidFill>
                    <a:srgbClr val="C00000"/>
                  </a:solidFill>
                  <a:latin typeface="Courier New"/>
                  <a:cs typeface="Courier New"/>
                </a:rPr>
                <a:t> </a:t>
              </a:r>
              <a:r>
                <a:rPr lang="en-US" sz="1800" i="1" dirty="0">
                  <a:solidFill>
                    <a:srgbClr val="C00000"/>
                  </a:solidFill>
                  <a:latin typeface="Calibri"/>
                  <a:cs typeface="Calibri"/>
                </a:rPr>
                <a:t>and</a:t>
              </a:r>
              <a:r>
                <a:rPr lang="en-US" sz="1800" i="1" dirty="0">
                  <a:solidFill>
                    <a:srgbClr val="C00000"/>
                  </a:solidFill>
                  <a:latin typeface="Courier New"/>
                  <a:cs typeface="Courier New"/>
                </a:rPr>
                <a:t> </a:t>
              </a:r>
              <a:r>
                <a:rPr lang="en-US" sz="1800" i="1" dirty="0" err="1">
                  <a:solidFill>
                    <a:srgbClr val="C00000"/>
                  </a:solidFill>
                  <a:latin typeface="Courier New"/>
                  <a:cs typeface="Courier New"/>
                </a:rPr>
                <a:t>sum.c</a:t>
              </a:r>
              <a:r>
                <a:rPr lang="en-US" sz="1800" i="1" dirty="0">
                  <a:solidFill>
                    <a:srgbClr val="C00000"/>
                  </a:solidFill>
                  <a:latin typeface="Calibri"/>
                  <a:cs typeface="Calibri"/>
                </a:rPr>
                <a:t>)</a:t>
              </a:r>
            </a:p>
          </p:txBody>
        </p:sp>
      </p:grpSp>
      <p:sp>
        <p:nvSpPr>
          <p:cNvPr id="30" name="Rectangle 3">
            <a:extLst>
              <a:ext uri="{FF2B5EF4-FFF2-40B4-BE49-F238E27FC236}">
                <a16:creationId xmlns:a16="http://schemas.microsoft.com/office/drawing/2014/main" id="{017AA428-DF8F-4DE7-B630-8FD062F8EBB7}"/>
              </a:ext>
            </a:extLst>
          </p:cNvPr>
          <p:cNvSpPr txBox="1">
            <a:spLocks noChangeArrowheads="1"/>
          </p:cNvSpPr>
          <p:nvPr/>
        </p:nvSpPr>
        <p:spPr bwMode="auto">
          <a:xfrm>
            <a:off x="685800" y="1270976"/>
            <a:ext cx="7772400" cy="1143000"/>
          </a:xfrm>
          <a:prstGeom prst="rect">
            <a:avLst/>
          </a:prstGeom>
          <a:solidFill>
            <a:srgbClr val="E0E0E0"/>
          </a:solidFill>
          <a:ln w="9525">
            <a:solidFill>
              <a:srgbClr val="000004"/>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kern="0">
                <a:latin typeface="Calibri"/>
                <a:cs typeface="Calibri"/>
              </a:rPr>
              <a:t>Programs are translated and linked using a </a:t>
            </a:r>
            <a:r>
              <a:rPr lang="en-US" sz="2000" i="1" kern="0">
                <a:latin typeface="Calibri"/>
                <a:cs typeface="Calibri"/>
              </a:rPr>
              <a:t>compiler driver</a:t>
            </a:r>
            <a:r>
              <a:rPr lang="en-US" sz="2000" kern="0">
                <a:latin typeface="Calibri"/>
                <a:cs typeface="Calibri"/>
              </a:rPr>
              <a:t>:</a:t>
            </a:r>
          </a:p>
          <a:p>
            <a:pPr lvl="1"/>
            <a:r>
              <a:rPr lang="en-US" sz="1800" kern="0">
                <a:latin typeface="Courier New" charset="0"/>
              </a:rPr>
              <a:t>linux&gt; </a:t>
            </a:r>
            <a:r>
              <a:rPr lang="en-US" sz="1800" i="1" kern="0">
                <a:latin typeface="Courier New" charset="0"/>
              </a:rPr>
              <a:t>gcc -Og -o prog main.c sum.c</a:t>
            </a:r>
          </a:p>
          <a:p>
            <a:pPr lvl="1"/>
            <a:r>
              <a:rPr lang="en-US" sz="1800" kern="0">
                <a:latin typeface="Courier New" charset="0"/>
              </a:rPr>
              <a:t>linux&gt; </a:t>
            </a:r>
            <a:r>
              <a:rPr lang="en-US" sz="1800" i="1" kern="0">
                <a:latin typeface="Courier New" charset="0"/>
              </a:rPr>
              <a:t>./prog</a:t>
            </a:r>
            <a:endParaRPr lang="en-US" sz="1800" i="1" kern="0" dirty="0">
              <a:latin typeface="Courier New" charset="0"/>
            </a:endParaRPr>
          </a:p>
        </p:txBody>
      </p:sp>
      <p:sp>
        <p:nvSpPr>
          <p:cNvPr id="7" name="Slide Number Placeholder 6">
            <a:extLst>
              <a:ext uri="{FF2B5EF4-FFF2-40B4-BE49-F238E27FC236}">
                <a16:creationId xmlns:a16="http://schemas.microsoft.com/office/drawing/2014/main" id="{BAF1872F-32A8-426E-99EC-583D4438EA18}"/>
              </a:ext>
            </a:extLst>
          </p:cNvPr>
          <p:cNvSpPr>
            <a:spLocks noGrp="1"/>
          </p:cNvSpPr>
          <p:nvPr>
            <p:ph type="sldNum" sz="quarter" idx="12"/>
          </p:nvPr>
        </p:nvSpPr>
        <p:spPr/>
        <p:txBody>
          <a:bodyPr/>
          <a:lstStyle/>
          <a:p>
            <a:fld id="{08660857-7544-4646-A5A0-CE3434EE97AD}" type="slidenum">
              <a:rPr lang="en-US" smtClean="0"/>
              <a:t>8</a:t>
            </a:fld>
            <a:endParaRPr lang="en-US"/>
          </a:p>
        </p:txBody>
      </p:sp>
      <p:sp>
        <p:nvSpPr>
          <p:cNvPr id="8" name="Date Placeholder 7">
            <a:extLst>
              <a:ext uri="{FF2B5EF4-FFF2-40B4-BE49-F238E27FC236}">
                <a16:creationId xmlns:a16="http://schemas.microsoft.com/office/drawing/2014/main" id="{E78A8FE9-5D95-49DA-BFAC-0D649994630C}"/>
              </a:ext>
            </a:extLst>
          </p:cNvPr>
          <p:cNvSpPr>
            <a:spLocks noGrp="1"/>
          </p:cNvSpPr>
          <p:nvPr>
            <p:ph type="dt" sz="half" idx="10"/>
          </p:nvPr>
        </p:nvSpPr>
        <p:spPr/>
        <p:txBody>
          <a:bodyPr/>
          <a:lstStyle/>
          <a:p>
            <a:r>
              <a:rPr lang="en-US"/>
              <a:t>Spring 2020</a:t>
            </a:r>
          </a:p>
        </p:txBody>
      </p:sp>
      <p:sp>
        <p:nvSpPr>
          <p:cNvPr id="9" name="Footer Placeholder 8">
            <a:extLst>
              <a:ext uri="{FF2B5EF4-FFF2-40B4-BE49-F238E27FC236}">
                <a16:creationId xmlns:a16="http://schemas.microsoft.com/office/drawing/2014/main" id="{A576C87E-9F64-44AD-B284-E6C097B8F653}"/>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85634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71E6-752A-1749-8141-FA9C339F70F2}"/>
              </a:ext>
            </a:extLst>
          </p:cNvPr>
          <p:cNvSpPr>
            <a:spLocks noGrp="1"/>
          </p:cNvSpPr>
          <p:nvPr>
            <p:ph type="title"/>
          </p:nvPr>
        </p:nvSpPr>
        <p:spPr>
          <a:xfrm>
            <a:off x="120136" y="300024"/>
            <a:ext cx="8726482" cy="940789"/>
          </a:xfrm>
        </p:spPr>
        <p:txBody>
          <a:bodyPr>
            <a:normAutofit/>
          </a:bodyPr>
          <a:lstStyle/>
          <a:p>
            <a:r>
              <a:rPr lang="en-US" altLang="zh-CN" dirty="0"/>
              <a:t>Why</a:t>
            </a:r>
            <a:r>
              <a:rPr lang="zh-CN" altLang="en-US" dirty="0"/>
              <a:t> </a:t>
            </a:r>
            <a:r>
              <a:rPr lang="en-US" altLang="zh-CN" dirty="0"/>
              <a:t>Linkers</a:t>
            </a:r>
            <a:r>
              <a:rPr lang="zh-CN" altLang="en-US" dirty="0"/>
              <a:t> </a:t>
            </a:r>
            <a:r>
              <a:rPr lang="en-US" altLang="zh-CN" dirty="0"/>
              <a:t>(1)</a:t>
            </a:r>
            <a:endParaRPr lang="en-US" dirty="0"/>
          </a:p>
        </p:txBody>
      </p:sp>
      <p:sp>
        <p:nvSpPr>
          <p:cNvPr id="30" name="Rectangle 5">
            <a:extLst>
              <a:ext uri="{FF2B5EF4-FFF2-40B4-BE49-F238E27FC236}">
                <a16:creationId xmlns:a16="http://schemas.microsoft.com/office/drawing/2014/main" id="{76E65D88-7014-1E48-9558-979A491BD01B}"/>
              </a:ext>
            </a:extLst>
          </p:cNvPr>
          <p:cNvSpPr txBox="1">
            <a:spLocks noChangeArrowheads="1"/>
          </p:cNvSpPr>
          <p:nvPr/>
        </p:nvSpPr>
        <p:spPr>
          <a:xfrm>
            <a:off x="396875" y="1362075"/>
            <a:ext cx="7896225" cy="4972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en-US" dirty="0"/>
              <a:t>Reason 1: Modularity</a:t>
            </a:r>
          </a:p>
          <a:p>
            <a:pPr>
              <a:buFont typeface="Wingdings" pitchFamily="2" charset="2"/>
              <a:buChar char="Ø"/>
            </a:pPr>
            <a:endParaRPr lang="en-US" dirty="0"/>
          </a:p>
          <a:p>
            <a:pPr lvl="1">
              <a:buFont typeface="Wingdings" pitchFamily="2" charset="2"/>
              <a:buChar char="Ø"/>
            </a:pPr>
            <a:r>
              <a:rPr lang="en-US" dirty="0"/>
              <a:t>Program can be written as a collection of smaller source files, rather than one monolithic mass</a:t>
            </a:r>
          </a:p>
          <a:p>
            <a:pPr lvl="1">
              <a:buFont typeface="Wingdings" pitchFamily="2" charset="2"/>
              <a:buChar char="Ø"/>
            </a:pPr>
            <a:endParaRPr lang="en-US" dirty="0"/>
          </a:p>
          <a:p>
            <a:pPr lvl="1">
              <a:buFont typeface="Wingdings" pitchFamily="2" charset="2"/>
              <a:buChar char="Ø"/>
            </a:pPr>
            <a:r>
              <a:rPr lang="en-US" dirty="0"/>
              <a:t>Can build libraries of common functions (more on this later)</a:t>
            </a:r>
          </a:p>
          <a:p>
            <a:pPr lvl="2">
              <a:buFont typeface="Wingdings" pitchFamily="2" charset="2"/>
              <a:buChar char="Ø"/>
            </a:pPr>
            <a:r>
              <a:rPr lang="en-US" dirty="0"/>
              <a:t>e.g. Math library, standard C library</a:t>
            </a:r>
          </a:p>
        </p:txBody>
      </p:sp>
      <p:sp>
        <p:nvSpPr>
          <p:cNvPr id="3" name="Slide Number Placeholder 2">
            <a:extLst>
              <a:ext uri="{FF2B5EF4-FFF2-40B4-BE49-F238E27FC236}">
                <a16:creationId xmlns:a16="http://schemas.microsoft.com/office/drawing/2014/main" id="{CF86146C-B74D-4AAC-B131-6BDF63A48519}"/>
              </a:ext>
            </a:extLst>
          </p:cNvPr>
          <p:cNvSpPr>
            <a:spLocks noGrp="1"/>
          </p:cNvSpPr>
          <p:nvPr>
            <p:ph type="sldNum" sz="quarter" idx="12"/>
          </p:nvPr>
        </p:nvSpPr>
        <p:spPr/>
        <p:txBody>
          <a:bodyPr/>
          <a:lstStyle/>
          <a:p>
            <a:fld id="{08660857-7544-4646-A5A0-CE3434EE97AD}" type="slidenum">
              <a:rPr lang="en-US" smtClean="0"/>
              <a:t>9</a:t>
            </a:fld>
            <a:endParaRPr lang="en-US"/>
          </a:p>
        </p:txBody>
      </p:sp>
      <p:sp>
        <p:nvSpPr>
          <p:cNvPr id="7" name="Date Placeholder 6">
            <a:extLst>
              <a:ext uri="{FF2B5EF4-FFF2-40B4-BE49-F238E27FC236}">
                <a16:creationId xmlns:a16="http://schemas.microsoft.com/office/drawing/2014/main" id="{0C384EC6-183D-4513-B752-42C5B700CE10}"/>
              </a:ext>
            </a:extLst>
          </p:cNvPr>
          <p:cNvSpPr>
            <a:spLocks noGrp="1"/>
          </p:cNvSpPr>
          <p:nvPr>
            <p:ph type="dt" sz="half" idx="10"/>
          </p:nvPr>
        </p:nvSpPr>
        <p:spPr/>
        <p:txBody>
          <a:bodyPr/>
          <a:lstStyle/>
          <a:p>
            <a:r>
              <a:rPr lang="en-US"/>
              <a:t>Spring 2020</a:t>
            </a:r>
          </a:p>
        </p:txBody>
      </p:sp>
      <p:sp>
        <p:nvSpPr>
          <p:cNvPr id="8" name="Footer Placeholder 7">
            <a:extLst>
              <a:ext uri="{FF2B5EF4-FFF2-40B4-BE49-F238E27FC236}">
                <a16:creationId xmlns:a16="http://schemas.microsoft.com/office/drawing/2014/main" id="{F62F9C0C-3969-46C3-B0B4-B881471DD9EF}"/>
              </a:ext>
            </a:extLst>
          </p:cNvPr>
          <p:cNvSpPr>
            <a:spLocks noGrp="1"/>
          </p:cNvSpPr>
          <p:nvPr>
            <p:ph type="ftr" sz="quarter" idx="11"/>
          </p:nvPr>
        </p:nvSpPr>
        <p:spPr/>
        <p:txBody>
          <a:bodyPr/>
          <a:lstStyle/>
          <a:p>
            <a:r>
              <a:rPr lang="en-US"/>
              <a:t>CS 392: Systems Programming</a:t>
            </a:r>
          </a:p>
        </p:txBody>
      </p:sp>
    </p:spTree>
    <p:extLst>
      <p:ext uri="{BB962C8B-B14F-4D97-AF65-F5344CB8AC3E}">
        <p14:creationId xmlns:p14="http://schemas.microsoft.com/office/powerpoint/2010/main" val="1650596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3277</TotalTime>
  <Words>3750</Words>
  <Application>Microsoft Office PowerPoint</Application>
  <PresentationFormat>On-screen Show (4:3)</PresentationFormat>
  <Paragraphs>726</Paragraphs>
  <Slides>43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Arial Narrow</vt:lpstr>
      <vt:lpstr>Calibri</vt:lpstr>
      <vt:lpstr>Calibri Light</vt:lpstr>
      <vt:lpstr>Courier New</vt:lpstr>
      <vt:lpstr>Menlo-Regular</vt:lpstr>
      <vt:lpstr>Microsoft Sans Serif</vt:lpstr>
      <vt:lpstr>Times New Roman</vt:lpstr>
      <vt:lpstr>Wingdings</vt:lpstr>
      <vt:lpstr>Wingdings 2</vt:lpstr>
      <vt:lpstr>Retrospect</vt:lpstr>
      <vt:lpstr>Compiling and Linking</vt:lpstr>
      <vt:lpstr>Compiling</vt:lpstr>
      <vt:lpstr>Compiling (1): Pre-processing</vt:lpstr>
      <vt:lpstr>Compiling (2): Compilation</vt:lpstr>
      <vt:lpstr>Compiling (3): Assemble</vt:lpstr>
      <vt:lpstr>Compiling (4): Linking</vt:lpstr>
      <vt:lpstr>Compiling A Program with Multiple Files</vt:lpstr>
      <vt:lpstr>Linking</vt:lpstr>
      <vt:lpstr>Why Linkers (1)</vt:lpstr>
      <vt:lpstr>Why Linkers (2)</vt:lpstr>
      <vt:lpstr>What Do Linkers Do? </vt:lpstr>
      <vt:lpstr>Step 1: Symbol Resolution</vt:lpstr>
      <vt:lpstr>Local Symbols</vt:lpstr>
      <vt:lpstr>How Linker Resolves Duplicate Symbol Definitions</vt:lpstr>
      <vt:lpstr>Linker Symbol Rules</vt:lpstr>
      <vt:lpstr>Linker Puzzles</vt:lpstr>
      <vt:lpstr>Global Variables</vt:lpstr>
      <vt:lpstr>Step 2: Relocation</vt:lpstr>
      <vt:lpstr>Packaging Commonly Used Functions</vt:lpstr>
      <vt:lpstr>Old Fashioned Solution: Static Libraries</vt:lpstr>
      <vt:lpstr>Creating Static Libraries</vt:lpstr>
      <vt:lpstr>Commonly Used Libraries</vt:lpstr>
      <vt:lpstr>Linking with Static Libraries</vt:lpstr>
      <vt:lpstr>Linking with Static Libraries</vt:lpstr>
      <vt:lpstr>Using Static Libraries</vt:lpstr>
      <vt:lpstr>Using Static Libraries</vt:lpstr>
      <vt:lpstr>Modern Solution: Shared Libraries</vt:lpstr>
      <vt:lpstr>Shared Libraries</vt:lpstr>
      <vt:lpstr>Dynamic Linking at Load Time</vt:lpstr>
      <vt:lpstr>Dynamic Linking at Run Time</vt:lpstr>
      <vt:lpstr>Dynamic Linking at Run Time</vt:lpstr>
      <vt:lpstr>Linking Summary</vt:lpstr>
      <vt:lpstr>make</vt:lpstr>
      <vt:lpstr>Automatic Rebuild</vt:lpstr>
      <vt:lpstr>Makefiles</vt:lpstr>
      <vt:lpstr>Usefulness</vt:lpstr>
      <vt:lpstr>Any File Can Be a Makefile</vt:lpstr>
      <vt:lpstr>Rules</vt:lpstr>
      <vt:lpstr>Makefile Tutorial</vt:lpstr>
      <vt:lpstr>Makefile Tutorial</vt:lpstr>
      <vt:lpstr>Makefile Tutorial</vt:lpstr>
      <vt:lpstr>Makefile Tutorial</vt:lpstr>
      <vt:lpstr>Makefile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*NIX</dc:title>
  <dc:creator>porto</dc:creator>
  <cp:lastModifiedBy>Brian</cp:lastModifiedBy>
  <cp:revision>373</cp:revision>
  <dcterms:created xsi:type="dcterms:W3CDTF">2016-01-21T20:46:53Z</dcterms:created>
  <dcterms:modified xsi:type="dcterms:W3CDTF">2020-03-03T03:35:49Z</dcterms:modified>
</cp:coreProperties>
</file>