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31" r:id="rId1"/>
  </p:sldMasterIdLst>
  <p:notesMasterIdLst>
    <p:notesMasterId r:id="rId43"/>
  </p:notesMasterIdLst>
  <p:sldIdLst>
    <p:sldId id="256" r:id="rId2"/>
    <p:sldId id="680" r:id="rId3"/>
    <p:sldId id="681" r:id="rId4"/>
    <p:sldId id="682" r:id="rId5"/>
    <p:sldId id="683" r:id="rId6"/>
    <p:sldId id="684" r:id="rId7"/>
    <p:sldId id="685" r:id="rId8"/>
    <p:sldId id="691" r:id="rId9"/>
    <p:sldId id="692" r:id="rId10"/>
    <p:sldId id="687" r:id="rId11"/>
    <p:sldId id="688" r:id="rId12"/>
    <p:sldId id="689" r:id="rId13"/>
    <p:sldId id="690" r:id="rId14"/>
    <p:sldId id="693" r:id="rId15"/>
    <p:sldId id="694" r:id="rId16"/>
    <p:sldId id="695" r:id="rId17"/>
    <p:sldId id="696" r:id="rId18"/>
    <p:sldId id="697" r:id="rId19"/>
    <p:sldId id="698" r:id="rId20"/>
    <p:sldId id="699" r:id="rId21"/>
    <p:sldId id="717" r:id="rId22"/>
    <p:sldId id="718" r:id="rId23"/>
    <p:sldId id="719" r:id="rId24"/>
    <p:sldId id="720" r:id="rId25"/>
    <p:sldId id="700" r:id="rId26"/>
    <p:sldId id="701" r:id="rId27"/>
    <p:sldId id="702" r:id="rId28"/>
    <p:sldId id="703" r:id="rId29"/>
    <p:sldId id="704" r:id="rId30"/>
    <p:sldId id="705" r:id="rId31"/>
    <p:sldId id="706" r:id="rId32"/>
    <p:sldId id="707" r:id="rId33"/>
    <p:sldId id="711" r:id="rId34"/>
    <p:sldId id="708" r:id="rId35"/>
    <p:sldId id="709" r:id="rId36"/>
    <p:sldId id="710" r:id="rId37"/>
    <p:sldId id="715" r:id="rId38"/>
    <p:sldId id="716" r:id="rId39"/>
    <p:sldId id="712" r:id="rId40"/>
    <p:sldId id="713" r:id="rId41"/>
    <p:sldId id="71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11" autoAdjust="0"/>
    <p:restoredTop sz="94594"/>
  </p:normalViewPr>
  <p:slideViewPr>
    <p:cSldViewPr snapToGrid="0">
      <p:cViewPr varScale="1">
        <p:scale>
          <a:sx n="154" d="100"/>
          <a:sy n="154" d="100"/>
        </p:scale>
        <p:origin x="235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8D1EC-EE84-4F23-9F84-7CE0D72DA987}" type="datetimeFigureOut">
              <a:rPr lang="en-US" smtClean="0"/>
              <a:t>3/8/2020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FCD7A-0AF3-4FBE-909D-8E85261255BF}" type="slidenum">
              <a:rPr lang="en-US" smtClean="0"/>
              <a:t>‹#›</a:t>
            </a:fld>
            <a:endParaRPr lang="en-US"/>
          </a:p>
        </p:txBody>
      </p:sp>
    </p:spTree>
    <p:extLst>
      <p:ext uri="{BB962C8B-B14F-4D97-AF65-F5344CB8AC3E}">
        <p14:creationId xmlns:p14="http://schemas.microsoft.com/office/powerpoint/2010/main" val="216176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nux.die.net/include/unistd.h"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BFCD7A-0AF3-4FBE-909D-8E85261255BF}" type="slidenum">
              <a:rPr lang="en-US" smtClean="0"/>
              <a:t>1</a:t>
            </a:fld>
            <a:endParaRPr lang="en-US" dirty="0"/>
          </a:p>
        </p:txBody>
      </p:sp>
    </p:spTree>
    <p:extLst>
      <p:ext uri="{BB962C8B-B14F-4D97-AF65-F5344CB8AC3E}">
        <p14:creationId xmlns:p14="http://schemas.microsoft.com/office/powerpoint/2010/main" val="298944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A74F06-4D1D-4786-8753-C80F5F4643B9}" type="slidenum">
              <a:rPr lang="en-US" smtClean="0"/>
              <a:pPr/>
              <a:t>2</a:t>
            </a:fld>
            <a:endParaRPr lang="en-US"/>
          </a:p>
        </p:txBody>
      </p:sp>
    </p:spTree>
    <p:extLst>
      <p:ext uri="{BB962C8B-B14F-4D97-AF65-F5344CB8AC3E}">
        <p14:creationId xmlns:p14="http://schemas.microsoft.com/office/powerpoint/2010/main" val="2260830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_exit() and _Exit()</a:t>
            </a:r>
            <a:r>
              <a:rPr lang="en-US" baseline="0" dirty="0"/>
              <a:t> are equivalent. </a:t>
            </a:r>
            <a:r>
              <a:rPr kumimoji="1" lang="en-US" sz="1200" b="1" i="0" kern="1200" dirty="0">
                <a:solidFill>
                  <a:schemeClr val="tx1"/>
                </a:solidFill>
                <a:effectLst/>
                <a:latin typeface="Times New Roman" pitchFamily="18" charset="0"/>
                <a:ea typeface="+mn-ea"/>
                <a:cs typeface="+mn-cs"/>
              </a:rPr>
              <a:t>#include &lt;</a:t>
            </a:r>
            <a:r>
              <a:rPr kumimoji="1" lang="en-US" sz="1200" b="1" i="0" kern="1200" dirty="0" err="1">
                <a:solidFill>
                  <a:schemeClr val="tx1"/>
                </a:solidFill>
                <a:effectLst/>
                <a:latin typeface="Times New Roman" pitchFamily="18" charset="0"/>
                <a:ea typeface="+mn-ea"/>
                <a:cs typeface="+mn-cs"/>
                <a:hlinkClick r:id="rId3"/>
              </a:rPr>
              <a:t>unistd.h</a:t>
            </a:r>
            <a:r>
              <a:rPr kumimoji="1" lang="en-US" sz="1200" b="1" i="0" kern="1200" dirty="0">
                <a:solidFill>
                  <a:schemeClr val="tx1"/>
                </a:solidFill>
                <a:effectLst/>
                <a:latin typeface="Times New Roman" pitchFamily="18" charset="0"/>
                <a:ea typeface="+mn-ea"/>
                <a:cs typeface="+mn-cs"/>
              </a:rPr>
              <a:t>&gt; --- do not return</a:t>
            </a:r>
          </a:p>
          <a:p>
            <a:r>
              <a:rPr kumimoji="1" lang="en-US" sz="1200" b="0" i="0" kern="1200" dirty="0">
                <a:solidFill>
                  <a:schemeClr val="tx1"/>
                </a:solidFill>
                <a:effectLst/>
                <a:latin typeface="Times New Roman" pitchFamily="18" charset="0"/>
                <a:ea typeface="+mn-ea"/>
                <a:cs typeface="+mn-cs"/>
              </a:rPr>
              <a:t>The </a:t>
            </a:r>
            <a:r>
              <a:rPr kumimoji="1" lang="en-US" sz="1200" b="1" i="0" kern="1200" dirty="0">
                <a:solidFill>
                  <a:schemeClr val="tx1"/>
                </a:solidFill>
                <a:effectLst/>
                <a:latin typeface="Times New Roman" pitchFamily="18" charset="0"/>
                <a:ea typeface="+mn-ea"/>
                <a:cs typeface="+mn-cs"/>
              </a:rPr>
              <a:t>abort</a:t>
            </a:r>
            <a:r>
              <a:rPr kumimoji="1" lang="en-US" sz="1200" b="0" i="0" kern="1200" dirty="0">
                <a:solidFill>
                  <a:schemeClr val="tx1"/>
                </a:solidFill>
                <a:effectLst/>
                <a:latin typeface="Times New Roman" pitchFamily="18" charset="0"/>
                <a:ea typeface="+mn-ea"/>
                <a:cs typeface="+mn-cs"/>
              </a:rPr>
              <a:t>() first unblocks the </a:t>
            </a:r>
            <a:r>
              <a:rPr kumimoji="1" lang="en-US" sz="1200" b="1" i="0" kern="1200" dirty="0">
                <a:solidFill>
                  <a:schemeClr val="tx1"/>
                </a:solidFill>
                <a:effectLst/>
                <a:latin typeface="Times New Roman" pitchFamily="18" charset="0"/>
                <a:ea typeface="+mn-ea"/>
                <a:cs typeface="+mn-cs"/>
              </a:rPr>
              <a:t>SIGABRT</a:t>
            </a:r>
            <a:r>
              <a:rPr kumimoji="1" lang="en-US" sz="1200" b="0" i="0" kern="1200" dirty="0">
                <a:solidFill>
                  <a:schemeClr val="tx1"/>
                </a:solidFill>
                <a:effectLst/>
                <a:latin typeface="Times New Roman" pitchFamily="18" charset="0"/>
                <a:ea typeface="+mn-ea"/>
                <a:cs typeface="+mn-cs"/>
              </a:rPr>
              <a:t> signal, and then raises that signal for the calling process. This results in the abnormal termination of the process unless the </a:t>
            </a:r>
            <a:r>
              <a:rPr kumimoji="1" lang="en-US" sz="1200" b="1" i="0" kern="1200" dirty="0" err="1">
                <a:solidFill>
                  <a:schemeClr val="tx1"/>
                </a:solidFill>
                <a:effectLst/>
                <a:latin typeface="Times New Roman" pitchFamily="18" charset="0"/>
                <a:ea typeface="+mn-ea"/>
                <a:cs typeface="+mn-cs"/>
              </a:rPr>
              <a:t>SIGABRT</a:t>
            </a:r>
            <a:r>
              <a:rPr kumimoji="1" lang="en-US" sz="1200" b="0" i="0" kern="1200" dirty="0" err="1">
                <a:solidFill>
                  <a:schemeClr val="tx1"/>
                </a:solidFill>
                <a:effectLst/>
                <a:latin typeface="Times New Roman" pitchFamily="18" charset="0"/>
                <a:ea typeface="+mn-ea"/>
                <a:cs typeface="+mn-cs"/>
              </a:rPr>
              <a:t>signal</a:t>
            </a:r>
            <a:r>
              <a:rPr kumimoji="1" lang="en-US" sz="1200" b="0" i="0" kern="1200" dirty="0">
                <a:solidFill>
                  <a:schemeClr val="tx1"/>
                </a:solidFill>
                <a:effectLst/>
                <a:latin typeface="Times New Roman" pitchFamily="18" charset="0"/>
                <a:ea typeface="+mn-ea"/>
                <a:cs typeface="+mn-cs"/>
              </a:rPr>
              <a:t> is caught and the signal handler does not return</a:t>
            </a:r>
            <a:endParaRPr lang="en-US" dirty="0"/>
          </a:p>
        </p:txBody>
      </p:sp>
      <p:sp>
        <p:nvSpPr>
          <p:cNvPr id="4" name="Slide Number Placeholder 3"/>
          <p:cNvSpPr>
            <a:spLocks noGrp="1"/>
          </p:cNvSpPr>
          <p:nvPr>
            <p:ph type="sldNum" sz="quarter" idx="10"/>
          </p:nvPr>
        </p:nvSpPr>
        <p:spPr/>
        <p:txBody>
          <a:bodyPr/>
          <a:lstStyle/>
          <a:p>
            <a:fld id="{12A74F06-4D1D-4786-8753-C80F5F4643B9}" type="slidenum">
              <a:rPr lang="en-US" smtClean="0"/>
              <a:pPr/>
              <a:t>3</a:t>
            </a:fld>
            <a:endParaRPr lang="en-US"/>
          </a:p>
        </p:txBody>
      </p:sp>
    </p:spTree>
    <p:extLst>
      <p:ext uri="{BB962C8B-B14F-4D97-AF65-F5344CB8AC3E}">
        <p14:creationId xmlns:p14="http://schemas.microsoft.com/office/powerpoint/2010/main" val="800569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A74F06-4D1D-4786-8753-C80F5F4643B9}" type="slidenum">
              <a:rPr lang="en-US" smtClean="0"/>
              <a:pPr/>
              <a:t>4</a:t>
            </a:fld>
            <a:endParaRPr lang="en-US"/>
          </a:p>
        </p:txBody>
      </p:sp>
    </p:spTree>
    <p:extLst>
      <p:ext uri="{BB962C8B-B14F-4D97-AF65-F5344CB8AC3E}">
        <p14:creationId xmlns:p14="http://schemas.microsoft.com/office/powerpoint/2010/main" val="2404696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putenv</a:t>
            </a:r>
            <a:r>
              <a:rPr kumimoji="1" lang="en-US" sz="1200" b="0" i="0" kern="1200" dirty="0">
                <a:solidFill>
                  <a:schemeClr val="tx1"/>
                </a:solidFill>
                <a:effectLst/>
                <a:latin typeface="Times New Roman" pitchFamily="18" charset="0"/>
                <a:ea typeface="+mn-ea"/>
                <a:cs typeface="+mn-cs"/>
              </a:rPr>
              <a:t> function adds or removes definitions from the environment</a:t>
            </a:r>
          </a:p>
          <a:p>
            <a:r>
              <a:rPr lang="en-US" dirty="0" err="1"/>
              <a:t>setenv</a:t>
            </a:r>
            <a:r>
              <a:rPr kumimoji="1" lang="en-US" sz="1200" b="0" i="0" kern="1200" dirty="0">
                <a:solidFill>
                  <a:schemeClr val="tx1"/>
                </a:solidFill>
                <a:effectLst/>
                <a:latin typeface="Times New Roman" pitchFamily="18" charset="0"/>
                <a:ea typeface="+mn-ea"/>
                <a:cs typeface="+mn-cs"/>
              </a:rPr>
              <a:t> function can be used to add a new definition to the environment. </a:t>
            </a:r>
            <a:endParaRPr lang="en-US" dirty="0"/>
          </a:p>
        </p:txBody>
      </p:sp>
      <p:sp>
        <p:nvSpPr>
          <p:cNvPr id="4" name="Slide Number Placeholder 3"/>
          <p:cNvSpPr>
            <a:spLocks noGrp="1"/>
          </p:cNvSpPr>
          <p:nvPr>
            <p:ph type="sldNum" sz="quarter" idx="10"/>
          </p:nvPr>
        </p:nvSpPr>
        <p:spPr/>
        <p:txBody>
          <a:bodyPr/>
          <a:lstStyle/>
          <a:p>
            <a:fld id="{12A74F06-4D1D-4786-8753-C80F5F4643B9}" type="slidenum">
              <a:rPr lang="en-US" smtClean="0"/>
              <a:pPr/>
              <a:t>9</a:t>
            </a:fld>
            <a:endParaRPr lang="en-US"/>
          </a:p>
        </p:txBody>
      </p:sp>
    </p:spTree>
    <p:extLst>
      <p:ext uri="{BB962C8B-B14F-4D97-AF65-F5344CB8AC3E}">
        <p14:creationId xmlns:p14="http://schemas.microsoft.com/office/powerpoint/2010/main" val="291716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kumimoji="1" lang="en-US" sz="1200" b="0" i="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12A74F06-4D1D-4786-8753-C80F5F4643B9}" type="slidenum">
              <a:rPr lang="en-US" smtClean="0"/>
              <a:pPr/>
              <a:t>11</a:t>
            </a:fld>
            <a:endParaRPr lang="en-US"/>
          </a:p>
        </p:txBody>
      </p:sp>
    </p:spTree>
    <p:extLst>
      <p:ext uri="{BB962C8B-B14F-4D97-AF65-F5344CB8AC3E}">
        <p14:creationId xmlns:p14="http://schemas.microsoft.com/office/powerpoint/2010/main" val="2852066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A74F06-4D1D-4786-8753-C80F5F4643B9}" type="slidenum">
              <a:rPr lang="en-US" smtClean="0"/>
              <a:pPr/>
              <a:t>15</a:t>
            </a:fld>
            <a:endParaRPr lang="en-US"/>
          </a:p>
        </p:txBody>
      </p:sp>
    </p:spTree>
    <p:extLst>
      <p:ext uri="{BB962C8B-B14F-4D97-AF65-F5344CB8AC3E}">
        <p14:creationId xmlns:p14="http://schemas.microsoft.com/office/powerpoint/2010/main" val="123180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232 of APUE</a:t>
            </a:r>
          </a:p>
        </p:txBody>
      </p:sp>
      <p:sp>
        <p:nvSpPr>
          <p:cNvPr id="4" name="Slide Number Placeholder 3"/>
          <p:cNvSpPr>
            <a:spLocks noGrp="1"/>
          </p:cNvSpPr>
          <p:nvPr>
            <p:ph type="sldNum" sz="quarter" idx="10"/>
          </p:nvPr>
        </p:nvSpPr>
        <p:spPr/>
        <p:txBody>
          <a:bodyPr/>
          <a:lstStyle/>
          <a:p>
            <a:fld id="{12A74F06-4D1D-4786-8753-C80F5F4643B9}" type="slidenum">
              <a:rPr lang="en-US" smtClean="0"/>
              <a:pPr/>
              <a:t>25</a:t>
            </a:fld>
            <a:endParaRPr lang="en-US"/>
          </a:p>
        </p:txBody>
      </p:sp>
    </p:spTree>
    <p:extLst>
      <p:ext uri="{BB962C8B-B14F-4D97-AF65-F5344CB8AC3E}">
        <p14:creationId xmlns:p14="http://schemas.microsoft.com/office/powerpoint/2010/main" val="560994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kumimoji="1" lang="en-US" sz="1200" b="1" kern="1200" dirty="0">
                <a:solidFill>
                  <a:schemeClr val="tx1"/>
                </a:solidFill>
                <a:effectLst/>
                <a:latin typeface="Times New Roman" pitchFamily="18" charset="0"/>
                <a:ea typeface="+mn-ea"/>
                <a:cs typeface="+mn-cs"/>
              </a:rPr>
              <a:t>acct</a:t>
            </a:r>
            <a:r>
              <a:rPr lang="en-US" dirty="0"/>
              <a:t>() system call enables or disables process accounting. If called with the name of an existing file as its argument, accounting is turned on, and records for each terminating process are appended to </a:t>
            </a:r>
            <a:r>
              <a:rPr kumimoji="1" lang="en-US" sz="1200" i="1" kern="1200" dirty="0">
                <a:solidFill>
                  <a:schemeClr val="tx1"/>
                </a:solidFill>
                <a:effectLst/>
                <a:latin typeface="Times New Roman" pitchFamily="18" charset="0"/>
                <a:ea typeface="+mn-ea"/>
                <a:cs typeface="+mn-cs"/>
              </a:rPr>
              <a:t>filename</a:t>
            </a:r>
            <a:r>
              <a:rPr lang="en-US" dirty="0"/>
              <a:t> as it terminates. An argument of NULL causes accounting to be turned off.</a:t>
            </a:r>
          </a:p>
        </p:txBody>
      </p:sp>
      <p:sp>
        <p:nvSpPr>
          <p:cNvPr id="4" name="Slide Number Placeholder 3"/>
          <p:cNvSpPr>
            <a:spLocks noGrp="1"/>
          </p:cNvSpPr>
          <p:nvPr>
            <p:ph type="sldNum" sz="quarter" idx="10"/>
          </p:nvPr>
        </p:nvSpPr>
        <p:spPr/>
        <p:txBody>
          <a:bodyPr/>
          <a:lstStyle/>
          <a:p>
            <a:fld id="{12A74F06-4D1D-4786-8753-C80F5F4643B9}" type="slidenum">
              <a:rPr lang="en-US" smtClean="0"/>
              <a:pPr/>
              <a:t>40</a:t>
            </a:fld>
            <a:endParaRPr lang="en-US"/>
          </a:p>
        </p:txBody>
      </p:sp>
    </p:spTree>
    <p:extLst>
      <p:ext uri="{BB962C8B-B14F-4D97-AF65-F5344CB8AC3E}">
        <p14:creationId xmlns:p14="http://schemas.microsoft.com/office/powerpoint/2010/main" val="383003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Spring 2020</a:t>
            </a:r>
          </a:p>
        </p:txBody>
      </p:sp>
      <p:sp>
        <p:nvSpPr>
          <p:cNvPr id="5" name="Footer Placeholder 4"/>
          <p:cNvSpPr>
            <a:spLocks noGrp="1"/>
          </p:cNvSpPr>
          <p:nvPr>
            <p:ph type="ftr" sz="quarter" idx="11"/>
          </p:nvPr>
        </p:nvSpPr>
        <p:spPr/>
        <p:txBody>
          <a:bodyPr/>
          <a:lstStyle/>
          <a:p>
            <a:r>
              <a:rPr lang="en-US"/>
              <a:t>CS 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577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Spring 2020</a:t>
            </a:r>
          </a:p>
        </p:txBody>
      </p:sp>
      <p:sp>
        <p:nvSpPr>
          <p:cNvPr id="5" name="Footer Placeholder 4"/>
          <p:cNvSpPr>
            <a:spLocks noGrp="1"/>
          </p:cNvSpPr>
          <p:nvPr>
            <p:ph type="ftr" sz="quarter" idx="11"/>
          </p:nvPr>
        </p:nvSpPr>
        <p:spPr/>
        <p:txBody>
          <a:bodyPr/>
          <a:lstStyle/>
          <a:p>
            <a:r>
              <a:rPr lang="en-US"/>
              <a:t>CS 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412583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Spring 2020</a:t>
            </a:r>
          </a:p>
        </p:txBody>
      </p:sp>
      <p:sp>
        <p:nvSpPr>
          <p:cNvPr id="5" name="Footer Placeholder 4"/>
          <p:cNvSpPr>
            <a:spLocks noGrp="1"/>
          </p:cNvSpPr>
          <p:nvPr>
            <p:ph type="ftr" sz="quarter" idx="11"/>
          </p:nvPr>
        </p:nvSpPr>
        <p:spPr/>
        <p:txBody>
          <a:bodyPr/>
          <a:lstStyle/>
          <a:p>
            <a:r>
              <a:rPr lang="en-US"/>
              <a:t>CS 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403463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Spring 2020</a:t>
            </a:r>
          </a:p>
        </p:txBody>
      </p:sp>
      <p:sp>
        <p:nvSpPr>
          <p:cNvPr id="5" name="Footer Placeholder 4"/>
          <p:cNvSpPr>
            <a:spLocks noGrp="1"/>
          </p:cNvSpPr>
          <p:nvPr>
            <p:ph type="ftr" sz="quarter" idx="11"/>
          </p:nvPr>
        </p:nvSpPr>
        <p:spPr/>
        <p:txBody>
          <a:bodyPr/>
          <a:lstStyle/>
          <a:p>
            <a:r>
              <a:rPr lang="en-US"/>
              <a:t>CS 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214634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Spring 2020</a:t>
            </a:r>
          </a:p>
        </p:txBody>
      </p:sp>
      <p:sp>
        <p:nvSpPr>
          <p:cNvPr id="5" name="Footer Placeholder 4"/>
          <p:cNvSpPr>
            <a:spLocks noGrp="1"/>
          </p:cNvSpPr>
          <p:nvPr>
            <p:ph type="ftr" sz="quarter" idx="11"/>
          </p:nvPr>
        </p:nvSpPr>
        <p:spPr/>
        <p:txBody>
          <a:bodyPr/>
          <a:lstStyle/>
          <a:p>
            <a:r>
              <a:rPr lang="en-US"/>
              <a:t>CS 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1423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474839"/>
            <a:ext cx="3703320" cy="4806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474838"/>
            <a:ext cx="3703320" cy="4806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Spring 2020</a:t>
            </a:r>
          </a:p>
        </p:txBody>
      </p:sp>
      <p:sp>
        <p:nvSpPr>
          <p:cNvPr id="6" name="Footer Placeholder 5"/>
          <p:cNvSpPr>
            <a:spLocks noGrp="1"/>
          </p:cNvSpPr>
          <p:nvPr>
            <p:ph type="ftr" sz="quarter" idx="11"/>
          </p:nvPr>
        </p:nvSpPr>
        <p:spPr/>
        <p:txBody>
          <a:bodyPr/>
          <a:lstStyle/>
          <a:p>
            <a:r>
              <a:rPr lang="en-US"/>
              <a:t>CS 392: Systems Programming</a:t>
            </a:r>
          </a:p>
        </p:txBody>
      </p:sp>
      <p:sp>
        <p:nvSpPr>
          <p:cNvPr id="7" name="Slide Number Placeholder 6"/>
          <p:cNvSpPr>
            <a:spLocks noGrp="1"/>
          </p:cNvSpPr>
          <p:nvPr>
            <p:ph type="sldNum" sz="quarter" idx="12"/>
          </p:nvPr>
        </p:nvSpPr>
        <p:spPr/>
        <p:txBody>
          <a:bodyPr/>
          <a:lstStyle/>
          <a:p>
            <a:fld id="{08660857-7544-4646-A5A0-CE3434EE97AD}" type="slidenum">
              <a:rPr lang="en-US" smtClean="0"/>
              <a:t>‹#›</a:t>
            </a:fld>
            <a:endParaRPr lang="en-US"/>
          </a:p>
        </p:txBody>
      </p:sp>
      <p:sp>
        <p:nvSpPr>
          <p:cNvPr id="9" name="Title Placeholder 1"/>
          <p:cNvSpPr>
            <a:spLocks noGrp="1"/>
          </p:cNvSpPr>
          <p:nvPr>
            <p:ph type="title"/>
          </p:nvPr>
        </p:nvSpPr>
        <p:spPr>
          <a:xfrm>
            <a:off x="822960" y="32605"/>
            <a:ext cx="7543800" cy="940789"/>
          </a:xfrm>
          <a:prstGeom prst="rect">
            <a:avLst/>
          </a:prstGeom>
        </p:spPr>
        <p:txBody>
          <a:bodyPr vert="horz" lIns="91440" tIns="45720" rIns="91440" bIns="45720" rtlCol="0" anchor="b">
            <a:normAutofit/>
          </a:bodyPr>
          <a:lstStyle/>
          <a:p>
            <a:r>
              <a:rPr lang="en-US" dirty="0"/>
              <a:t>Click to edit Master title style</a:t>
            </a:r>
          </a:p>
        </p:txBody>
      </p:sp>
    </p:spTree>
    <p:extLst>
      <p:ext uri="{BB962C8B-B14F-4D97-AF65-F5344CB8AC3E}">
        <p14:creationId xmlns:p14="http://schemas.microsoft.com/office/powerpoint/2010/main" val="313733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698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698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Spring 2020</a:t>
            </a:r>
          </a:p>
        </p:txBody>
      </p:sp>
      <p:sp>
        <p:nvSpPr>
          <p:cNvPr id="8" name="Footer Placeholder 7"/>
          <p:cNvSpPr>
            <a:spLocks noGrp="1"/>
          </p:cNvSpPr>
          <p:nvPr>
            <p:ph type="ftr" sz="quarter" idx="11"/>
          </p:nvPr>
        </p:nvSpPr>
        <p:spPr/>
        <p:txBody>
          <a:bodyPr/>
          <a:lstStyle/>
          <a:p>
            <a:r>
              <a:rPr lang="en-US"/>
              <a:t>CS 392: Systems Programming</a:t>
            </a:r>
          </a:p>
        </p:txBody>
      </p:sp>
      <p:sp>
        <p:nvSpPr>
          <p:cNvPr id="9" name="Slide Number Placeholder 8"/>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57835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Spring 2020</a:t>
            </a:r>
          </a:p>
        </p:txBody>
      </p:sp>
      <p:sp>
        <p:nvSpPr>
          <p:cNvPr id="4" name="Footer Placeholder 3"/>
          <p:cNvSpPr>
            <a:spLocks noGrp="1"/>
          </p:cNvSpPr>
          <p:nvPr>
            <p:ph type="ftr" sz="quarter" idx="11"/>
          </p:nvPr>
        </p:nvSpPr>
        <p:spPr/>
        <p:txBody>
          <a:bodyPr/>
          <a:lstStyle/>
          <a:p>
            <a:r>
              <a:rPr lang="en-US"/>
              <a:t>CS 392: Systems Programming</a:t>
            </a:r>
          </a:p>
        </p:txBody>
      </p:sp>
      <p:sp>
        <p:nvSpPr>
          <p:cNvPr id="5" name="Slide Number Placeholder 4"/>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426174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Spring 2020</a:t>
            </a:r>
            <a:endParaRPr lang="en-US" dirty="0"/>
          </a:p>
        </p:txBody>
      </p:sp>
      <p:sp>
        <p:nvSpPr>
          <p:cNvPr id="8" name="Footer Placeholder 7"/>
          <p:cNvSpPr>
            <a:spLocks noGrp="1"/>
          </p:cNvSpPr>
          <p:nvPr>
            <p:ph type="ftr" sz="quarter" idx="11"/>
          </p:nvPr>
        </p:nvSpPr>
        <p:spPr/>
        <p:txBody>
          <a:bodyPr/>
          <a:lstStyle>
            <a:lvl1pPr>
              <a:defRPr>
                <a:solidFill>
                  <a:schemeClr val="bg1">
                    <a:lumMod val="50000"/>
                  </a:schemeClr>
                </a:solidFill>
              </a:defRPr>
            </a:lvl1pPr>
          </a:lstStyle>
          <a:p>
            <a:r>
              <a:rPr lang="en-US"/>
              <a:t>CS 392: Systems Programming</a:t>
            </a:r>
          </a:p>
        </p:txBody>
      </p:sp>
      <p:sp>
        <p:nvSpPr>
          <p:cNvPr id="9" name="Slide Number Placeholder 8"/>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399951050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a:t>Spring 2020</a:t>
            </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CS 392: Systems Programming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660857-7544-4646-A5A0-CE3434EE97AD}" type="slidenum">
              <a:rPr lang="en-US" smtClean="0"/>
              <a:t>‹#›</a:t>
            </a:fld>
            <a:endParaRPr lang="en-US"/>
          </a:p>
        </p:txBody>
      </p:sp>
    </p:spTree>
    <p:extLst>
      <p:ext uri="{BB962C8B-B14F-4D97-AF65-F5344CB8AC3E}">
        <p14:creationId xmlns:p14="http://schemas.microsoft.com/office/powerpoint/2010/main" val="297928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Spring 2020</a:t>
            </a:r>
          </a:p>
        </p:txBody>
      </p:sp>
      <p:sp>
        <p:nvSpPr>
          <p:cNvPr id="6" name="Footer Placeholder 5"/>
          <p:cNvSpPr>
            <a:spLocks noGrp="1"/>
          </p:cNvSpPr>
          <p:nvPr>
            <p:ph type="ftr" sz="quarter" idx="11"/>
          </p:nvPr>
        </p:nvSpPr>
        <p:spPr/>
        <p:txBody>
          <a:bodyPr/>
          <a:lstStyle/>
          <a:p>
            <a:r>
              <a:rPr lang="en-US"/>
              <a:t>CS 392: Systems Programming</a:t>
            </a:r>
          </a:p>
        </p:txBody>
      </p:sp>
      <p:sp>
        <p:nvSpPr>
          <p:cNvPr id="7" name="Slide Number Placeholder 6"/>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282797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2605"/>
            <a:ext cx="7543800" cy="9407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72529" y="1396181"/>
            <a:ext cx="8798943" cy="482346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2529" y="6459786"/>
            <a:ext cx="1854203" cy="365125"/>
          </a:xfrm>
          <a:prstGeom prst="rect">
            <a:avLst/>
          </a:prstGeom>
        </p:spPr>
        <p:txBody>
          <a:bodyPr vert="horz" lIns="91440" tIns="45720" rIns="91440" bIns="45720" rtlCol="0" anchor="ctr"/>
          <a:lstStyle>
            <a:lvl1pPr algn="l">
              <a:defRPr sz="900">
                <a:solidFill>
                  <a:schemeClr val="bg1">
                    <a:lumMod val="50000"/>
                  </a:schemeClr>
                </a:solidFill>
              </a:defRPr>
            </a:lvl1pPr>
          </a:lstStyle>
          <a:p>
            <a:r>
              <a:rPr lang="en-US"/>
              <a:t>Spring 2020</a:t>
            </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chemeClr val="bg1">
                    <a:lumMod val="50000"/>
                  </a:schemeClr>
                </a:solidFill>
              </a:defRPr>
            </a:lvl1pPr>
          </a:lstStyle>
          <a:p>
            <a:r>
              <a:rPr lang="en-US"/>
              <a:t>CS 392: Systems Programming</a:t>
            </a:r>
          </a:p>
        </p:txBody>
      </p:sp>
      <p:sp>
        <p:nvSpPr>
          <p:cNvPr id="6" name="Slide Number Placeholder 5"/>
          <p:cNvSpPr>
            <a:spLocks noGrp="1"/>
          </p:cNvSpPr>
          <p:nvPr>
            <p:ph type="sldNum" sz="quarter" idx="4"/>
          </p:nvPr>
        </p:nvSpPr>
        <p:spPr>
          <a:xfrm>
            <a:off x="7987453" y="6467014"/>
            <a:ext cx="984019" cy="365125"/>
          </a:xfrm>
          <a:prstGeom prst="rect">
            <a:avLst/>
          </a:prstGeom>
        </p:spPr>
        <p:txBody>
          <a:bodyPr vert="horz" lIns="91440" tIns="45720" rIns="91440" bIns="45720" rtlCol="0" anchor="ctr"/>
          <a:lstStyle>
            <a:lvl1pPr algn="r">
              <a:defRPr sz="1050">
                <a:solidFill>
                  <a:schemeClr val="bg1">
                    <a:lumMod val="50000"/>
                  </a:schemeClr>
                </a:solidFill>
              </a:defRPr>
            </a:lvl1pPr>
          </a:lstStyle>
          <a:p>
            <a:fld id="{08660857-7544-4646-A5A0-CE3434EE97AD}" type="slidenum">
              <a:rPr lang="en-US" smtClean="0"/>
              <a:pPr/>
              <a:t>‹#›</a:t>
            </a:fld>
            <a:endParaRPr lang="en-US"/>
          </a:p>
        </p:txBody>
      </p:sp>
    </p:spTree>
    <p:extLst>
      <p:ext uri="{BB962C8B-B14F-4D97-AF65-F5344CB8AC3E}">
        <p14:creationId xmlns:p14="http://schemas.microsoft.com/office/powerpoint/2010/main" val="2082556622"/>
      </p:ext>
    </p:extLst>
  </p:cSld>
  <p:clrMap bg1="lt1" tx1="dk1" bg2="lt2" tx2="dk2" accent1="accent1" accent2="accent2" accent3="accent3" accent4="accent4" accent5="accent5" accent6="accent6" hlink="hlink" folHlink="folHlink"/>
  <p:sldLayoutIdLst>
    <p:sldLayoutId id="2147484632" r:id="rId1"/>
    <p:sldLayoutId id="2147484633" r:id="rId2"/>
    <p:sldLayoutId id="2147484634" r:id="rId3"/>
    <p:sldLayoutId id="2147484635" r:id="rId4"/>
    <p:sldLayoutId id="2147484636" r:id="rId5"/>
    <p:sldLayoutId id="2147484637" r:id="rId6"/>
    <p:sldLayoutId id="2147484638" r:id="rId7"/>
    <p:sldLayoutId id="2147484639" r:id="rId8"/>
    <p:sldLayoutId id="2147484640" r:id="rId9"/>
    <p:sldLayoutId id="2147484641" r:id="rId10"/>
    <p:sldLayoutId id="2147484642" r:id="rId11"/>
  </p:sldLayoutIdLst>
  <p:hf hdr="0"/>
  <p:txStyles>
    <p:titleStyle>
      <a:lvl1pPr algn="ctr"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8148512" cy="3566160"/>
          </a:xfrm>
        </p:spPr>
        <p:txBody>
          <a:bodyPr>
            <a:normAutofit/>
          </a:bodyPr>
          <a:lstStyle/>
          <a:p>
            <a:r>
              <a:rPr lang="en-US" altLang="zh-CN" dirty="0"/>
              <a:t>Processes</a:t>
            </a:r>
            <a:endParaRPr lang="en-US" dirty="0"/>
          </a:p>
        </p:txBody>
      </p:sp>
      <p:sp>
        <p:nvSpPr>
          <p:cNvPr id="3" name="Subtitle 2"/>
          <p:cNvSpPr>
            <a:spLocks noGrp="1"/>
          </p:cNvSpPr>
          <p:nvPr>
            <p:ph type="subTitle" idx="1"/>
          </p:nvPr>
        </p:nvSpPr>
        <p:spPr>
          <a:xfrm>
            <a:off x="825038" y="4461231"/>
            <a:ext cx="7543800" cy="1143000"/>
          </a:xfrm>
        </p:spPr>
        <p:txBody>
          <a:bodyPr>
            <a:normAutofit fontScale="85000" lnSpcReduction="20000"/>
          </a:bodyPr>
          <a:lstStyle/>
          <a:p>
            <a:r>
              <a:rPr lang="en-US" altLang="zh-CN" dirty="0"/>
              <a:t>Dr. B</a:t>
            </a:r>
            <a:endParaRPr lang="en-US" dirty="0"/>
          </a:p>
          <a:p>
            <a:r>
              <a:rPr lang="en-US" dirty="0"/>
              <a:t>CS 392: Systems Programming</a:t>
            </a:r>
          </a:p>
          <a:p>
            <a:r>
              <a:rPr lang="en-US" dirty="0"/>
              <a:t>Spring 2020</a:t>
            </a:r>
          </a:p>
        </p:txBody>
      </p:sp>
    </p:spTree>
    <p:extLst>
      <p:ext uri="{BB962C8B-B14F-4D97-AF65-F5344CB8AC3E}">
        <p14:creationId xmlns:p14="http://schemas.microsoft.com/office/powerpoint/2010/main" val="168713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Layout</a:t>
            </a:r>
          </a:p>
        </p:txBody>
      </p:sp>
      <p:pic>
        <p:nvPicPr>
          <p:cNvPr id="5" name="Picture 6" descr="\\172.16.2.26\Art\OUTPUT\PTG\STEVENS-RAGO\Ch07\Stevens_fig07-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630" y="1398001"/>
            <a:ext cx="5096739" cy="493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E5605216-CAB0-4010-816C-7DCA3478D1DB}"/>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4775CFD7-1BCE-4BFA-80BF-7A3081303560}"/>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AE24A48F-5ED2-40AE-BBC1-A2AA38CD2E33}"/>
              </a:ext>
            </a:extLst>
          </p:cNvPr>
          <p:cNvSpPr>
            <a:spLocks noGrp="1"/>
          </p:cNvSpPr>
          <p:nvPr>
            <p:ph type="sldNum" sz="quarter" idx="12"/>
          </p:nvPr>
        </p:nvSpPr>
        <p:spPr/>
        <p:txBody>
          <a:bodyPr/>
          <a:lstStyle/>
          <a:p>
            <a:fld id="{08660857-7544-4646-A5A0-CE3434EE97AD}" type="slidenum">
              <a:rPr lang="en-US" smtClean="0"/>
              <a:t>10</a:t>
            </a:fld>
            <a:endParaRPr lang="en-US"/>
          </a:p>
        </p:txBody>
      </p:sp>
    </p:spTree>
    <p:extLst>
      <p:ext uri="{BB962C8B-B14F-4D97-AF65-F5344CB8AC3E}">
        <p14:creationId xmlns:p14="http://schemas.microsoft.com/office/powerpoint/2010/main" val="237775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a:t>
            </a:r>
          </a:p>
        </p:txBody>
      </p:sp>
      <p:sp>
        <p:nvSpPr>
          <p:cNvPr id="3" name="Content Placeholder 2"/>
          <p:cNvSpPr>
            <a:spLocks noGrp="1"/>
          </p:cNvSpPr>
          <p:nvPr>
            <p:ph idx="1"/>
          </p:nvPr>
        </p:nvSpPr>
        <p:spPr/>
        <p:txBody>
          <a:bodyPr>
            <a:normAutofit/>
          </a:bodyPr>
          <a:lstStyle/>
          <a:p>
            <a:r>
              <a:rPr lang="en-US" sz="2800" dirty="0"/>
              <a:t>Lists the section sizes of object or archive files</a:t>
            </a:r>
          </a:p>
          <a:p>
            <a:pPr lvl="1" fontAlgn="base"/>
            <a:r>
              <a:rPr kumimoji="1" lang="en-US" sz="2400" dirty="0">
                <a:latin typeface="Times New Roman" pitchFamily="18" charset="0"/>
              </a:rPr>
              <a:t>text - Actual machine instructions that your CPU going to execute.</a:t>
            </a:r>
          </a:p>
          <a:p>
            <a:pPr lvl="1" fontAlgn="base"/>
            <a:r>
              <a:rPr kumimoji="1" lang="en-US" sz="2400" dirty="0">
                <a:latin typeface="Times New Roman" pitchFamily="18" charset="0"/>
              </a:rPr>
              <a:t>data - All initialized variables (declarations) declared in a program (e.g., float salary=123.45;)</a:t>
            </a:r>
          </a:p>
          <a:p>
            <a:pPr lvl="1" fontAlgn="base"/>
            <a:r>
              <a:rPr kumimoji="1" lang="en-US" sz="2400" dirty="0" err="1">
                <a:latin typeface="Times New Roman" pitchFamily="18" charset="0"/>
              </a:rPr>
              <a:t>bss</a:t>
            </a:r>
            <a:r>
              <a:rPr kumimoji="1" lang="en-US" sz="2400" dirty="0">
                <a:latin typeface="Times New Roman" pitchFamily="18" charset="0"/>
              </a:rPr>
              <a:t> - The BSS consists of uninitialized data such as arrays that you have not set any values to or null pointers</a:t>
            </a:r>
          </a:p>
          <a:p>
            <a:endParaRPr lang="en-US" sz="2800" dirty="0"/>
          </a:p>
        </p:txBody>
      </p:sp>
      <p:sp>
        <p:nvSpPr>
          <p:cNvPr id="5" name="Rectangle 4"/>
          <p:cNvSpPr/>
          <p:nvPr/>
        </p:nvSpPr>
        <p:spPr>
          <a:xfrm>
            <a:off x="685800" y="4800600"/>
            <a:ext cx="7530253" cy="1015663"/>
          </a:xfrm>
          <a:prstGeom prst="rect">
            <a:avLst/>
          </a:prstGeom>
        </p:spPr>
        <p:txBody>
          <a:bodyPr wrap="square">
            <a:spAutoFit/>
          </a:bodyPr>
          <a:lstStyle/>
          <a:p>
            <a:pPr fontAlgn="auto">
              <a:spcBef>
                <a:spcPts val="0"/>
              </a:spcBef>
              <a:spcAft>
                <a:spcPts val="0"/>
              </a:spcAft>
            </a:pPr>
            <a:r>
              <a:rPr lang="en-US" sz="2000" b="1" dirty="0">
                <a:solidFill>
                  <a:prstClr val="black"/>
                </a:solidFill>
                <a:latin typeface="Consolas" panose="020B0609020204030204" pitchFamily="49" charset="0"/>
              </a:rPr>
              <a:t>$ size /bin/bash</a:t>
            </a:r>
          </a:p>
          <a:p>
            <a:pPr fontAlgn="auto">
              <a:spcBef>
                <a:spcPts val="0"/>
              </a:spcBef>
              <a:spcAft>
                <a:spcPts val="0"/>
              </a:spcAft>
            </a:pPr>
            <a:r>
              <a:rPr lang="en-US" sz="2000" b="1" dirty="0">
                <a:solidFill>
                  <a:prstClr val="black"/>
                </a:solidFill>
                <a:latin typeface="Consolas" panose="020B0609020204030204" pitchFamily="49" charset="0"/>
              </a:rPr>
              <a:t>   text    data     </a:t>
            </a:r>
            <a:r>
              <a:rPr lang="en-US" sz="2000" b="1" dirty="0" err="1">
                <a:solidFill>
                  <a:prstClr val="black"/>
                </a:solidFill>
                <a:latin typeface="Consolas" panose="020B0609020204030204" pitchFamily="49" charset="0"/>
              </a:rPr>
              <a:t>bss</a:t>
            </a:r>
            <a:r>
              <a:rPr lang="en-US" sz="2000" b="1" dirty="0">
                <a:solidFill>
                  <a:prstClr val="black"/>
                </a:solidFill>
                <a:latin typeface="Consolas" panose="020B0609020204030204" pitchFamily="49" charset="0"/>
              </a:rPr>
              <a:t>     </a:t>
            </a:r>
            <a:r>
              <a:rPr lang="en-US" sz="2000" b="1" dirty="0" err="1">
                <a:solidFill>
                  <a:prstClr val="black"/>
                </a:solidFill>
                <a:latin typeface="Consolas" panose="020B0609020204030204" pitchFamily="49" charset="0"/>
              </a:rPr>
              <a:t>dec</a:t>
            </a:r>
            <a:r>
              <a:rPr lang="en-US" sz="2000" b="1" dirty="0">
                <a:solidFill>
                  <a:prstClr val="black"/>
                </a:solidFill>
                <a:latin typeface="Consolas" panose="020B0609020204030204" pitchFamily="49" charset="0"/>
              </a:rPr>
              <a:t>     hex filename</a:t>
            </a:r>
          </a:p>
          <a:p>
            <a:pPr fontAlgn="auto">
              <a:spcBef>
                <a:spcPts val="0"/>
              </a:spcBef>
              <a:spcAft>
                <a:spcPts val="0"/>
              </a:spcAft>
            </a:pPr>
            <a:r>
              <a:rPr lang="en-US" sz="2000" b="1" dirty="0">
                <a:solidFill>
                  <a:prstClr val="black"/>
                </a:solidFill>
                <a:latin typeface="Consolas" panose="020B0609020204030204" pitchFamily="49" charset="0"/>
              </a:rPr>
              <a:t> 989220   36968   25080 1051268  100a84 /bin/bash	</a:t>
            </a:r>
          </a:p>
        </p:txBody>
      </p:sp>
      <p:sp>
        <p:nvSpPr>
          <p:cNvPr id="6" name="Date Placeholder 5">
            <a:extLst>
              <a:ext uri="{FF2B5EF4-FFF2-40B4-BE49-F238E27FC236}">
                <a16:creationId xmlns:a16="http://schemas.microsoft.com/office/drawing/2014/main" id="{64FE3B5F-7688-4BD7-A9DF-721AFDDB7F77}"/>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F4500028-1726-48F4-A459-CD8834BAD0FD}"/>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365EAB7D-EDD5-4CF3-8D37-61AD81DC56A5}"/>
              </a:ext>
            </a:extLst>
          </p:cNvPr>
          <p:cNvSpPr>
            <a:spLocks noGrp="1"/>
          </p:cNvSpPr>
          <p:nvPr>
            <p:ph type="sldNum" sz="quarter" idx="12"/>
          </p:nvPr>
        </p:nvSpPr>
        <p:spPr/>
        <p:txBody>
          <a:bodyPr/>
          <a:lstStyle/>
          <a:p>
            <a:fld id="{08660857-7544-4646-A5A0-CE3434EE97AD}" type="slidenum">
              <a:rPr lang="en-US" smtClean="0"/>
              <a:t>11</a:t>
            </a:fld>
            <a:endParaRPr lang="en-US"/>
          </a:p>
        </p:txBody>
      </p:sp>
    </p:spTree>
    <p:extLst>
      <p:ext uri="{BB962C8B-B14F-4D97-AF65-F5344CB8AC3E}">
        <p14:creationId xmlns:p14="http://schemas.microsoft.com/office/powerpoint/2010/main" val="86926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idx="1"/>
          </p:nvPr>
        </p:nvSpPr>
        <p:spPr>
          <a:xfrm>
            <a:off x="266700" y="1524000"/>
            <a:ext cx="8610600" cy="4525963"/>
          </a:xfrm>
        </p:spPr>
        <p:txBody>
          <a:bodyPr>
            <a:normAutofit/>
          </a:bodyPr>
          <a:lstStyle/>
          <a:p>
            <a:r>
              <a:rPr lang="en-US" sz="2400" dirty="0"/>
              <a:t>Libraries enable code-reuse</a:t>
            </a:r>
          </a:p>
          <a:p>
            <a:r>
              <a:rPr lang="en-US" sz="2400" dirty="0"/>
              <a:t>Static libraries are essentially new object files added to the program</a:t>
            </a:r>
          </a:p>
          <a:p>
            <a:r>
              <a:rPr lang="en-US" sz="2400" dirty="0"/>
              <a:t>Shared libraries are loaded and linked at runtime</a:t>
            </a:r>
          </a:p>
          <a:p>
            <a:r>
              <a:rPr lang="en-US" sz="2400" dirty="0"/>
              <a:t>Example: </a:t>
            </a:r>
            <a:r>
              <a:rPr lang="en-US" sz="2400" dirty="0" err="1"/>
              <a:t>libc</a:t>
            </a:r>
            <a:r>
              <a:rPr lang="en-US" sz="2400" dirty="0"/>
              <a:t> provides most of the functions we are using</a:t>
            </a:r>
          </a:p>
          <a:p>
            <a:r>
              <a:rPr lang="en-US" sz="2400" dirty="0" err="1"/>
              <a:t>ldd</a:t>
            </a:r>
            <a:r>
              <a:rPr lang="en-US" sz="2400" dirty="0"/>
              <a:t> prints the dependencies of a program</a:t>
            </a:r>
          </a:p>
          <a:p>
            <a:endParaRPr lang="en-US" sz="2400" dirty="0"/>
          </a:p>
        </p:txBody>
      </p:sp>
      <p:sp>
        <p:nvSpPr>
          <p:cNvPr id="5" name="Rectangle 4"/>
          <p:cNvSpPr/>
          <p:nvPr/>
        </p:nvSpPr>
        <p:spPr>
          <a:xfrm>
            <a:off x="266700" y="4419600"/>
            <a:ext cx="8529019" cy="1323439"/>
          </a:xfrm>
          <a:prstGeom prst="rect">
            <a:avLst/>
          </a:prstGeom>
        </p:spPr>
        <p:txBody>
          <a:bodyPr wrap="square">
            <a:spAutoFit/>
          </a:bodyPr>
          <a:lstStyle/>
          <a:p>
            <a:pPr fontAlgn="auto">
              <a:spcBef>
                <a:spcPts val="0"/>
              </a:spcBef>
              <a:spcAft>
                <a:spcPts val="0"/>
              </a:spcAft>
            </a:pPr>
            <a:r>
              <a:rPr lang="en-US" sz="1600" b="1" dirty="0">
                <a:solidFill>
                  <a:prstClr val="black"/>
                </a:solidFill>
                <a:latin typeface="Consolas" panose="020B0609020204030204" pitchFamily="49" charset="0"/>
              </a:rPr>
              <a:t>$</a:t>
            </a:r>
            <a:r>
              <a:rPr lang="en-US" sz="1600" b="1" dirty="0" err="1">
                <a:solidFill>
                  <a:prstClr val="black"/>
                </a:solidFill>
                <a:latin typeface="Consolas" panose="020B0609020204030204" pitchFamily="49" charset="0"/>
              </a:rPr>
              <a:t>ldd</a:t>
            </a:r>
            <a:r>
              <a:rPr lang="en-US" sz="1600" b="1" dirty="0">
                <a:solidFill>
                  <a:prstClr val="black"/>
                </a:solidFill>
                <a:latin typeface="Consolas" panose="020B0609020204030204" pitchFamily="49" charset="0"/>
              </a:rPr>
              <a:t> /bin/bash</a:t>
            </a:r>
          </a:p>
          <a:p>
            <a:pPr fontAlgn="auto">
              <a:spcBef>
                <a:spcPts val="0"/>
              </a:spcBef>
              <a:spcAft>
                <a:spcPts val="0"/>
              </a:spcAft>
            </a:pPr>
            <a:r>
              <a:rPr lang="en-US" sz="1600" b="1" dirty="0">
                <a:solidFill>
                  <a:prstClr val="black"/>
                </a:solidFill>
                <a:latin typeface="Consolas" panose="020B0609020204030204" pitchFamily="49" charset="0"/>
              </a:rPr>
              <a:t>linux-vdso.so.1 (0x00007fffb4fe8000)</a:t>
            </a:r>
          </a:p>
          <a:p>
            <a:pPr fontAlgn="auto">
              <a:spcBef>
                <a:spcPts val="0"/>
              </a:spcBef>
              <a:spcAft>
                <a:spcPts val="0"/>
              </a:spcAft>
            </a:pPr>
            <a:r>
              <a:rPr lang="en-US" sz="1600" b="1" dirty="0">
                <a:solidFill>
                  <a:prstClr val="black"/>
                </a:solidFill>
                <a:latin typeface="Consolas" panose="020B0609020204030204" pitchFamily="49" charset="0"/>
              </a:rPr>
              <a:t>libdl.so.2 =&gt; /lib/x86_64-linux-gnu/libdl.so.2 (0x00007f2eb3224000)</a:t>
            </a:r>
          </a:p>
          <a:p>
            <a:pPr fontAlgn="auto">
              <a:spcBef>
                <a:spcPts val="0"/>
              </a:spcBef>
              <a:spcAft>
                <a:spcPts val="0"/>
              </a:spcAft>
            </a:pPr>
            <a:r>
              <a:rPr lang="en-US" sz="1600" b="1" dirty="0">
                <a:solidFill>
                  <a:prstClr val="black"/>
                </a:solidFill>
                <a:latin typeface="Consolas" panose="020B0609020204030204" pitchFamily="49" charset="0"/>
              </a:rPr>
              <a:t>libc.so.6 =&gt; /lib/x86_64-linux-gnu/libc.so.6 (0x00007f2eb2e79000)</a:t>
            </a:r>
          </a:p>
          <a:p>
            <a:pPr fontAlgn="auto">
              <a:spcBef>
                <a:spcPts val="0"/>
              </a:spcBef>
              <a:spcAft>
                <a:spcPts val="0"/>
              </a:spcAft>
            </a:pPr>
            <a:r>
              <a:rPr lang="en-US" sz="1600" b="1" dirty="0">
                <a:solidFill>
                  <a:prstClr val="black"/>
                </a:solidFill>
                <a:latin typeface="Consolas" panose="020B0609020204030204" pitchFamily="49" charset="0"/>
              </a:rPr>
              <a:t>/lib64/ld-linux-x86-64.so.2 (0x00007f2eb3877000)</a:t>
            </a:r>
            <a:endParaRPr lang="en-US" sz="1600" b="1"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3854B771-B66D-4BF0-BAA5-33B3EE7BD489}"/>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00749254-797B-4DAC-9CD8-312186D7BEAA}"/>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18B812A2-7763-4FF3-9551-4678D7CDBA11}"/>
              </a:ext>
            </a:extLst>
          </p:cNvPr>
          <p:cNvSpPr>
            <a:spLocks noGrp="1"/>
          </p:cNvSpPr>
          <p:nvPr>
            <p:ph type="sldNum" sz="quarter" idx="12"/>
          </p:nvPr>
        </p:nvSpPr>
        <p:spPr/>
        <p:txBody>
          <a:bodyPr/>
          <a:lstStyle/>
          <a:p>
            <a:fld id="{08660857-7544-4646-A5A0-CE3434EE97AD}" type="slidenum">
              <a:rPr lang="en-US" smtClean="0"/>
              <a:t>12</a:t>
            </a:fld>
            <a:endParaRPr lang="en-US"/>
          </a:p>
        </p:txBody>
      </p:sp>
    </p:spTree>
    <p:extLst>
      <p:ext uri="{BB962C8B-B14F-4D97-AF65-F5344CB8AC3E}">
        <p14:creationId xmlns:p14="http://schemas.microsoft.com/office/powerpoint/2010/main" val="368391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Process Control</a:t>
            </a:r>
          </a:p>
        </p:txBody>
      </p:sp>
    </p:spTree>
    <p:extLst>
      <p:ext uri="{BB962C8B-B14F-4D97-AF65-F5344CB8AC3E}">
        <p14:creationId xmlns:p14="http://schemas.microsoft.com/office/powerpoint/2010/main" val="318630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PIDs</a:t>
            </a:r>
          </a:p>
        </p:txBody>
      </p:sp>
      <p:sp>
        <p:nvSpPr>
          <p:cNvPr id="3" name="Content Placeholder 2"/>
          <p:cNvSpPr>
            <a:spLocks noGrp="1"/>
          </p:cNvSpPr>
          <p:nvPr>
            <p:ph idx="1"/>
          </p:nvPr>
        </p:nvSpPr>
        <p:spPr/>
        <p:txBody>
          <a:bodyPr>
            <a:normAutofit/>
          </a:bodyPr>
          <a:lstStyle/>
          <a:p>
            <a:r>
              <a:rPr lang="en-US" dirty="0"/>
              <a:t>Every process has a unique process ID (PID)</a:t>
            </a:r>
          </a:p>
          <a:p>
            <a:pPr lvl="1"/>
            <a:r>
              <a:rPr lang="en-US" dirty="0"/>
              <a:t>Non-negative integer</a:t>
            </a:r>
          </a:p>
          <a:p>
            <a:r>
              <a:rPr lang="en-US" dirty="0"/>
              <a:t>PID are assigned by the kernel</a:t>
            </a:r>
          </a:p>
          <a:p>
            <a:r>
              <a:rPr lang="en-US" dirty="0"/>
              <a:t>The ID of terminated process can be reused</a:t>
            </a:r>
          </a:p>
          <a:p>
            <a:r>
              <a:rPr lang="en-US" dirty="0"/>
              <a:t>The currently running processes can be listed using the </a:t>
            </a:r>
            <a:r>
              <a:rPr lang="en-US" b="1" dirty="0" err="1"/>
              <a:t>ps</a:t>
            </a:r>
            <a:r>
              <a:rPr lang="en-US" dirty="0"/>
              <a:t> command</a:t>
            </a:r>
          </a:p>
          <a:p>
            <a:endParaRPr lang="en-US" dirty="0"/>
          </a:p>
          <a:p>
            <a:pPr marL="0" indent="0">
              <a:buNone/>
            </a:pPr>
            <a:r>
              <a:rPr lang="en-US" dirty="0"/>
              <a:t>$ </a:t>
            </a:r>
            <a:r>
              <a:rPr lang="en-US" dirty="0" err="1"/>
              <a:t>ps</a:t>
            </a:r>
            <a:endParaRPr lang="en-US" dirty="0"/>
          </a:p>
          <a:p>
            <a:pPr marL="0" indent="0">
              <a:buNone/>
            </a:pPr>
            <a:r>
              <a:rPr lang="en-US" dirty="0"/>
              <a:t>21271 pts/0    00:00:00 bash</a:t>
            </a:r>
          </a:p>
          <a:p>
            <a:pPr marL="0" indent="0">
              <a:buNone/>
            </a:pPr>
            <a:r>
              <a:rPr lang="en-US" dirty="0"/>
              <a:t>21308 pts/0    00:00:00 </a:t>
            </a:r>
            <a:r>
              <a:rPr lang="en-US" dirty="0" err="1"/>
              <a:t>ps</a:t>
            </a:r>
            <a:endParaRPr lang="en-US" dirty="0"/>
          </a:p>
          <a:p>
            <a:endParaRPr lang="en-US" dirty="0"/>
          </a:p>
        </p:txBody>
      </p:sp>
      <p:sp>
        <p:nvSpPr>
          <p:cNvPr id="5" name="Date Placeholder 4">
            <a:extLst>
              <a:ext uri="{FF2B5EF4-FFF2-40B4-BE49-F238E27FC236}">
                <a16:creationId xmlns:a16="http://schemas.microsoft.com/office/drawing/2014/main" id="{21222459-5B15-4B9A-A553-97672D52A454}"/>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323AEFBA-691B-4749-B0AC-DEC919623765}"/>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CBFA384F-78DE-40C7-8CA1-89AFD73DE89B}"/>
              </a:ext>
            </a:extLst>
          </p:cNvPr>
          <p:cNvSpPr>
            <a:spLocks noGrp="1"/>
          </p:cNvSpPr>
          <p:nvPr>
            <p:ph type="sldNum" sz="quarter" idx="12"/>
          </p:nvPr>
        </p:nvSpPr>
        <p:spPr/>
        <p:txBody>
          <a:bodyPr/>
          <a:lstStyle/>
          <a:p>
            <a:fld id="{08660857-7544-4646-A5A0-CE3434EE97AD}" type="slidenum">
              <a:rPr lang="en-US" smtClean="0"/>
              <a:t>14</a:t>
            </a:fld>
            <a:endParaRPr lang="en-US"/>
          </a:p>
        </p:txBody>
      </p:sp>
    </p:spTree>
    <p:extLst>
      <p:ext uri="{BB962C8B-B14F-4D97-AF65-F5344CB8AC3E}">
        <p14:creationId xmlns:p14="http://schemas.microsoft.com/office/powerpoint/2010/main" val="193183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a:t>
            </a:r>
            <a:r>
              <a:rPr lang="en-US" dirty="0"/>
              <a:t> -aux</a:t>
            </a:r>
          </a:p>
        </p:txBody>
      </p:sp>
      <p:sp>
        <p:nvSpPr>
          <p:cNvPr id="3" name="Content Placeholder 2"/>
          <p:cNvSpPr>
            <a:spLocks noGrp="1"/>
          </p:cNvSpPr>
          <p:nvPr>
            <p:ph idx="1"/>
          </p:nvPr>
        </p:nvSpPr>
        <p:spPr>
          <a:xfrm>
            <a:off x="457200" y="5001308"/>
            <a:ext cx="8229600" cy="1124855"/>
          </a:xfrm>
        </p:spPr>
        <p:txBody>
          <a:bodyPr>
            <a:normAutofit/>
          </a:bodyPr>
          <a:lstStyle/>
          <a:p>
            <a:pPr marL="0" indent="0">
              <a:buNone/>
            </a:pPr>
            <a:r>
              <a:rPr kumimoji="1" lang="en-US" dirty="0">
                <a:latin typeface="Times New Roman" pitchFamily="18" charset="0"/>
              </a:rPr>
              <a:t>a = show processes for all users</a:t>
            </a:r>
            <a:br>
              <a:rPr lang="en-US" dirty="0"/>
            </a:br>
            <a:r>
              <a:rPr kumimoji="1" lang="en-US" dirty="0">
                <a:latin typeface="Times New Roman" pitchFamily="18" charset="0"/>
              </a:rPr>
              <a:t>u = display the process's user/owner</a:t>
            </a:r>
            <a:br>
              <a:rPr lang="en-US" dirty="0"/>
            </a:br>
            <a:r>
              <a:rPr kumimoji="1" lang="en-US" dirty="0">
                <a:latin typeface="Times New Roman" pitchFamily="18" charset="0"/>
              </a:rPr>
              <a:t>x = also show processes not attached to a terminal</a:t>
            </a:r>
            <a:endParaRPr lang="en-US" dirty="0"/>
          </a:p>
          <a:p>
            <a:endParaRPr lang="en-US" dirty="0"/>
          </a:p>
        </p:txBody>
      </p:sp>
      <p:sp>
        <p:nvSpPr>
          <p:cNvPr id="5" name="Rectangle 4"/>
          <p:cNvSpPr/>
          <p:nvPr/>
        </p:nvSpPr>
        <p:spPr>
          <a:xfrm>
            <a:off x="595013" y="2147221"/>
            <a:ext cx="7953974" cy="2677656"/>
          </a:xfrm>
          <a:prstGeom prst="rect">
            <a:avLst/>
          </a:prstGeom>
          <a:solidFill>
            <a:sysClr val="window" lastClr="FFFFFF"/>
          </a:solidFill>
          <a:ln w="15875" cap="flat" cmpd="sng" algn="ctr">
            <a:solidFill>
              <a:sysClr val="windowText" lastClr="000000"/>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USER       PID %CPU %MEM     VSZ   RSS TTY      STAT START   TIME COMMAND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root         1  0.0  0.0  176988   3264 ?        </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Ss</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Feb26   0:03 /</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sbin</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init</a:t>
            </a:r>
            <a:endPar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root         2  0.0  0.0       0      0 ?        S    Feb26   0:00 [</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kthreadd</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root         3  0.0  0.0       0      0 ?        S    Feb26   0:09 [ksoftirqd/0]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root         5  0.0  0.0       0      0 ?        S&lt;   Feb26   0:00 [</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kworker</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/0:0H]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root         7  0.0  0.0       0      0 ?        S    Feb26   1:13 [</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rcu_sched</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root         8  0.0  0.0       0      0 ?        S    Feb26   0:00 [rcu_bh]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root         9  0.0  0.0       0      0 ?        S    Feb26   0:00 [migration/0]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user     14965  0.0  0.1 1039740  15852 ?        </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Sl</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Feb29   0:05 </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texstudio</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--start-always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user     15626  0.0  0.0  128484   5144 ?        S    Feb29   0:00 </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orage</a:t>
            </a:r>
            <a:endPar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root     17886  0.0  0.0   86644   3728 ?        </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Ss</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07:35   0:00 /</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usr</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sbin</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200" b="1"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cupsd</a:t>
            </a: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-f</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user     18016  4.1  7.8 1769348 639880 ?        Sl   13:19  22:35 /usr/bin/iceweasel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user     18246  0.0  0.0    5964    396 ?        S    13:23   0:00 cat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6" name="Rectangle 5"/>
          <p:cNvSpPr/>
          <p:nvPr/>
        </p:nvSpPr>
        <p:spPr>
          <a:xfrm>
            <a:off x="494852" y="2323652"/>
            <a:ext cx="6841863" cy="284651"/>
          </a:xfrm>
          <a:prstGeom prst="rect">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Date Placeholder 6">
            <a:extLst>
              <a:ext uri="{FF2B5EF4-FFF2-40B4-BE49-F238E27FC236}">
                <a16:creationId xmlns:a16="http://schemas.microsoft.com/office/drawing/2014/main" id="{E2E53967-3E20-4D76-9F6A-CEFC8A27DBAE}"/>
              </a:ext>
            </a:extLst>
          </p:cNvPr>
          <p:cNvSpPr>
            <a:spLocks noGrp="1"/>
          </p:cNvSpPr>
          <p:nvPr>
            <p:ph type="dt" sz="half" idx="10"/>
          </p:nvPr>
        </p:nvSpPr>
        <p:spPr/>
        <p:txBody>
          <a:bodyPr/>
          <a:lstStyle/>
          <a:p>
            <a:r>
              <a:rPr lang="en-US"/>
              <a:t>Spring 2020</a:t>
            </a:r>
          </a:p>
        </p:txBody>
      </p:sp>
      <p:sp>
        <p:nvSpPr>
          <p:cNvPr id="8" name="Footer Placeholder 7">
            <a:extLst>
              <a:ext uri="{FF2B5EF4-FFF2-40B4-BE49-F238E27FC236}">
                <a16:creationId xmlns:a16="http://schemas.microsoft.com/office/drawing/2014/main" id="{DF1B3827-72BD-4579-9528-857E2A1C4E26}"/>
              </a:ext>
            </a:extLst>
          </p:cNvPr>
          <p:cNvSpPr>
            <a:spLocks noGrp="1"/>
          </p:cNvSpPr>
          <p:nvPr>
            <p:ph type="ftr" sz="quarter" idx="11"/>
          </p:nvPr>
        </p:nvSpPr>
        <p:spPr/>
        <p:txBody>
          <a:bodyPr/>
          <a:lstStyle/>
          <a:p>
            <a:r>
              <a:rPr lang="en-US"/>
              <a:t>CS 392: Systems Programming</a:t>
            </a:r>
          </a:p>
        </p:txBody>
      </p:sp>
      <p:sp>
        <p:nvSpPr>
          <p:cNvPr id="9" name="Slide Number Placeholder 8">
            <a:extLst>
              <a:ext uri="{FF2B5EF4-FFF2-40B4-BE49-F238E27FC236}">
                <a16:creationId xmlns:a16="http://schemas.microsoft.com/office/drawing/2014/main" id="{D710B9DC-0C34-4E39-B7C0-D91140234BD9}"/>
              </a:ext>
            </a:extLst>
          </p:cNvPr>
          <p:cNvSpPr>
            <a:spLocks noGrp="1"/>
          </p:cNvSpPr>
          <p:nvPr>
            <p:ph type="sldNum" sz="quarter" idx="12"/>
          </p:nvPr>
        </p:nvSpPr>
        <p:spPr/>
        <p:txBody>
          <a:bodyPr/>
          <a:lstStyle/>
          <a:p>
            <a:fld id="{08660857-7544-4646-A5A0-CE3434EE97AD}" type="slidenum">
              <a:rPr lang="en-US" smtClean="0"/>
              <a:t>15</a:t>
            </a:fld>
            <a:endParaRPr lang="en-US"/>
          </a:p>
        </p:txBody>
      </p:sp>
    </p:spTree>
    <p:extLst>
      <p:ext uri="{BB962C8B-B14F-4D97-AF65-F5344CB8AC3E}">
        <p14:creationId xmlns:p14="http://schemas.microsoft.com/office/powerpoint/2010/main" val="96623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my PID</a:t>
            </a:r>
          </a:p>
        </p:txBody>
      </p:sp>
      <p:sp>
        <p:nvSpPr>
          <p:cNvPr id="3" name="Content Placeholder 2"/>
          <p:cNvSpPr>
            <a:spLocks noGrp="1"/>
          </p:cNvSpPr>
          <p:nvPr>
            <p:ph idx="1"/>
          </p:nvPr>
        </p:nvSpPr>
        <p:spPr/>
        <p:txBody>
          <a:bodyPr>
            <a:normAutofit/>
          </a:bodyPr>
          <a:lstStyle/>
          <a:p>
            <a:pPr marL="0" indent="0">
              <a:buNone/>
            </a:pPr>
            <a:r>
              <a:rPr lang="en-US" sz="2800" b="1" dirty="0" err="1"/>
              <a:t>pid_t</a:t>
            </a:r>
            <a:r>
              <a:rPr lang="en-US" sz="2800" b="1" dirty="0"/>
              <a:t> </a:t>
            </a:r>
            <a:r>
              <a:rPr lang="en-US" sz="2800" b="1" dirty="0" err="1"/>
              <a:t>getpid</a:t>
            </a:r>
            <a:r>
              <a:rPr lang="en-US" sz="2800" b="1" dirty="0"/>
              <a:t>(void);</a:t>
            </a:r>
          </a:p>
          <a:p>
            <a:pPr marL="0" indent="0">
              <a:buNone/>
            </a:pPr>
            <a:endParaRPr lang="en-US" sz="2800" dirty="0"/>
          </a:p>
          <a:p>
            <a:pPr marL="0" indent="0">
              <a:buNone/>
            </a:pPr>
            <a:r>
              <a:rPr lang="en-US" sz="2800" dirty="0"/>
              <a:t>Return the process ID of the current process.</a:t>
            </a:r>
          </a:p>
          <a:p>
            <a:pPr marL="0" indent="0">
              <a:buNone/>
            </a:pPr>
            <a:endParaRPr lang="en-US" sz="2800" dirty="0"/>
          </a:p>
        </p:txBody>
      </p:sp>
      <p:sp>
        <p:nvSpPr>
          <p:cNvPr id="5" name="Date Placeholder 4">
            <a:extLst>
              <a:ext uri="{FF2B5EF4-FFF2-40B4-BE49-F238E27FC236}">
                <a16:creationId xmlns:a16="http://schemas.microsoft.com/office/drawing/2014/main" id="{0559BD7D-49DD-4B0B-802E-EC1FF18D084F}"/>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9543D24B-44D8-422C-9E08-CB95064A64FD}"/>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1CF0C6E6-653E-4E7C-BCB2-F2A937BC4605}"/>
              </a:ext>
            </a:extLst>
          </p:cNvPr>
          <p:cNvSpPr>
            <a:spLocks noGrp="1"/>
          </p:cNvSpPr>
          <p:nvPr>
            <p:ph type="sldNum" sz="quarter" idx="12"/>
          </p:nvPr>
        </p:nvSpPr>
        <p:spPr/>
        <p:txBody>
          <a:bodyPr/>
          <a:lstStyle/>
          <a:p>
            <a:fld id="{08660857-7544-4646-A5A0-CE3434EE97AD}" type="slidenum">
              <a:rPr lang="en-US" smtClean="0"/>
              <a:t>16</a:t>
            </a:fld>
            <a:endParaRPr lang="en-US"/>
          </a:p>
        </p:txBody>
      </p:sp>
    </p:spTree>
    <p:extLst>
      <p:ext uri="{BB962C8B-B14F-4D97-AF65-F5344CB8AC3E}">
        <p14:creationId xmlns:p14="http://schemas.microsoft.com/office/powerpoint/2010/main" val="3758774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more Processes</a:t>
            </a:r>
          </a:p>
        </p:txBody>
      </p:sp>
      <p:sp>
        <p:nvSpPr>
          <p:cNvPr id="3" name="Content Placeholder 2"/>
          <p:cNvSpPr>
            <a:spLocks noGrp="1"/>
          </p:cNvSpPr>
          <p:nvPr>
            <p:ph idx="1"/>
          </p:nvPr>
        </p:nvSpPr>
        <p:spPr/>
        <p:txBody>
          <a:bodyPr>
            <a:noAutofit/>
          </a:bodyPr>
          <a:lstStyle/>
          <a:p>
            <a:pPr marL="0" indent="0">
              <a:buNone/>
            </a:pPr>
            <a:r>
              <a:rPr lang="en-US" sz="2400" b="1" dirty="0" err="1">
                <a:latin typeface="Courier New" panose="02070309020205020404" pitchFamily="49" charset="0"/>
                <a:ea typeface="Microsoft Sans Serif" panose="020B0604020202020204" pitchFamily="34" charset="0"/>
                <a:cs typeface="Courier New" panose="02070309020205020404" pitchFamily="49" charset="0"/>
              </a:rPr>
              <a:t>pid_t</a:t>
            </a:r>
            <a:r>
              <a:rPr lang="en-US" sz="2400" b="1" dirty="0">
                <a:latin typeface="Courier New" panose="02070309020205020404" pitchFamily="49" charset="0"/>
                <a:ea typeface="Microsoft Sans Serif" panose="020B0604020202020204" pitchFamily="34" charset="0"/>
                <a:cs typeface="Courier New" panose="02070309020205020404" pitchFamily="49" charset="0"/>
              </a:rPr>
              <a:t> fork();</a:t>
            </a:r>
          </a:p>
          <a:p>
            <a:endParaRPr lang="en-US" sz="2400" dirty="0"/>
          </a:p>
          <a:p>
            <a:r>
              <a:rPr lang="en-US" sz="2400" dirty="0"/>
              <a:t>Create a child process</a:t>
            </a:r>
          </a:p>
          <a:p>
            <a:r>
              <a:rPr lang="en-US" sz="2400" dirty="0"/>
              <a:t>The child is copy of the parent (calling) process</a:t>
            </a:r>
          </a:p>
          <a:p>
            <a:r>
              <a:rPr lang="en-US" sz="2400" dirty="0"/>
              <a:t>Both the parent and child resume execution in the instruction following fork()</a:t>
            </a:r>
          </a:p>
          <a:p>
            <a:r>
              <a:rPr lang="en-US" sz="2400" dirty="0"/>
              <a:t>But a different value is returned in each case</a:t>
            </a:r>
          </a:p>
          <a:p>
            <a:r>
              <a:rPr lang="en-US" sz="2400" dirty="0"/>
              <a:t>0 -&gt; to the child process</a:t>
            </a:r>
          </a:p>
          <a:p>
            <a:r>
              <a:rPr lang="en-US" sz="2400" dirty="0"/>
              <a:t>Child PID -&gt; to the parent process</a:t>
            </a:r>
          </a:p>
          <a:p>
            <a:pPr lvl="1"/>
            <a:r>
              <a:rPr lang="en-US" sz="2000" dirty="0"/>
              <a:t>Parent has no other way of retrieving child PID</a:t>
            </a:r>
          </a:p>
          <a:p>
            <a:endParaRPr lang="en-US" sz="2400" dirty="0"/>
          </a:p>
        </p:txBody>
      </p:sp>
      <p:sp>
        <p:nvSpPr>
          <p:cNvPr id="5" name="Date Placeholder 4">
            <a:extLst>
              <a:ext uri="{FF2B5EF4-FFF2-40B4-BE49-F238E27FC236}">
                <a16:creationId xmlns:a16="http://schemas.microsoft.com/office/drawing/2014/main" id="{46292191-01FE-4E9C-A67C-6E02B26AB3D6}"/>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82AA0E12-EB51-406B-A8AE-8AD0961B3346}"/>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0FB5AEC5-3576-4B41-8FAF-79993DC9535B}"/>
              </a:ext>
            </a:extLst>
          </p:cNvPr>
          <p:cNvSpPr>
            <a:spLocks noGrp="1"/>
          </p:cNvSpPr>
          <p:nvPr>
            <p:ph type="sldNum" sz="quarter" idx="12"/>
          </p:nvPr>
        </p:nvSpPr>
        <p:spPr/>
        <p:txBody>
          <a:bodyPr/>
          <a:lstStyle/>
          <a:p>
            <a:fld id="{08660857-7544-4646-A5A0-CE3434EE97AD}" type="slidenum">
              <a:rPr lang="en-US" smtClean="0"/>
              <a:t>17</a:t>
            </a:fld>
            <a:endParaRPr lang="en-US"/>
          </a:p>
        </p:txBody>
      </p:sp>
    </p:spTree>
    <p:extLst>
      <p:ext uri="{BB962C8B-B14F-4D97-AF65-F5344CB8AC3E}">
        <p14:creationId xmlns:p14="http://schemas.microsoft.com/office/powerpoint/2010/main" val="108023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1210284" y="947718"/>
            <a:ext cx="6725812" cy="5632311"/>
          </a:xfrm>
          <a:prstGeom prst="rect">
            <a:avLst/>
          </a:prstGeom>
          <a:solidFill>
            <a:sysClr val="window" lastClr="FFFFFF"/>
          </a:solidFill>
          <a:ln w="15875" cap="flat" cmpd="sng" algn="ctr">
            <a:solidFill>
              <a:sysClr val="windowText" lastClr="000000"/>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kern="0" dirty="0">
                <a:solidFill>
                  <a:prstClr val="black"/>
                </a:solidFill>
                <a:latin typeface="Consolas" panose="020B0609020204030204" pitchFamily="49" charset="0"/>
              </a:rPr>
              <a:t>#include &lt;</a:t>
            </a:r>
            <a:r>
              <a:rPr lang="en-US" sz="1800" kern="0" dirty="0" err="1">
                <a:solidFill>
                  <a:prstClr val="black"/>
                </a:solidFill>
                <a:latin typeface="Consolas" panose="020B0609020204030204" pitchFamily="49" charset="0"/>
              </a:rPr>
              <a:t>stdio.h</a:t>
            </a:r>
            <a:r>
              <a:rPr lang="en-US" sz="1800" kern="0" dirty="0">
                <a:solidFill>
                  <a:prstClr val="black"/>
                </a:solidFill>
                <a:latin typeface="Consolas" panose="020B0609020204030204" pitchFamily="49" charset="0"/>
              </a:rPr>
              <a:t>&gt; </a:t>
            </a:r>
          </a:p>
          <a:p>
            <a:pPr marL="0" marR="0" lvl="0" indent="0" defTabSz="914400" eaLnBrk="1" fontAlgn="auto" latinLnBrk="0" hangingPunct="1">
              <a:lnSpc>
                <a:spcPct val="100000"/>
              </a:lnSpc>
              <a:spcBef>
                <a:spcPts val="0"/>
              </a:spcBef>
              <a:spcAft>
                <a:spcPts val="0"/>
              </a:spcAft>
              <a:buClrTx/>
              <a:buSzTx/>
              <a:buFontTx/>
              <a:buNone/>
              <a:tabLst/>
              <a:defRPr/>
            </a:pPr>
            <a:r>
              <a:rPr lang="en-US" sz="1800" kern="0" dirty="0">
                <a:solidFill>
                  <a:prstClr val="black"/>
                </a:solidFill>
                <a:latin typeface="Consolas" panose="020B0609020204030204" pitchFamily="49" charset="0"/>
              </a:rPr>
              <a:t>#include &lt;sys/</a:t>
            </a:r>
            <a:r>
              <a:rPr lang="en-US" sz="1800" kern="0" dirty="0" err="1">
                <a:solidFill>
                  <a:prstClr val="black"/>
                </a:solidFill>
                <a:latin typeface="Consolas" panose="020B0609020204030204" pitchFamily="49" charset="0"/>
              </a:rPr>
              <a:t>types.h</a:t>
            </a:r>
            <a:r>
              <a:rPr lang="en-US" sz="1800" kern="0" dirty="0">
                <a:solidFill>
                  <a:prstClr val="black"/>
                </a:solidFill>
                <a:latin typeface="Consolas" panose="020B0609020204030204" pitchFamily="49" charset="0"/>
              </a:rPr>
              <a:t>&gt; </a:t>
            </a:r>
          </a:p>
          <a:p>
            <a:pPr marL="0" marR="0" lvl="0" indent="0" defTabSz="914400" eaLnBrk="1" fontAlgn="auto" latinLnBrk="0" hangingPunct="1">
              <a:lnSpc>
                <a:spcPct val="100000"/>
              </a:lnSpc>
              <a:spcBef>
                <a:spcPts val="0"/>
              </a:spcBef>
              <a:spcAft>
                <a:spcPts val="0"/>
              </a:spcAft>
              <a:buClrTx/>
              <a:buSzTx/>
              <a:buFontTx/>
              <a:buNone/>
              <a:tabLst/>
              <a:defRPr/>
            </a:pPr>
            <a:r>
              <a:rPr lang="en-US" sz="1800" kern="0" dirty="0">
                <a:solidFill>
                  <a:prstClr val="black"/>
                </a:solidFill>
                <a:latin typeface="Consolas" panose="020B0609020204030204" pitchFamily="49" charset="0"/>
              </a:rPr>
              <a:t>#include &lt;</a:t>
            </a:r>
            <a:r>
              <a:rPr lang="en-US" sz="1800" kern="0" dirty="0" err="1">
                <a:solidFill>
                  <a:prstClr val="black"/>
                </a:solidFill>
                <a:latin typeface="Consolas" panose="020B0609020204030204" pitchFamily="49" charset="0"/>
              </a:rPr>
              <a:t>unistd.h</a:t>
            </a:r>
            <a:r>
              <a:rPr lang="en-US" sz="1800" kern="0" dirty="0">
                <a:solidFill>
                  <a:prstClr val="black"/>
                </a:solidFill>
                <a:latin typeface="Consolas" panose="020B0609020204030204" pitchFamily="49" charset="0"/>
              </a:rPr>
              <a:t>&gt;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kern="0" dirty="0">
              <a:solidFill>
                <a:prstClr val="black"/>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pid_t</a:t>
            </a: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pid</a:t>
            </a: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if ((</a:t>
            </a:r>
            <a:r>
              <a:rPr kumimoji="0" lang="en-US" sz="18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pid</a:t>
            </a: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fork()) &lt;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perror</a:t>
            </a: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("fork");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else if (</a:t>
            </a:r>
            <a:r>
              <a:rPr kumimoji="0" lang="en-US" sz="18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pid</a:t>
            </a: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child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 am the child\n");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parent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 am the parent of %d\n", </a:t>
            </a:r>
            <a:r>
              <a:rPr kumimoji="0" lang="en-US" sz="18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pid</a:t>
            </a: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p:txBody>
      </p:sp>
      <p:sp>
        <p:nvSpPr>
          <p:cNvPr id="3" name="Date Placeholder 2">
            <a:extLst>
              <a:ext uri="{FF2B5EF4-FFF2-40B4-BE49-F238E27FC236}">
                <a16:creationId xmlns:a16="http://schemas.microsoft.com/office/drawing/2014/main" id="{0010CFF3-0EDC-4495-AAD5-4677E0D8272F}"/>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BF3A2DF5-CCC1-4993-9BC5-6B1356A54AC7}"/>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76773856-42DB-42FE-B76A-9B3828F910B1}"/>
              </a:ext>
            </a:extLst>
          </p:cNvPr>
          <p:cNvSpPr>
            <a:spLocks noGrp="1"/>
          </p:cNvSpPr>
          <p:nvPr>
            <p:ph type="sldNum" sz="quarter" idx="12"/>
          </p:nvPr>
        </p:nvSpPr>
        <p:spPr/>
        <p:txBody>
          <a:bodyPr/>
          <a:lstStyle/>
          <a:p>
            <a:fld id="{08660857-7544-4646-A5A0-CE3434EE97AD}" type="slidenum">
              <a:rPr lang="en-US" smtClean="0"/>
              <a:t>18</a:t>
            </a:fld>
            <a:endParaRPr lang="en-US"/>
          </a:p>
        </p:txBody>
      </p:sp>
    </p:spTree>
    <p:extLst>
      <p:ext uri="{BB962C8B-B14F-4D97-AF65-F5344CB8AC3E}">
        <p14:creationId xmlns:p14="http://schemas.microsoft.com/office/powerpoint/2010/main" val="2638054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p:cNvSpPr/>
          <p:nvPr/>
        </p:nvSpPr>
        <p:spPr>
          <a:xfrm>
            <a:off x="172528" y="124520"/>
            <a:ext cx="8798943" cy="6001643"/>
          </a:xfrm>
          <a:prstGeom prst="rect">
            <a:avLst/>
          </a:prstGeom>
          <a:solidFill>
            <a:sysClr val="window" lastClr="FFFFFF"/>
          </a:solidFill>
          <a:ln w="15875" cap="flat" cmpd="sng" algn="ctr">
            <a:solidFill>
              <a:sysClr val="windowText" lastClr="000000"/>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#include &lt;</a:t>
            </a:r>
            <a:r>
              <a:rPr lang="en-US" sz="1600" kern="0" dirty="0" err="1">
                <a:solidFill>
                  <a:prstClr val="black"/>
                </a:solidFill>
                <a:latin typeface="Consolas" panose="020B0609020204030204" pitchFamily="49" charset="0"/>
              </a:rPr>
              <a:t>stdio.h</a:t>
            </a:r>
            <a:r>
              <a:rPr lang="en-US" sz="1600" kern="0" dirty="0">
                <a:solidFill>
                  <a:prstClr val="black"/>
                </a:solidFill>
                <a:latin typeface="Consolas" panose="020B0609020204030204" pitchFamily="49" charset="0"/>
              </a:rPr>
              <a:t>&gt; </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#include &lt;sys/</a:t>
            </a:r>
            <a:r>
              <a:rPr lang="en-US" sz="1600" kern="0" dirty="0" err="1">
                <a:solidFill>
                  <a:prstClr val="black"/>
                </a:solidFill>
                <a:latin typeface="Consolas" panose="020B0609020204030204" pitchFamily="49" charset="0"/>
              </a:rPr>
              <a:t>types.h</a:t>
            </a:r>
            <a:r>
              <a:rPr lang="en-US" sz="1600" kern="0" dirty="0">
                <a:solidFill>
                  <a:prstClr val="black"/>
                </a:solidFill>
                <a:latin typeface="Consolas" panose="020B0609020204030204" pitchFamily="49" charset="0"/>
              </a:rPr>
              <a:t>&gt; </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#include &lt;</a:t>
            </a:r>
            <a:r>
              <a:rPr lang="en-US" sz="1600" kern="0" dirty="0" err="1">
                <a:solidFill>
                  <a:prstClr val="black"/>
                </a:solidFill>
                <a:latin typeface="Consolas" panose="020B0609020204030204" pitchFamily="49" charset="0"/>
              </a:rPr>
              <a:t>unistd.h</a:t>
            </a:r>
            <a:r>
              <a:rPr lang="en-US" sz="1600" kern="0" dirty="0">
                <a:solidFill>
                  <a:prstClr val="black"/>
                </a:solidFill>
                <a:latin typeface="Consolas" panose="020B0609020204030204" pitchFamily="49" charset="0"/>
              </a:rPr>
              <a:t>&gt;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pid_t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pid</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int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w = 100;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if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pid</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fork()) &lt;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perror</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("fork");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return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else if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pid</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child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w = 200;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else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parent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w = -100;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printf</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 am %d, child of %d, w = %d\n",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getpid</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getppid</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return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p>
        </p:txBody>
      </p:sp>
      <p:sp>
        <p:nvSpPr>
          <p:cNvPr id="6" name="Date Placeholder 5">
            <a:extLst>
              <a:ext uri="{FF2B5EF4-FFF2-40B4-BE49-F238E27FC236}">
                <a16:creationId xmlns:a16="http://schemas.microsoft.com/office/drawing/2014/main" id="{E69EDE48-5556-42BB-8AE9-B3AABEBA8520}"/>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1EF00EC0-60A8-4971-BC31-AB39A43D2F5B}"/>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E0EAA020-FB47-4259-B4B7-C73EE4449826}"/>
              </a:ext>
            </a:extLst>
          </p:cNvPr>
          <p:cNvSpPr>
            <a:spLocks noGrp="1"/>
          </p:cNvSpPr>
          <p:nvPr>
            <p:ph type="sldNum" sz="quarter" idx="12"/>
          </p:nvPr>
        </p:nvSpPr>
        <p:spPr/>
        <p:txBody>
          <a:bodyPr/>
          <a:lstStyle/>
          <a:p>
            <a:fld id="{08660857-7544-4646-A5A0-CE3434EE97AD}" type="slidenum">
              <a:rPr lang="en-US" smtClean="0"/>
              <a:t>19</a:t>
            </a:fld>
            <a:endParaRPr lang="en-US"/>
          </a:p>
        </p:txBody>
      </p:sp>
    </p:spTree>
    <p:extLst>
      <p:ext uri="{BB962C8B-B14F-4D97-AF65-F5344CB8AC3E}">
        <p14:creationId xmlns:p14="http://schemas.microsoft.com/office/powerpoint/2010/main" val="333527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dirty="0"/>
              <a:t>Processes (APUE Ch. 7)</a:t>
            </a:r>
          </a:p>
          <a:p>
            <a:pPr marL="0" indent="0">
              <a:buNone/>
            </a:pPr>
            <a:r>
              <a:rPr lang="en-US" dirty="0"/>
              <a:t>Process Control (APUE Ch. 8)</a:t>
            </a:r>
          </a:p>
        </p:txBody>
      </p:sp>
      <p:sp>
        <p:nvSpPr>
          <p:cNvPr id="5" name="Date Placeholder 4">
            <a:extLst>
              <a:ext uri="{FF2B5EF4-FFF2-40B4-BE49-F238E27FC236}">
                <a16:creationId xmlns:a16="http://schemas.microsoft.com/office/drawing/2014/main" id="{1FDC8912-F901-464E-8AB5-F1A3B9C132FC}"/>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85102236-7FEC-49F0-B91E-160B00257490}"/>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7B068CD8-6DE6-4382-BA4E-F97EAA5395E2}"/>
              </a:ext>
            </a:extLst>
          </p:cNvPr>
          <p:cNvSpPr>
            <a:spLocks noGrp="1"/>
          </p:cNvSpPr>
          <p:nvPr>
            <p:ph type="sldNum" sz="quarter" idx="12"/>
          </p:nvPr>
        </p:nvSpPr>
        <p:spPr/>
        <p:txBody>
          <a:bodyPr/>
          <a:lstStyle/>
          <a:p>
            <a:fld id="{08660857-7544-4646-A5A0-CE3434EE97AD}"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dirty="0"/>
              <a:t>I am 22983, child of 22982, w = 200</a:t>
            </a:r>
          </a:p>
          <a:p>
            <a:pPr marL="0" indent="0">
              <a:buNone/>
            </a:pPr>
            <a:r>
              <a:rPr lang="en-US" sz="2800" dirty="0"/>
              <a:t>I am 22982, child of 13673, w = -100</a:t>
            </a:r>
          </a:p>
        </p:txBody>
      </p:sp>
      <p:sp>
        <p:nvSpPr>
          <p:cNvPr id="5" name="Date Placeholder 4">
            <a:extLst>
              <a:ext uri="{FF2B5EF4-FFF2-40B4-BE49-F238E27FC236}">
                <a16:creationId xmlns:a16="http://schemas.microsoft.com/office/drawing/2014/main" id="{109E7478-E32E-4838-8DBD-5E828F63B06E}"/>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7D2E0E44-CDEE-4CDD-8864-603AA702B0C1}"/>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C91F3433-DBB5-45EB-A38F-83BF990803F3}"/>
              </a:ext>
            </a:extLst>
          </p:cNvPr>
          <p:cNvSpPr>
            <a:spLocks noGrp="1"/>
          </p:cNvSpPr>
          <p:nvPr>
            <p:ph type="sldNum" sz="quarter" idx="12"/>
          </p:nvPr>
        </p:nvSpPr>
        <p:spPr/>
        <p:txBody>
          <a:bodyPr/>
          <a:lstStyle/>
          <a:p>
            <a:fld id="{08660857-7544-4646-A5A0-CE3434EE97AD}" type="slidenum">
              <a:rPr lang="en-US" smtClean="0"/>
              <a:t>20</a:t>
            </a:fld>
            <a:endParaRPr lang="en-US"/>
          </a:p>
        </p:txBody>
      </p:sp>
    </p:spTree>
    <p:extLst>
      <p:ext uri="{BB962C8B-B14F-4D97-AF65-F5344CB8AC3E}">
        <p14:creationId xmlns:p14="http://schemas.microsoft.com/office/powerpoint/2010/main" val="416646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7461" y="1110780"/>
            <a:ext cx="6552937" cy="4909020"/>
          </a:xfrm>
          <a:prstGeom prst="rect">
            <a:avLst/>
          </a:prstGeom>
        </p:spPr>
      </p:pic>
      <p:sp>
        <p:nvSpPr>
          <p:cNvPr id="6" name="Date Placeholder 5">
            <a:extLst>
              <a:ext uri="{FF2B5EF4-FFF2-40B4-BE49-F238E27FC236}">
                <a16:creationId xmlns:a16="http://schemas.microsoft.com/office/drawing/2014/main" id="{2884A6BE-3760-49B8-A7E0-6DC8F56EE7B3}"/>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279C4A90-4CE4-4A7D-8D97-1DB709BDAEE2}"/>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47695455-EE43-4712-87B7-62ABE15A384F}"/>
              </a:ext>
            </a:extLst>
          </p:cNvPr>
          <p:cNvSpPr>
            <a:spLocks noGrp="1"/>
          </p:cNvSpPr>
          <p:nvPr>
            <p:ph type="sldNum" sz="quarter" idx="12"/>
          </p:nvPr>
        </p:nvSpPr>
        <p:spPr/>
        <p:txBody>
          <a:bodyPr/>
          <a:lstStyle/>
          <a:p>
            <a:fld id="{08660857-7544-4646-A5A0-CE3434EE97AD}" type="slidenum">
              <a:rPr lang="en-US" smtClean="0"/>
              <a:t>21</a:t>
            </a:fld>
            <a:endParaRPr lang="en-US"/>
          </a:p>
        </p:txBody>
      </p:sp>
    </p:spTree>
    <p:extLst>
      <p:ext uri="{BB962C8B-B14F-4D97-AF65-F5344CB8AC3E}">
        <p14:creationId xmlns:p14="http://schemas.microsoft.com/office/powerpoint/2010/main" val="162838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Example 8.1</a:t>
            </a:r>
          </a:p>
        </p:txBody>
      </p:sp>
      <p:sp>
        <p:nvSpPr>
          <p:cNvPr id="3" name="Content Placeholder 2"/>
          <p:cNvSpPr>
            <a:spLocks noGrp="1"/>
          </p:cNvSpPr>
          <p:nvPr>
            <p:ph idx="1"/>
          </p:nvPr>
        </p:nvSpPr>
        <p:spPr>
          <a:xfrm>
            <a:off x="172529" y="580053"/>
            <a:ext cx="8686800" cy="4830763"/>
          </a:xfrm>
        </p:spPr>
        <p:txBody>
          <a:bodyPr>
            <a:noAutofit/>
          </a:bodyPr>
          <a:lstStyle/>
          <a:p>
            <a:pPr marL="0" indent="0">
              <a:buNone/>
            </a:pPr>
            <a:r>
              <a:rPr lang="en-US" sz="1600" dirty="0"/>
              <a:t>$ ./</a:t>
            </a:r>
            <a:r>
              <a:rPr lang="en-US" sz="1600" dirty="0" err="1"/>
              <a:t>a.out</a:t>
            </a:r>
            <a:endParaRPr lang="en-US" sz="1600" dirty="0"/>
          </a:p>
          <a:p>
            <a:pPr marL="0" indent="0">
              <a:buNone/>
            </a:pPr>
            <a:r>
              <a:rPr lang="en-US" sz="1600" dirty="0"/>
              <a:t>a write to </a:t>
            </a:r>
            <a:r>
              <a:rPr lang="en-US" sz="1600" dirty="0" err="1"/>
              <a:t>stdout</a:t>
            </a:r>
            <a:endParaRPr lang="en-US" sz="1600" dirty="0"/>
          </a:p>
          <a:p>
            <a:pPr marL="0" indent="0">
              <a:buNone/>
            </a:pPr>
            <a:r>
              <a:rPr lang="en-US" sz="1600" dirty="0"/>
              <a:t>before fork</a:t>
            </a:r>
          </a:p>
          <a:p>
            <a:pPr marL="0" indent="0">
              <a:buNone/>
            </a:pPr>
            <a:r>
              <a:rPr lang="en-US" sz="1600" dirty="0" err="1"/>
              <a:t>pid</a:t>
            </a:r>
            <a:r>
              <a:rPr lang="en-US" sz="1600" dirty="0"/>
              <a:t> = 430, glob = 7, </a:t>
            </a:r>
            <a:r>
              <a:rPr lang="en-US" sz="1600" dirty="0" err="1"/>
              <a:t>var</a:t>
            </a:r>
            <a:r>
              <a:rPr lang="en-US" sz="1600" dirty="0"/>
              <a:t> = 89     </a:t>
            </a:r>
            <a:r>
              <a:rPr lang="en-US" sz="1600" i="1" dirty="0">
                <a:solidFill>
                  <a:srgbClr val="FF0000"/>
                </a:solidFill>
              </a:rPr>
              <a:t>child’s variables were changed</a:t>
            </a:r>
          </a:p>
          <a:p>
            <a:pPr marL="0" indent="0">
              <a:buNone/>
            </a:pPr>
            <a:r>
              <a:rPr lang="en-US" sz="1600" dirty="0" err="1"/>
              <a:t>pid</a:t>
            </a:r>
            <a:r>
              <a:rPr lang="en-US" sz="1600" dirty="0"/>
              <a:t> = 429, glob = 6, </a:t>
            </a:r>
            <a:r>
              <a:rPr lang="en-US" sz="1600" dirty="0" err="1"/>
              <a:t>var</a:t>
            </a:r>
            <a:r>
              <a:rPr lang="en-US" sz="1600" dirty="0"/>
              <a:t> = 88     </a:t>
            </a:r>
            <a:r>
              <a:rPr lang="en-US" sz="1600" i="1" dirty="0">
                <a:solidFill>
                  <a:srgbClr val="FF0000"/>
                </a:solidFill>
              </a:rPr>
              <a:t>parent’s copy was not changed</a:t>
            </a:r>
          </a:p>
          <a:p>
            <a:pPr marL="0" indent="0">
              <a:buNone/>
            </a:pPr>
            <a:r>
              <a:rPr lang="en-US" sz="1600" dirty="0"/>
              <a:t>$ </a:t>
            </a:r>
            <a:r>
              <a:rPr lang="en-US" sz="1600" b="1" dirty="0"/>
              <a:t>./</a:t>
            </a:r>
            <a:r>
              <a:rPr lang="en-US" sz="1600" b="1" dirty="0" err="1"/>
              <a:t>a.out</a:t>
            </a:r>
            <a:r>
              <a:rPr lang="en-US" sz="1600" b="1" dirty="0"/>
              <a:t> &gt; </a:t>
            </a:r>
            <a:r>
              <a:rPr lang="en-US" sz="1600" b="1" dirty="0" err="1"/>
              <a:t>temp.out</a:t>
            </a:r>
            <a:endParaRPr lang="en-US" sz="1600" b="1" dirty="0"/>
          </a:p>
          <a:p>
            <a:pPr marL="0" indent="0">
              <a:buNone/>
            </a:pPr>
            <a:r>
              <a:rPr lang="en-US" sz="1600" dirty="0"/>
              <a:t>$ </a:t>
            </a:r>
            <a:r>
              <a:rPr lang="en-US" sz="1600" b="1" dirty="0"/>
              <a:t>cat </a:t>
            </a:r>
            <a:r>
              <a:rPr lang="en-US" sz="1600" b="1" dirty="0" err="1"/>
              <a:t>temp.out</a:t>
            </a:r>
            <a:endParaRPr lang="en-US" sz="1600" b="1" dirty="0"/>
          </a:p>
          <a:p>
            <a:pPr marL="0" indent="0">
              <a:buNone/>
            </a:pPr>
            <a:r>
              <a:rPr lang="en-US" sz="1600" dirty="0"/>
              <a:t>a write to </a:t>
            </a:r>
            <a:r>
              <a:rPr lang="en-US" sz="1600" dirty="0" err="1"/>
              <a:t>stdout</a:t>
            </a:r>
            <a:endParaRPr lang="en-US" sz="1600" dirty="0"/>
          </a:p>
          <a:p>
            <a:pPr marL="0" indent="0">
              <a:buNone/>
            </a:pPr>
            <a:r>
              <a:rPr lang="en-US" sz="1600" dirty="0"/>
              <a:t>before fork</a:t>
            </a:r>
          </a:p>
          <a:p>
            <a:pPr marL="0" indent="0">
              <a:buNone/>
            </a:pPr>
            <a:r>
              <a:rPr lang="en-US" sz="1600" dirty="0" err="1"/>
              <a:t>pid</a:t>
            </a:r>
            <a:r>
              <a:rPr lang="en-US" sz="1600" dirty="0"/>
              <a:t> = 432, glob = 7, </a:t>
            </a:r>
            <a:r>
              <a:rPr lang="en-US" sz="1600" dirty="0" err="1"/>
              <a:t>var</a:t>
            </a:r>
            <a:r>
              <a:rPr lang="en-US" sz="1600" dirty="0"/>
              <a:t> = 89</a:t>
            </a:r>
          </a:p>
          <a:p>
            <a:pPr marL="0" indent="0">
              <a:buNone/>
            </a:pPr>
            <a:r>
              <a:rPr lang="en-US" sz="1600" dirty="0"/>
              <a:t>before fork</a:t>
            </a:r>
          </a:p>
          <a:p>
            <a:pPr marL="0" indent="0">
              <a:buNone/>
            </a:pPr>
            <a:r>
              <a:rPr lang="en-US" sz="1600" dirty="0" err="1"/>
              <a:t>pid</a:t>
            </a:r>
            <a:r>
              <a:rPr lang="en-US" sz="1600" dirty="0"/>
              <a:t> = 431, glob = 6, </a:t>
            </a:r>
            <a:r>
              <a:rPr lang="en-US" sz="1600" dirty="0" err="1"/>
              <a:t>var</a:t>
            </a:r>
            <a:r>
              <a:rPr lang="en-US" sz="1600" dirty="0"/>
              <a:t> = 88</a:t>
            </a:r>
          </a:p>
          <a:p>
            <a:pPr marL="0" indent="0">
              <a:buNone/>
            </a:pPr>
            <a:endParaRPr lang="en-US" sz="1600" dirty="0"/>
          </a:p>
          <a:p>
            <a:pPr marL="0" indent="0">
              <a:buNone/>
            </a:pPr>
            <a:r>
              <a:rPr lang="en-US" sz="1600" dirty="0">
                <a:solidFill>
                  <a:srgbClr val="FF0000"/>
                </a:solidFill>
              </a:rPr>
              <a:t>In this second case, the </a:t>
            </a:r>
            <a:r>
              <a:rPr lang="en-US" sz="1600" dirty="0" err="1">
                <a:solidFill>
                  <a:srgbClr val="FF0000"/>
                </a:solidFill>
              </a:rPr>
              <a:t>printf</a:t>
            </a:r>
            <a:r>
              <a:rPr lang="en-US" sz="1600" dirty="0">
                <a:solidFill>
                  <a:srgbClr val="FF0000"/>
                </a:solidFill>
              </a:rPr>
              <a:t> before the fork is called once, but the line remains in the buffer when fork is called. This buffer is then copied into the child when the parent’s data space is copied to the child. Both the parent and the child now have a standard I/O buffer with this line in it.</a:t>
            </a:r>
          </a:p>
        </p:txBody>
      </p:sp>
      <p:sp>
        <p:nvSpPr>
          <p:cNvPr id="5" name="Date Placeholder 4">
            <a:extLst>
              <a:ext uri="{FF2B5EF4-FFF2-40B4-BE49-F238E27FC236}">
                <a16:creationId xmlns:a16="http://schemas.microsoft.com/office/drawing/2014/main" id="{4AC816C4-724F-48D8-AA26-C8A7DA96029F}"/>
              </a:ext>
            </a:extLst>
          </p:cNvPr>
          <p:cNvSpPr>
            <a:spLocks noGrp="1"/>
          </p:cNvSpPr>
          <p:nvPr>
            <p:ph type="dt" sz="half" idx="10"/>
          </p:nvPr>
        </p:nvSpPr>
        <p:spPr/>
        <p:txBody>
          <a:bodyPr/>
          <a:lstStyle/>
          <a:p>
            <a:r>
              <a:rPr lang="en-US" dirty="0"/>
              <a:t>Spring 2020</a:t>
            </a:r>
          </a:p>
        </p:txBody>
      </p:sp>
      <p:sp>
        <p:nvSpPr>
          <p:cNvPr id="6" name="Footer Placeholder 5">
            <a:extLst>
              <a:ext uri="{FF2B5EF4-FFF2-40B4-BE49-F238E27FC236}">
                <a16:creationId xmlns:a16="http://schemas.microsoft.com/office/drawing/2014/main" id="{BB2F9E62-048E-443D-9626-FBF28271F649}"/>
              </a:ext>
            </a:extLst>
          </p:cNvPr>
          <p:cNvSpPr>
            <a:spLocks noGrp="1"/>
          </p:cNvSpPr>
          <p:nvPr>
            <p:ph type="ftr" sz="quarter" idx="11"/>
          </p:nvPr>
        </p:nvSpPr>
        <p:spPr/>
        <p:txBody>
          <a:bodyPr/>
          <a:lstStyle/>
          <a:p>
            <a:r>
              <a:rPr lang="en-US" dirty="0"/>
              <a:t>CS 392: Systems Programming</a:t>
            </a:r>
          </a:p>
        </p:txBody>
      </p:sp>
      <p:sp>
        <p:nvSpPr>
          <p:cNvPr id="7" name="Slide Number Placeholder 6">
            <a:extLst>
              <a:ext uri="{FF2B5EF4-FFF2-40B4-BE49-F238E27FC236}">
                <a16:creationId xmlns:a16="http://schemas.microsoft.com/office/drawing/2014/main" id="{725392D6-300C-4BE2-B1FE-E915BA891DA9}"/>
              </a:ext>
            </a:extLst>
          </p:cNvPr>
          <p:cNvSpPr>
            <a:spLocks noGrp="1"/>
          </p:cNvSpPr>
          <p:nvPr>
            <p:ph type="sldNum" sz="quarter" idx="12"/>
          </p:nvPr>
        </p:nvSpPr>
        <p:spPr/>
        <p:txBody>
          <a:bodyPr/>
          <a:lstStyle/>
          <a:p>
            <a:fld id="{08660857-7544-4646-A5A0-CE3434EE97AD}" type="slidenum">
              <a:rPr lang="en-US" smtClean="0"/>
              <a:t>22</a:t>
            </a:fld>
            <a:endParaRPr lang="en-US"/>
          </a:p>
        </p:txBody>
      </p:sp>
    </p:spTree>
    <p:extLst>
      <p:ext uri="{BB962C8B-B14F-4D97-AF65-F5344CB8AC3E}">
        <p14:creationId xmlns:p14="http://schemas.microsoft.com/office/powerpoint/2010/main" val="261325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Inherited by Child</a:t>
            </a:r>
          </a:p>
        </p:txBody>
      </p:sp>
      <p:sp>
        <p:nvSpPr>
          <p:cNvPr id="3" name="Content Placeholder 2"/>
          <p:cNvSpPr>
            <a:spLocks noGrp="1"/>
          </p:cNvSpPr>
          <p:nvPr>
            <p:ph idx="1"/>
          </p:nvPr>
        </p:nvSpPr>
        <p:spPr/>
        <p:txBody>
          <a:bodyPr>
            <a:normAutofit fontScale="55000" lnSpcReduction="20000"/>
          </a:bodyPr>
          <a:lstStyle/>
          <a:p>
            <a:r>
              <a:rPr lang="en-US" dirty="0"/>
              <a:t>Real user ID, real group ID, effective user ID, and effective group ID</a:t>
            </a:r>
          </a:p>
          <a:p>
            <a:r>
              <a:rPr lang="en-US" dirty="0"/>
              <a:t>Supplementary group IDs</a:t>
            </a:r>
          </a:p>
          <a:p>
            <a:r>
              <a:rPr lang="en-US" dirty="0"/>
              <a:t>Process group ID</a:t>
            </a:r>
          </a:p>
          <a:p>
            <a:r>
              <a:rPr lang="en-US" dirty="0"/>
              <a:t>Session ID</a:t>
            </a:r>
          </a:p>
          <a:p>
            <a:r>
              <a:rPr lang="en-US" dirty="0"/>
              <a:t>Controlling terminal</a:t>
            </a:r>
          </a:p>
          <a:p>
            <a:r>
              <a:rPr lang="en-US" dirty="0"/>
              <a:t>The set-user-ID and set-group-ID flags</a:t>
            </a:r>
          </a:p>
          <a:p>
            <a:r>
              <a:rPr lang="en-US" dirty="0"/>
              <a:t>Current working directory</a:t>
            </a:r>
          </a:p>
          <a:p>
            <a:r>
              <a:rPr lang="en-US" dirty="0"/>
              <a:t>Root directory</a:t>
            </a:r>
          </a:p>
          <a:p>
            <a:r>
              <a:rPr lang="en-US" dirty="0"/>
              <a:t>File mode creation mask</a:t>
            </a:r>
          </a:p>
          <a:p>
            <a:r>
              <a:rPr lang="en-US" dirty="0"/>
              <a:t>Signal mask and dispositions</a:t>
            </a:r>
          </a:p>
          <a:p>
            <a:r>
              <a:rPr lang="en-US" dirty="0"/>
              <a:t>The close-on-exec flag for any open file descriptors</a:t>
            </a:r>
          </a:p>
          <a:p>
            <a:r>
              <a:rPr lang="en-US" dirty="0"/>
              <a:t>Environment</a:t>
            </a:r>
          </a:p>
          <a:p>
            <a:r>
              <a:rPr lang="en-US" dirty="0"/>
              <a:t>Attached shared memory segments</a:t>
            </a:r>
          </a:p>
          <a:p>
            <a:r>
              <a:rPr lang="en-US" dirty="0"/>
              <a:t>Memory mappings</a:t>
            </a:r>
          </a:p>
          <a:p>
            <a:r>
              <a:rPr lang="en-US" dirty="0"/>
              <a:t>Resource limits</a:t>
            </a:r>
          </a:p>
        </p:txBody>
      </p:sp>
      <p:sp>
        <p:nvSpPr>
          <p:cNvPr id="5" name="Date Placeholder 4">
            <a:extLst>
              <a:ext uri="{FF2B5EF4-FFF2-40B4-BE49-F238E27FC236}">
                <a16:creationId xmlns:a16="http://schemas.microsoft.com/office/drawing/2014/main" id="{D3660949-7F9C-4231-833D-DA9B85D3E30F}"/>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DD8977AD-B3EF-4159-BDD5-ADA5386A1A25}"/>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5328FE50-367F-4631-AF16-47F9422A273D}"/>
              </a:ext>
            </a:extLst>
          </p:cNvPr>
          <p:cNvSpPr>
            <a:spLocks noGrp="1"/>
          </p:cNvSpPr>
          <p:nvPr>
            <p:ph type="sldNum" sz="quarter" idx="12"/>
          </p:nvPr>
        </p:nvSpPr>
        <p:spPr/>
        <p:txBody>
          <a:bodyPr/>
          <a:lstStyle/>
          <a:p>
            <a:fld id="{08660857-7544-4646-A5A0-CE3434EE97AD}" type="slidenum">
              <a:rPr lang="en-US" smtClean="0"/>
              <a:t>23</a:t>
            </a:fld>
            <a:endParaRPr lang="en-US"/>
          </a:p>
        </p:txBody>
      </p:sp>
    </p:spTree>
    <p:extLst>
      <p:ext uri="{BB962C8B-B14F-4D97-AF65-F5344CB8AC3E}">
        <p14:creationId xmlns:p14="http://schemas.microsoft.com/office/powerpoint/2010/main" val="3717298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Differences between Parent and Child</a:t>
            </a:r>
          </a:p>
        </p:txBody>
      </p:sp>
      <p:sp>
        <p:nvSpPr>
          <p:cNvPr id="3" name="Content Placeholder 2"/>
          <p:cNvSpPr>
            <a:spLocks noGrp="1"/>
          </p:cNvSpPr>
          <p:nvPr>
            <p:ph idx="1"/>
          </p:nvPr>
        </p:nvSpPr>
        <p:spPr/>
        <p:txBody>
          <a:bodyPr>
            <a:normAutofit/>
          </a:bodyPr>
          <a:lstStyle/>
          <a:p>
            <a:r>
              <a:rPr lang="en-US" dirty="0"/>
              <a:t>The return values from fork are different.</a:t>
            </a:r>
          </a:p>
          <a:p>
            <a:r>
              <a:rPr lang="en-US" dirty="0"/>
              <a:t>The process IDs are different.</a:t>
            </a:r>
          </a:p>
          <a:p>
            <a:r>
              <a:rPr lang="en-US" dirty="0"/>
              <a:t>The two processes have different parent process IDs: the parent process ID of the child is the parent; the parent process ID of the parent doesn’t change.</a:t>
            </a:r>
          </a:p>
          <a:p>
            <a:r>
              <a:rPr lang="en-US" dirty="0"/>
              <a:t>The child’s </a:t>
            </a:r>
            <a:r>
              <a:rPr lang="en-US" dirty="0" err="1"/>
              <a:t>tms_utime</a:t>
            </a:r>
            <a:r>
              <a:rPr lang="en-US" dirty="0"/>
              <a:t>, </a:t>
            </a:r>
            <a:r>
              <a:rPr lang="en-US" dirty="0" err="1"/>
              <a:t>tms_stime</a:t>
            </a:r>
            <a:r>
              <a:rPr lang="en-US" dirty="0"/>
              <a:t>, </a:t>
            </a:r>
            <a:r>
              <a:rPr lang="en-US" dirty="0" err="1"/>
              <a:t>tms_cutime</a:t>
            </a:r>
            <a:r>
              <a:rPr lang="en-US" dirty="0"/>
              <a:t>, and </a:t>
            </a:r>
            <a:r>
              <a:rPr lang="en-US" dirty="0" err="1"/>
              <a:t>tms_cstime</a:t>
            </a:r>
            <a:r>
              <a:rPr lang="en-US" dirty="0"/>
              <a:t> values are set to 0</a:t>
            </a:r>
          </a:p>
          <a:p>
            <a:r>
              <a:rPr lang="en-US" dirty="0"/>
              <a:t>File locks set by the parent are not inherited by the child.</a:t>
            </a:r>
          </a:p>
          <a:p>
            <a:r>
              <a:rPr lang="en-US" dirty="0"/>
              <a:t>Pending alarms are cleared for the child.</a:t>
            </a:r>
          </a:p>
          <a:p>
            <a:r>
              <a:rPr lang="en-US" dirty="0"/>
              <a:t>The set of pending signals for the child is set to the empty set.</a:t>
            </a:r>
          </a:p>
        </p:txBody>
      </p:sp>
      <p:sp>
        <p:nvSpPr>
          <p:cNvPr id="5" name="Date Placeholder 4">
            <a:extLst>
              <a:ext uri="{FF2B5EF4-FFF2-40B4-BE49-F238E27FC236}">
                <a16:creationId xmlns:a16="http://schemas.microsoft.com/office/drawing/2014/main" id="{F3017B8C-AFBA-4881-97F5-124EEF5CC3CA}"/>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05BCBF4A-3BF8-407F-9ACE-54E9E9F7A90C}"/>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A75C2DDB-B395-4B1E-A9DB-2305E7267330}"/>
              </a:ext>
            </a:extLst>
          </p:cNvPr>
          <p:cNvSpPr>
            <a:spLocks noGrp="1"/>
          </p:cNvSpPr>
          <p:nvPr>
            <p:ph type="sldNum" sz="quarter" idx="12"/>
          </p:nvPr>
        </p:nvSpPr>
        <p:spPr/>
        <p:txBody>
          <a:bodyPr/>
          <a:lstStyle/>
          <a:p>
            <a:fld id="{08660857-7544-4646-A5A0-CE3434EE97AD}" type="slidenum">
              <a:rPr lang="en-US" smtClean="0"/>
              <a:t>24</a:t>
            </a:fld>
            <a:endParaRPr lang="en-US"/>
          </a:p>
        </p:txBody>
      </p:sp>
    </p:spTree>
    <p:extLst>
      <p:ext uri="{BB962C8B-B14F-4D97-AF65-F5344CB8AC3E}">
        <p14:creationId xmlns:p14="http://schemas.microsoft.com/office/powerpoint/2010/main" val="3272776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p>
        </p:txBody>
      </p:sp>
      <p:sp>
        <p:nvSpPr>
          <p:cNvPr id="3" name="Content Placeholder 2"/>
          <p:cNvSpPr>
            <a:spLocks noGrp="1"/>
          </p:cNvSpPr>
          <p:nvPr>
            <p:ph idx="1"/>
          </p:nvPr>
        </p:nvSpPr>
        <p:spPr/>
        <p:txBody>
          <a:bodyPr>
            <a:normAutofit/>
          </a:bodyPr>
          <a:lstStyle/>
          <a:p>
            <a:r>
              <a:rPr lang="en-US" sz="2800" dirty="0"/>
              <a:t>The child process inherits the all the file descriptors of its parent</a:t>
            </a:r>
          </a:p>
          <a:p>
            <a:pPr lvl="1"/>
            <a:r>
              <a:rPr lang="en-US" sz="2400" dirty="0"/>
              <a:t>It is like dup() is called for each </a:t>
            </a:r>
            <a:r>
              <a:rPr lang="en-US" sz="2400" dirty="0" err="1"/>
              <a:t>fd</a:t>
            </a:r>
            <a:endParaRPr lang="en-US" sz="2400" dirty="0"/>
          </a:p>
          <a:p>
            <a:endParaRPr lang="en-US" sz="2800" dirty="0"/>
          </a:p>
          <a:p>
            <a:r>
              <a:rPr lang="en-US" sz="2800" b="1" dirty="0"/>
              <a:t>What happens to I/O streams?</a:t>
            </a:r>
          </a:p>
          <a:p>
            <a:endParaRPr lang="en-US" sz="2800" dirty="0"/>
          </a:p>
        </p:txBody>
      </p:sp>
      <p:sp>
        <p:nvSpPr>
          <p:cNvPr id="5" name="Date Placeholder 4">
            <a:extLst>
              <a:ext uri="{FF2B5EF4-FFF2-40B4-BE49-F238E27FC236}">
                <a16:creationId xmlns:a16="http://schemas.microsoft.com/office/drawing/2014/main" id="{AF06BDFD-9658-4750-A940-F69C2B13F261}"/>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A7CE9BBF-E3FF-4E05-9A95-1A2ECB30CA64}"/>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F773F81D-A8A4-4B19-8D04-ECE395D9CD77}"/>
              </a:ext>
            </a:extLst>
          </p:cNvPr>
          <p:cNvSpPr>
            <a:spLocks noGrp="1"/>
          </p:cNvSpPr>
          <p:nvPr>
            <p:ph type="sldNum" sz="quarter" idx="12"/>
          </p:nvPr>
        </p:nvSpPr>
        <p:spPr/>
        <p:txBody>
          <a:bodyPr/>
          <a:lstStyle/>
          <a:p>
            <a:fld id="{08660857-7544-4646-A5A0-CE3434EE97AD}" type="slidenum">
              <a:rPr lang="en-US" smtClean="0"/>
              <a:t>25</a:t>
            </a:fld>
            <a:endParaRPr lang="en-US"/>
          </a:p>
        </p:txBody>
      </p:sp>
    </p:spTree>
    <p:extLst>
      <p:ext uri="{BB962C8B-B14F-4D97-AF65-F5344CB8AC3E}">
        <p14:creationId xmlns:p14="http://schemas.microsoft.com/office/powerpoint/2010/main" val="347696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72.16.2.26\Art\OUTPUT\PTG\STEVENS-RAGO\Ch08\Stevens_fig08-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2100" y="884426"/>
            <a:ext cx="5959800" cy="557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3BBE9BBC-3029-47B4-AE43-D25E142AB13D}"/>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D2C49BFA-48A5-44CF-B9A8-CBF39A54597B}"/>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B127EDA9-FBB9-445E-8A8A-485C8D776F1C}"/>
              </a:ext>
            </a:extLst>
          </p:cNvPr>
          <p:cNvSpPr>
            <a:spLocks noGrp="1"/>
          </p:cNvSpPr>
          <p:nvPr>
            <p:ph type="sldNum" sz="quarter" idx="12"/>
          </p:nvPr>
        </p:nvSpPr>
        <p:spPr/>
        <p:txBody>
          <a:bodyPr/>
          <a:lstStyle/>
          <a:p>
            <a:fld id="{08660857-7544-4646-A5A0-CE3434EE97AD}" type="slidenum">
              <a:rPr lang="en-US" smtClean="0"/>
              <a:t>26</a:t>
            </a:fld>
            <a:endParaRPr lang="en-US"/>
          </a:p>
        </p:txBody>
      </p:sp>
    </p:spTree>
    <p:extLst>
      <p:ext uri="{BB962C8B-B14F-4D97-AF65-F5344CB8AC3E}">
        <p14:creationId xmlns:p14="http://schemas.microsoft.com/office/powerpoint/2010/main" val="2659707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Waiting for Children</a:t>
            </a:r>
          </a:p>
        </p:txBody>
      </p:sp>
      <p:sp>
        <p:nvSpPr>
          <p:cNvPr id="3" name="Content Placeholder 2"/>
          <p:cNvSpPr>
            <a:spLocks noGrp="1"/>
          </p:cNvSpPr>
          <p:nvPr>
            <p:ph idx="1"/>
          </p:nvPr>
        </p:nvSpPr>
        <p:spPr/>
        <p:txBody>
          <a:bodyPr>
            <a:normAutofit/>
          </a:bodyPr>
          <a:lstStyle/>
          <a:p>
            <a:pPr marL="0" indent="0">
              <a:buNone/>
            </a:pPr>
            <a:r>
              <a:rPr lang="en-US" b="1" dirty="0" err="1">
                <a:latin typeface="Courier New" panose="02070309020205020404" pitchFamily="49" charset="0"/>
                <a:cs typeface="Courier New" panose="02070309020205020404" pitchFamily="49" charset="0"/>
              </a:rPr>
              <a:t>pid_t</a:t>
            </a:r>
            <a:r>
              <a:rPr lang="en-US" b="1" dirty="0">
                <a:latin typeface="Courier New" panose="02070309020205020404" pitchFamily="49" charset="0"/>
                <a:cs typeface="Courier New" panose="02070309020205020404" pitchFamily="49" charset="0"/>
              </a:rPr>
              <a:t> wait(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*status);</a:t>
            </a:r>
          </a:p>
          <a:p>
            <a:endParaRPr lang="en-US" dirty="0"/>
          </a:p>
          <a:p>
            <a:r>
              <a:rPr lang="en-US" dirty="0"/>
              <a:t>Wait for the status of a child process to change</a:t>
            </a:r>
          </a:p>
          <a:p>
            <a:pPr lvl="1"/>
            <a:r>
              <a:rPr lang="en-US" dirty="0"/>
              <a:t>For example, the child terminated, was stopped, etc.</a:t>
            </a:r>
          </a:p>
          <a:p>
            <a:r>
              <a:rPr lang="en-US" dirty="0"/>
              <a:t>Return the </a:t>
            </a:r>
            <a:r>
              <a:rPr lang="en-US" dirty="0" err="1"/>
              <a:t>pid</a:t>
            </a:r>
            <a:r>
              <a:rPr lang="en-US" dirty="0"/>
              <a:t> of the child</a:t>
            </a:r>
          </a:p>
          <a:p>
            <a:r>
              <a:rPr lang="en-US" dirty="0"/>
              <a:t>status contains information on the state change</a:t>
            </a:r>
          </a:p>
          <a:p>
            <a:endParaRPr lang="en-US" dirty="0"/>
          </a:p>
        </p:txBody>
      </p:sp>
      <p:sp>
        <p:nvSpPr>
          <p:cNvPr id="5" name="Date Placeholder 4">
            <a:extLst>
              <a:ext uri="{FF2B5EF4-FFF2-40B4-BE49-F238E27FC236}">
                <a16:creationId xmlns:a16="http://schemas.microsoft.com/office/drawing/2014/main" id="{26E9C716-FB10-4B5D-BCF9-807056ECBAF7}"/>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882E4ED9-5034-4EEE-B2B2-7DFE14D17608}"/>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40CBA5E4-F204-4BA7-A493-A86D3E567F5C}"/>
              </a:ext>
            </a:extLst>
          </p:cNvPr>
          <p:cNvSpPr>
            <a:spLocks noGrp="1"/>
          </p:cNvSpPr>
          <p:nvPr>
            <p:ph type="sldNum" sz="quarter" idx="12"/>
          </p:nvPr>
        </p:nvSpPr>
        <p:spPr/>
        <p:txBody>
          <a:bodyPr/>
          <a:lstStyle/>
          <a:p>
            <a:fld id="{08660857-7544-4646-A5A0-CE3434EE97AD}" type="slidenum">
              <a:rPr lang="en-US" smtClean="0"/>
              <a:t>27</a:t>
            </a:fld>
            <a:endParaRPr lang="en-US"/>
          </a:p>
        </p:txBody>
      </p:sp>
    </p:spTree>
    <p:extLst>
      <p:ext uri="{BB962C8B-B14F-4D97-AF65-F5344CB8AC3E}">
        <p14:creationId xmlns:p14="http://schemas.microsoft.com/office/powerpoint/2010/main" val="613595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72.16.2.26\Art\OUTPUT\PTG\STEVENS-RAGO\Ch08\Stevens_fig08-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97" y="431744"/>
            <a:ext cx="7802602" cy="585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7CA89557-687A-4441-8E66-C5F6BC7F9A19}"/>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F2F11A3D-8369-4A01-ABE7-ADFE1BE21865}"/>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688D0655-5068-4E5C-92CE-136E20601E9F}"/>
              </a:ext>
            </a:extLst>
          </p:cNvPr>
          <p:cNvSpPr>
            <a:spLocks noGrp="1"/>
          </p:cNvSpPr>
          <p:nvPr>
            <p:ph type="sldNum" sz="quarter" idx="12"/>
          </p:nvPr>
        </p:nvSpPr>
        <p:spPr/>
        <p:txBody>
          <a:bodyPr/>
          <a:lstStyle/>
          <a:p>
            <a:fld id="{08660857-7544-4646-A5A0-CE3434EE97AD}" type="slidenum">
              <a:rPr lang="en-US" smtClean="0"/>
              <a:t>28</a:t>
            </a:fld>
            <a:endParaRPr lang="en-US"/>
          </a:p>
        </p:txBody>
      </p:sp>
    </p:spTree>
    <p:extLst>
      <p:ext uri="{BB962C8B-B14F-4D97-AF65-F5344CB8AC3E}">
        <p14:creationId xmlns:p14="http://schemas.microsoft.com/office/powerpoint/2010/main" val="3660031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Waiting for PID</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err="1">
                <a:latin typeface="Courier New" panose="02070309020205020404" pitchFamily="49" charset="0"/>
                <a:cs typeface="Courier New" panose="02070309020205020404" pitchFamily="49" charset="0"/>
              </a:rPr>
              <a:t>pid_t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waitpid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pid_t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*status,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options);</a:t>
            </a:r>
          </a:p>
          <a:p>
            <a:r>
              <a:rPr lang="en-US" dirty="0"/>
              <a:t>If </a:t>
            </a:r>
            <a:r>
              <a:rPr lang="en-US" dirty="0" err="1"/>
              <a:t>pid</a:t>
            </a:r>
            <a:r>
              <a:rPr lang="en-US" dirty="0"/>
              <a:t> </a:t>
            </a:r>
          </a:p>
          <a:p>
            <a:pPr lvl="1"/>
            <a:r>
              <a:rPr lang="en-US" dirty="0"/>
              <a:t>&lt; -1 meaning wait for any child process whose  process  group  ID  is equal to the absolute value of </a:t>
            </a:r>
            <a:r>
              <a:rPr lang="en-US" dirty="0" err="1"/>
              <a:t>pid</a:t>
            </a:r>
            <a:endParaRPr lang="en-US" dirty="0"/>
          </a:p>
          <a:p>
            <a:pPr lvl="1"/>
            <a:r>
              <a:rPr lang="en-US" dirty="0"/>
              <a:t>-1 meaning wait for any child process</a:t>
            </a:r>
          </a:p>
          <a:p>
            <a:pPr lvl="1"/>
            <a:r>
              <a:rPr lang="en-US" dirty="0"/>
              <a:t>0 meaning  wait  for  any  child process whose process group ID is equal to that of the calling process</a:t>
            </a:r>
          </a:p>
          <a:p>
            <a:pPr lvl="1"/>
            <a:r>
              <a:rPr lang="en-US" dirty="0"/>
              <a:t>&gt; 0 meaning wait for the child whose process  ID  is  equal  to  the value of </a:t>
            </a:r>
            <a:r>
              <a:rPr lang="en-US" dirty="0" err="1"/>
              <a:t>pid</a:t>
            </a:r>
            <a:endParaRPr lang="en-US" dirty="0"/>
          </a:p>
          <a:p>
            <a:r>
              <a:rPr lang="en-US" dirty="0"/>
              <a:t>wait(&amp;status) is equivalent to </a:t>
            </a:r>
            <a:r>
              <a:rPr lang="en-US" dirty="0" err="1"/>
              <a:t>waitpid</a:t>
            </a:r>
            <a:r>
              <a:rPr lang="en-US" dirty="0"/>
              <a:t>(-1, &amp;status, 0)</a:t>
            </a:r>
          </a:p>
          <a:p>
            <a:r>
              <a:rPr lang="en-US" dirty="0" err="1"/>
              <a:t>waitpid</a:t>
            </a:r>
            <a:r>
              <a:rPr lang="en-US" dirty="0"/>
              <a:t> only waits for terminated children, unless options is:</a:t>
            </a:r>
          </a:p>
          <a:p>
            <a:pPr lvl="1"/>
            <a:r>
              <a:rPr lang="en-US" dirty="0"/>
              <a:t>WNOHANG     return immediately if no child has exited.</a:t>
            </a:r>
          </a:p>
          <a:p>
            <a:pPr lvl="1"/>
            <a:r>
              <a:rPr lang="en-US" dirty="0"/>
              <a:t>WUNTRACED   also return if a child has  stopped</a:t>
            </a:r>
          </a:p>
          <a:p>
            <a:pPr lvl="1"/>
            <a:r>
              <a:rPr lang="en-US" dirty="0"/>
              <a:t>WCONTINUED also return if a stopped child has been resumed by delivery of SIGCONT</a:t>
            </a:r>
          </a:p>
          <a:p>
            <a:endParaRPr lang="en-US" dirty="0"/>
          </a:p>
        </p:txBody>
      </p:sp>
      <p:sp>
        <p:nvSpPr>
          <p:cNvPr id="5" name="Date Placeholder 4">
            <a:extLst>
              <a:ext uri="{FF2B5EF4-FFF2-40B4-BE49-F238E27FC236}">
                <a16:creationId xmlns:a16="http://schemas.microsoft.com/office/drawing/2014/main" id="{BD07C93B-A897-47FD-9626-006B0762DE1F}"/>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7CC683C6-7B1F-4C9B-A4EB-08FB031D54D1}"/>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04718A1C-D502-4AC0-A996-4D4632AA6D9E}"/>
              </a:ext>
            </a:extLst>
          </p:cNvPr>
          <p:cNvSpPr>
            <a:spLocks noGrp="1"/>
          </p:cNvSpPr>
          <p:nvPr>
            <p:ph type="sldNum" sz="quarter" idx="12"/>
          </p:nvPr>
        </p:nvSpPr>
        <p:spPr/>
        <p:txBody>
          <a:bodyPr/>
          <a:lstStyle/>
          <a:p>
            <a:fld id="{08660857-7544-4646-A5A0-CE3434EE97AD}" type="slidenum">
              <a:rPr lang="en-US" smtClean="0"/>
              <a:t>29</a:t>
            </a:fld>
            <a:endParaRPr lang="en-US"/>
          </a:p>
        </p:txBody>
      </p:sp>
    </p:spTree>
    <p:extLst>
      <p:ext uri="{BB962C8B-B14F-4D97-AF65-F5344CB8AC3E}">
        <p14:creationId xmlns:p14="http://schemas.microsoft.com/office/powerpoint/2010/main" val="416882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a:t>
            </a:r>
          </a:p>
        </p:txBody>
      </p:sp>
      <p:sp>
        <p:nvSpPr>
          <p:cNvPr id="3" name="Content Placeholder 2"/>
          <p:cNvSpPr>
            <a:spLocks noGrp="1"/>
          </p:cNvSpPr>
          <p:nvPr>
            <p:ph idx="1"/>
          </p:nvPr>
        </p:nvSpPr>
        <p:spPr/>
        <p:txBody>
          <a:bodyPr>
            <a:normAutofit/>
          </a:bodyPr>
          <a:lstStyle/>
          <a:p>
            <a:r>
              <a:rPr lang="en-US" sz="2800" dirty="0"/>
              <a:t>A process is an instance of a running program</a:t>
            </a:r>
          </a:p>
          <a:p>
            <a:r>
              <a:rPr lang="en-US" sz="2800" dirty="0"/>
              <a:t>The life of a process begins when it is </a:t>
            </a:r>
            <a:r>
              <a:rPr lang="en-US" sz="2800" b="1" dirty="0"/>
              <a:t>exec</a:t>
            </a:r>
            <a:r>
              <a:rPr lang="en-US" sz="2800" dirty="0"/>
              <a:t>uted</a:t>
            </a:r>
          </a:p>
          <a:p>
            <a:pPr lvl="1"/>
            <a:r>
              <a:rPr lang="en-US" sz="2400" dirty="0"/>
              <a:t>Usually ends up calling its main() function</a:t>
            </a:r>
          </a:p>
          <a:p>
            <a:r>
              <a:rPr lang="en-US" sz="2800" dirty="0"/>
              <a:t>A process ends when its main function returns</a:t>
            </a:r>
          </a:p>
          <a:p>
            <a:pPr lvl="1"/>
            <a:r>
              <a:rPr lang="en-US" sz="2400" dirty="0"/>
              <a:t>Or when a function/system call that terminates it is made</a:t>
            </a:r>
          </a:p>
          <a:p>
            <a:pPr lvl="1"/>
            <a:r>
              <a:rPr lang="en-US" sz="2400" dirty="0"/>
              <a:t>Examples include exit(), _exit(), _Exit(), abort()</a:t>
            </a:r>
          </a:p>
          <a:p>
            <a:pPr lvl="1"/>
            <a:r>
              <a:rPr lang="en-US" sz="2400" dirty="0"/>
              <a:t>exit(0) and return 0 is the same</a:t>
            </a:r>
          </a:p>
          <a:p>
            <a:endParaRPr lang="en-US" sz="2800" dirty="0"/>
          </a:p>
        </p:txBody>
      </p:sp>
      <p:sp>
        <p:nvSpPr>
          <p:cNvPr id="5" name="Date Placeholder 4">
            <a:extLst>
              <a:ext uri="{FF2B5EF4-FFF2-40B4-BE49-F238E27FC236}">
                <a16:creationId xmlns:a16="http://schemas.microsoft.com/office/drawing/2014/main" id="{EDF71178-31E7-45BE-A652-6D69FD8743CD}"/>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FA816220-DF21-4010-9552-E41FAB28F26D}"/>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D4FD5E15-6BC7-4825-B882-115A6AA368BF}"/>
              </a:ext>
            </a:extLst>
          </p:cNvPr>
          <p:cNvSpPr>
            <a:spLocks noGrp="1"/>
          </p:cNvSpPr>
          <p:nvPr>
            <p:ph type="sldNum" sz="quarter" idx="12"/>
          </p:nvPr>
        </p:nvSpPr>
        <p:spPr/>
        <p:txBody>
          <a:bodyPr/>
          <a:lstStyle/>
          <a:p>
            <a:fld id="{08660857-7544-4646-A5A0-CE3434EE97AD}" type="slidenum">
              <a:rPr lang="en-US" smtClean="0"/>
              <a:t>3</a:t>
            </a:fld>
            <a:endParaRPr lang="en-US"/>
          </a:p>
        </p:txBody>
      </p:sp>
    </p:spTree>
    <p:extLst>
      <p:ext uri="{BB962C8B-B14F-4D97-AF65-F5344CB8AC3E}">
        <p14:creationId xmlns:p14="http://schemas.microsoft.com/office/powerpoint/2010/main" val="3555829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72.16.2.26\Art\OUTPUT\PTG\STEVENS-RAGO\Ch08\Stevens_fig08-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34" y="1226917"/>
            <a:ext cx="7914457" cy="489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883A6B48-8D20-4696-9C94-A28ADD783B3F}"/>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51D09388-E45D-4C24-9045-F3E3C8FA481B}"/>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00989A7F-5826-41B3-962E-50767BCD661F}"/>
              </a:ext>
            </a:extLst>
          </p:cNvPr>
          <p:cNvSpPr>
            <a:spLocks noGrp="1"/>
          </p:cNvSpPr>
          <p:nvPr>
            <p:ph type="sldNum" sz="quarter" idx="12"/>
          </p:nvPr>
        </p:nvSpPr>
        <p:spPr/>
        <p:txBody>
          <a:bodyPr/>
          <a:lstStyle/>
          <a:p>
            <a:fld id="{08660857-7544-4646-A5A0-CE3434EE97AD}" type="slidenum">
              <a:rPr lang="en-US" smtClean="0"/>
              <a:t>30</a:t>
            </a:fld>
            <a:endParaRPr lang="en-US"/>
          </a:p>
        </p:txBody>
      </p:sp>
    </p:spTree>
    <p:extLst>
      <p:ext uri="{BB962C8B-B14F-4D97-AF65-F5344CB8AC3E}">
        <p14:creationId xmlns:p14="http://schemas.microsoft.com/office/powerpoint/2010/main" val="1210601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Zombies</a:t>
            </a:r>
          </a:p>
        </p:txBody>
      </p:sp>
      <p:sp>
        <p:nvSpPr>
          <p:cNvPr id="3" name="Content Placeholder 2"/>
          <p:cNvSpPr>
            <a:spLocks noGrp="1"/>
          </p:cNvSpPr>
          <p:nvPr>
            <p:ph idx="1"/>
          </p:nvPr>
        </p:nvSpPr>
        <p:spPr/>
        <p:txBody>
          <a:bodyPr/>
          <a:lstStyle/>
          <a:p>
            <a:r>
              <a:rPr lang="en-US" dirty="0"/>
              <a:t>Processes do not completely disappear until their parent waits for them</a:t>
            </a:r>
          </a:p>
          <a:p>
            <a:pPr lvl="1"/>
            <a:r>
              <a:rPr lang="en-US" dirty="0"/>
              <a:t>They become zombies until that happens</a:t>
            </a:r>
          </a:p>
          <a:p>
            <a:r>
              <a:rPr lang="en-US" dirty="0"/>
              <a:t>This ensures that their parent can retrieve their exit code, etc.</a:t>
            </a:r>
          </a:p>
          <a:p>
            <a:r>
              <a:rPr lang="en-US" dirty="0"/>
              <a:t>So always wait for your children!</a:t>
            </a:r>
          </a:p>
          <a:p>
            <a:endParaRPr lang="en-US" dirty="0"/>
          </a:p>
        </p:txBody>
      </p:sp>
      <p:sp>
        <p:nvSpPr>
          <p:cNvPr id="5" name="Date Placeholder 4">
            <a:extLst>
              <a:ext uri="{FF2B5EF4-FFF2-40B4-BE49-F238E27FC236}">
                <a16:creationId xmlns:a16="http://schemas.microsoft.com/office/drawing/2014/main" id="{1708A9D9-68E2-4C66-843B-5143947A0202}"/>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E3F7839F-83C2-4565-968C-61CF14A5539F}"/>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E32C3ECF-9033-48AD-BEFE-E84031719A5A}"/>
              </a:ext>
            </a:extLst>
          </p:cNvPr>
          <p:cNvSpPr>
            <a:spLocks noGrp="1"/>
          </p:cNvSpPr>
          <p:nvPr>
            <p:ph type="sldNum" sz="quarter" idx="12"/>
          </p:nvPr>
        </p:nvSpPr>
        <p:spPr/>
        <p:txBody>
          <a:bodyPr/>
          <a:lstStyle/>
          <a:p>
            <a:fld id="{08660857-7544-4646-A5A0-CE3434EE97AD}" type="slidenum">
              <a:rPr lang="en-US" smtClean="0"/>
              <a:t>31</a:t>
            </a:fld>
            <a:endParaRPr lang="en-US"/>
          </a:p>
        </p:txBody>
      </p:sp>
    </p:spTree>
    <p:extLst>
      <p:ext uri="{BB962C8B-B14F-4D97-AF65-F5344CB8AC3E}">
        <p14:creationId xmlns:p14="http://schemas.microsoft.com/office/powerpoint/2010/main" val="148890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a:t>
            </a:r>
          </a:p>
        </p:txBody>
      </p:sp>
      <p:sp>
        <p:nvSpPr>
          <p:cNvPr id="3" name="Content Placeholder 2"/>
          <p:cNvSpPr>
            <a:spLocks noGrp="1"/>
          </p:cNvSpPr>
          <p:nvPr>
            <p:ph idx="1"/>
          </p:nvPr>
        </p:nvSpPr>
        <p:spPr>
          <a:xfrm>
            <a:off x="152400" y="1417638"/>
            <a:ext cx="8839200" cy="4525963"/>
          </a:xfrm>
        </p:spPr>
        <p:txBody>
          <a:bodyPr>
            <a:normAutofit fontScale="62500" lnSpcReduction="20000"/>
          </a:bodyPr>
          <a:lstStyle/>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execl</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*pathname,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*arg0, ... /* (char *)0 */ );</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execv</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*pathname, char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argv</a:t>
            </a:r>
            <a:r>
              <a:rPr lang="en-US" b="1" dirty="0">
                <a:latin typeface="Courier New" panose="02070309020205020404" pitchFamily="49" charset="0"/>
                <a:cs typeface="Courier New" panose="02070309020205020404" pitchFamily="49" charset="0"/>
              </a:rPr>
              <a:t> []);</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execle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*pathname,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*arg0, ... /* (char *)0, char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envp</a:t>
            </a:r>
            <a:r>
              <a:rPr lang="en-US" b="1" dirty="0">
                <a:latin typeface="Courier New" panose="02070309020205020404" pitchFamily="49" charset="0"/>
                <a:cs typeface="Courier New" panose="02070309020205020404" pitchFamily="49" charset="0"/>
              </a:rPr>
              <a:t>[] */ );</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execve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*pathname, char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argv</a:t>
            </a:r>
            <a:r>
              <a:rPr lang="en-US" b="1" dirty="0">
                <a:latin typeface="Courier New" panose="02070309020205020404" pitchFamily="49" charset="0"/>
                <a:cs typeface="Courier New" panose="02070309020205020404" pitchFamily="49" charset="0"/>
              </a:rPr>
              <a:t>[], char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envp</a:t>
            </a:r>
            <a:r>
              <a:rPr lang="en-US" b="1" dirty="0">
                <a:latin typeface="Courier New" panose="02070309020205020404" pitchFamily="49" charset="0"/>
                <a:cs typeface="Courier New" panose="02070309020205020404" pitchFamily="49" charset="0"/>
              </a:rPr>
              <a:t> []);</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execlp</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*filename,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*arg0, ... /* (char *)0 */ );</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execvp</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*filename, char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argv</a:t>
            </a:r>
            <a:r>
              <a:rPr lang="en-US" b="1" dirty="0">
                <a:latin typeface="Courier New" panose="02070309020205020404" pitchFamily="49" charset="0"/>
                <a:cs typeface="Courier New" panose="02070309020205020404" pitchFamily="49" charset="0"/>
              </a:rPr>
              <a:t> []);</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fexecve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fd</a:t>
            </a:r>
            <a:r>
              <a:rPr lang="en-US" b="1" dirty="0">
                <a:latin typeface="Courier New" panose="02070309020205020404" pitchFamily="49" charset="0"/>
                <a:cs typeface="Courier New" panose="02070309020205020404" pitchFamily="49" charset="0"/>
              </a:rPr>
              <a:t>, char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argv</a:t>
            </a:r>
            <a:r>
              <a:rPr lang="en-US" b="1" dirty="0">
                <a:latin typeface="Courier New" panose="02070309020205020404" pitchFamily="49" charset="0"/>
                <a:cs typeface="Courier New" panose="02070309020205020404" pitchFamily="49" charset="0"/>
              </a:rPr>
              <a:t>[], char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envp</a:t>
            </a:r>
            <a:r>
              <a:rPr lang="en-US" b="1"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
        <p:nvSpPr>
          <p:cNvPr id="5" name="Date Placeholder 4">
            <a:extLst>
              <a:ext uri="{FF2B5EF4-FFF2-40B4-BE49-F238E27FC236}">
                <a16:creationId xmlns:a16="http://schemas.microsoft.com/office/drawing/2014/main" id="{C61C0604-7046-4ADA-B9BB-FF5D230542A1}"/>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ED8F74C1-362A-4045-A6E3-3E42E2EE63D3}"/>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FD59C386-F33F-4FA0-88CC-10737B9E98E9}"/>
              </a:ext>
            </a:extLst>
          </p:cNvPr>
          <p:cNvSpPr>
            <a:spLocks noGrp="1"/>
          </p:cNvSpPr>
          <p:nvPr>
            <p:ph type="sldNum" sz="quarter" idx="12"/>
          </p:nvPr>
        </p:nvSpPr>
        <p:spPr/>
        <p:txBody>
          <a:bodyPr/>
          <a:lstStyle/>
          <a:p>
            <a:fld id="{08660857-7544-4646-A5A0-CE3434EE97AD}" type="slidenum">
              <a:rPr lang="en-US" smtClean="0"/>
              <a:t>32</a:t>
            </a:fld>
            <a:endParaRPr lang="en-US"/>
          </a:p>
        </p:txBody>
      </p:sp>
    </p:spTree>
    <p:extLst>
      <p:ext uri="{BB962C8B-B14F-4D97-AF65-F5344CB8AC3E}">
        <p14:creationId xmlns:p14="http://schemas.microsoft.com/office/powerpoint/2010/main" val="2046574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descr="\\172.16.2.26\Art\OUTPUT\PTG\STEVENS-RAGO\Ch08\Stevens_fig08-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813" y="1235836"/>
            <a:ext cx="7419339" cy="42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4BE980B2-205A-4ACD-8E2A-0932F4885973}"/>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F730A8E3-E796-47C7-A1B4-5832575C7670}"/>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23DAF097-183C-4FC5-9214-DABDB0FBD796}"/>
              </a:ext>
            </a:extLst>
          </p:cNvPr>
          <p:cNvSpPr>
            <a:spLocks noGrp="1"/>
          </p:cNvSpPr>
          <p:nvPr>
            <p:ph type="sldNum" sz="quarter" idx="12"/>
          </p:nvPr>
        </p:nvSpPr>
        <p:spPr/>
        <p:txBody>
          <a:bodyPr/>
          <a:lstStyle/>
          <a:p>
            <a:fld id="{08660857-7544-4646-A5A0-CE3434EE97AD}" type="slidenum">
              <a:rPr lang="en-US" smtClean="0"/>
              <a:t>33</a:t>
            </a:fld>
            <a:endParaRPr lang="en-US"/>
          </a:p>
        </p:txBody>
      </p:sp>
    </p:spTree>
    <p:extLst>
      <p:ext uri="{BB962C8B-B14F-4D97-AF65-F5344CB8AC3E}">
        <p14:creationId xmlns:p14="http://schemas.microsoft.com/office/powerpoint/2010/main" val="2703610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72.16.2.26\Art\OUTPUT\PTG\STEVENS-RAGO\Ch08\Stevens_fig08-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915" y="369625"/>
            <a:ext cx="7082549" cy="59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D422D122-0CF7-4675-A911-3D0CB9FEEE7E}"/>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BAA1E974-E8AC-426F-B93E-F17FB89651C9}"/>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0254DAC2-3E38-4F9A-B5D1-E5B4187D4735}"/>
              </a:ext>
            </a:extLst>
          </p:cNvPr>
          <p:cNvSpPr>
            <a:spLocks noGrp="1"/>
          </p:cNvSpPr>
          <p:nvPr>
            <p:ph type="sldNum" sz="quarter" idx="12"/>
          </p:nvPr>
        </p:nvSpPr>
        <p:spPr/>
        <p:txBody>
          <a:bodyPr/>
          <a:lstStyle/>
          <a:p>
            <a:fld id="{08660857-7544-4646-A5A0-CE3434EE97AD}" type="slidenum">
              <a:rPr lang="en-US" smtClean="0"/>
              <a:t>34</a:t>
            </a:fld>
            <a:endParaRPr lang="en-US"/>
          </a:p>
        </p:txBody>
      </p:sp>
    </p:spTree>
    <p:extLst>
      <p:ext uri="{BB962C8B-B14F-4D97-AF65-F5344CB8AC3E}">
        <p14:creationId xmlns:p14="http://schemas.microsoft.com/office/powerpoint/2010/main" val="1038270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Least-privilege Model</a:t>
            </a:r>
          </a:p>
        </p:txBody>
      </p:sp>
      <p:sp>
        <p:nvSpPr>
          <p:cNvPr id="3" name="Content Placeholder 2"/>
          <p:cNvSpPr>
            <a:spLocks noGrp="1"/>
          </p:cNvSpPr>
          <p:nvPr>
            <p:ph idx="1"/>
          </p:nvPr>
        </p:nvSpPr>
        <p:spPr/>
        <p:txBody>
          <a:bodyPr>
            <a:normAutofit/>
          </a:bodyPr>
          <a:lstStyle/>
          <a:p>
            <a:r>
              <a:rPr lang="en-US" dirty="0"/>
              <a:t>Always use the least privileges needed for the job</a:t>
            </a:r>
          </a:p>
          <a:p>
            <a:r>
              <a:rPr lang="en-US" dirty="0"/>
              <a:t>So when things go wrong you mitigate the damage</a:t>
            </a:r>
          </a:p>
          <a:p>
            <a:r>
              <a:rPr lang="en-US" dirty="0" err="1"/>
              <a:t>setuid</a:t>
            </a:r>
            <a:r>
              <a:rPr lang="en-US" dirty="0"/>
              <a:t>(</a:t>
            </a:r>
            <a:r>
              <a:rPr lang="en-US" dirty="0" err="1"/>
              <a:t>uid_t</a:t>
            </a:r>
            <a:r>
              <a:rPr lang="en-US" dirty="0"/>
              <a:t>) and </a:t>
            </a:r>
            <a:r>
              <a:rPr lang="en-US" dirty="0" err="1"/>
              <a:t>seteuid</a:t>
            </a:r>
            <a:r>
              <a:rPr lang="en-US" dirty="0"/>
              <a:t>(</a:t>
            </a:r>
            <a:r>
              <a:rPr lang="en-US" dirty="0" err="1"/>
              <a:t>uid_t</a:t>
            </a:r>
            <a:r>
              <a:rPr lang="en-US" dirty="0"/>
              <a:t>) can be used to change the UID or effective UID of the current process</a:t>
            </a:r>
          </a:p>
          <a:p>
            <a:r>
              <a:rPr lang="en-US" dirty="0"/>
              <a:t>Usually a process running as root drops its privileges</a:t>
            </a:r>
          </a:p>
          <a:p>
            <a:r>
              <a:rPr lang="en-US" dirty="0"/>
              <a:t>For example:</a:t>
            </a:r>
          </a:p>
          <a:p>
            <a:pPr lvl="1"/>
            <a:r>
              <a:rPr lang="en-US" dirty="0"/>
              <a:t>Open a file that is owned by a privileged user</a:t>
            </a:r>
          </a:p>
          <a:p>
            <a:pPr lvl="1"/>
            <a:r>
              <a:rPr lang="en-US" dirty="0"/>
              <a:t>Drop privileges</a:t>
            </a:r>
          </a:p>
          <a:p>
            <a:pPr lvl="1"/>
            <a:r>
              <a:rPr lang="en-US" dirty="0"/>
              <a:t>Perform main functionality with less privileges</a:t>
            </a:r>
          </a:p>
          <a:p>
            <a:endParaRPr lang="en-US" dirty="0"/>
          </a:p>
        </p:txBody>
      </p:sp>
      <p:sp>
        <p:nvSpPr>
          <p:cNvPr id="5" name="Date Placeholder 4">
            <a:extLst>
              <a:ext uri="{FF2B5EF4-FFF2-40B4-BE49-F238E27FC236}">
                <a16:creationId xmlns:a16="http://schemas.microsoft.com/office/drawing/2014/main" id="{B2E0AD87-4441-409E-9611-A825ADE72E23}"/>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4ED9A0FF-6A38-4AF9-B4A1-1AEC7D3EFFC0}"/>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411EBE54-5F3D-4BC2-A548-F337817F6FB1}"/>
              </a:ext>
            </a:extLst>
          </p:cNvPr>
          <p:cNvSpPr>
            <a:spLocks noGrp="1"/>
          </p:cNvSpPr>
          <p:nvPr>
            <p:ph type="sldNum" sz="quarter" idx="12"/>
          </p:nvPr>
        </p:nvSpPr>
        <p:spPr/>
        <p:txBody>
          <a:bodyPr/>
          <a:lstStyle/>
          <a:p>
            <a:fld id="{08660857-7544-4646-A5A0-CE3434EE97AD}" type="slidenum">
              <a:rPr lang="en-US" smtClean="0"/>
              <a:t>35</a:t>
            </a:fld>
            <a:endParaRPr lang="en-US"/>
          </a:p>
        </p:txBody>
      </p:sp>
    </p:spTree>
    <p:extLst>
      <p:ext uri="{BB962C8B-B14F-4D97-AF65-F5344CB8AC3E}">
        <p14:creationId xmlns:p14="http://schemas.microsoft.com/office/powerpoint/2010/main" val="3420583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Files</a:t>
            </a:r>
          </a:p>
        </p:txBody>
      </p:sp>
      <p:sp>
        <p:nvSpPr>
          <p:cNvPr id="3" name="Content Placeholder 2"/>
          <p:cNvSpPr>
            <a:spLocks noGrp="1"/>
          </p:cNvSpPr>
          <p:nvPr>
            <p:ph idx="1"/>
          </p:nvPr>
        </p:nvSpPr>
        <p:spPr>
          <a:xfrm>
            <a:off x="152400" y="1600200"/>
            <a:ext cx="8839200" cy="4525963"/>
          </a:xfrm>
        </p:spPr>
        <p:txBody>
          <a:bodyPr>
            <a:normAutofit/>
          </a:bodyPr>
          <a:lstStyle/>
          <a:p>
            <a:r>
              <a:rPr lang="en-US" sz="2400" dirty="0"/>
              <a:t>Text files that begin with</a:t>
            </a:r>
          </a:p>
          <a:p>
            <a:pPr marL="0" indent="0">
              <a:buNone/>
            </a:pPr>
            <a:r>
              <a:rPr lang="en-US" sz="2400" dirty="0"/>
              <a:t>#! pathname [ optional-argument ]</a:t>
            </a:r>
          </a:p>
          <a:p>
            <a:endParaRPr lang="en-US" sz="2400" dirty="0"/>
          </a:p>
          <a:p>
            <a:r>
              <a:rPr lang="en-US" sz="2400" dirty="0"/>
              <a:t>When exec() is called with such a file, the kernel invokes the interpreter</a:t>
            </a:r>
          </a:p>
          <a:p>
            <a:endParaRPr lang="en-US" sz="2400" dirty="0"/>
          </a:p>
          <a:p>
            <a:endParaRPr lang="en-US" sz="2400" dirty="0"/>
          </a:p>
        </p:txBody>
      </p:sp>
      <p:sp>
        <p:nvSpPr>
          <p:cNvPr id="5" name="Date Placeholder 4">
            <a:extLst>
              <a:ext uri="{FF2B5EF4-FFF2-40B4-BE49-F238E27FC236}">
                <a16:creationId xmlns:a16="http://schemas.microsoft.com/office/drawing/2014/main" id="{49F6F136-BB78-42F5-B0DF-DF44509C60D6}"/>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A1001ECD-8D47-4065-8B31-0AF1106F27E5}"/>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F229A940-DBB2-4BF3-B53B-801E7ED114ED}"/>
              </a:ext>
            </a:extLst>
          </p:cNvPr>
          <p:cNvSpPr>
            <a:spLocks noGrp="1"/>
          </p:cNvSpPr>
          <p:nvPr>
            <p:ph type="sldNum" sz="quarter" idx="12"/>
          </p:nvPr>
        </p:nvSpPr>
        <p:spPr/>
        <p:txBody>
          <a:bodyPr/>
          <a:lstStyle/>
          <a:p>
            <a:fld id="{08660857-7544-4646-A5A0-CE3434EE97AD}" type="slidenum">
              <a:rPr lang="en-US" smtClean="0"/>
              <a:t>36</a:t>
            </a:fld>
            <a:endParaRPr lang="en-US"/>
          </a:p>
        </p:txBody>
      </p:sp>
    </p:spTree>
    <p:extLst>
      <p:ext uri="{BB962C8B-B14F-4D97-AF65-F5344CB8AC3E}">
        <p14:creationId xmlns:p14="http://schemas.microsoft.com/office/powerpoint/2010/main" val="1545080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2528" y="836434"/>
            <a:ext cx="8798943" cy="4524315"/>
          </a:xfrm>
          <a:prstGeom prst="rect">
            <a:avLst/>
          </a:prstGeom>
          <a:solidFill>
            <a:sysClr val="window" lastClr="FFFFFF"/>
          </a:solidFill>
          <a:ln w="15875" cap="flat" cmpd="sng" algn="ctr">
            <a:solidFill>
              <a:sysClr val="windowText" lastClr="000000"/>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#include "</a:t>
            </a:r>
            <a:r>
              <a:rPr lang="en-US" sz="1600" kern="0" dirty="0" err="1">
                <a:solidFill>
                  <a:prstClr val="black"/>
                </a:solidFill>
                <a:latin typeface="Consolas" panose="020B0609020204030204" pitchFamily="49" charset="0"/>
              </a:rPr>
              <a:t>apue.h</a:t>
            </a:r>
            <a:r>
              <a:rPr lang="en-US" sz="1600" kern="0" dirty="0">
                <a:solidFill>
                  <a:prstClr val="black"/>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#include &lt;sys/</a:t>
            </a:r>
            <a:r>
              <a:rPr lang="en-US" sz="1600" kern="0" dirty="0" err="1">
                <a:solidFill>
                  <a:prstClr val="black"/>
                </a:solidFill>
                <a:latin typeface="Consolas" panose="020B0609020204030204" pitchFamily="49" charset="0"/>
              </a:rPr>
              <a:t>wait.h</a:t>
            </a:r>
            <a:r>
              <a:rPr lang="en-US" sz="1600" kern="0" dirty="0">
                <a:solidFill>
                  <a:prstClr val="black"/>
                </a:solidFill>
                <a:latin typeface="Consolas" panose="020B0609020204030204" pitchFamily="49" charset="0"/>
              </a:rPr>
              <a:t>&gt;</a:t>
            </a:r>
          </a:p>
          <a:p>
            <a:pPr marL="0" marR="0" lvl="0" indent="0" defTabSz="914400" eaLnBrk="1" fontAlgn="auto" latinLnBrk="0" hangingPunct="1">
              <a:lnSpc>
                <a:spcPct val="100000"/>
              </a:lnSpc>
              <a:spcBef>
                <a:spcPts val="0"/>
              </a:spcBef>
              <a:spcAft>
                <a:spcPts val="0"/>
              </a:spcAft>
              <a:buClrTx/>
              <a:buSzTx/>
              <a:buFontTx/>
              <a:buNone/>
              <a:tabLst/>
              <a:defRPr/>
            </a:pPr>
            <a:endParaRPr lang="en-US" sz="1600" kern="0" dirty="0">
              <a:solidFill>
                <a:prstClr val="black"/>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err="1">
                <a:solidFill>
                  <a:prstClr val="black"/>
                </a:solidFill>
                <a:latin typeface="Consolas" panose="020B0609020204030204" pitchFamily="49" charset="0"/>
              </a:rPr>
              <a:t>int</a:t>
            </a:r>
            <a:endParaRPr lang="en-US" sz="1600" kern="0" dirty="0">
              <a:solidFill>
                <a:prstClr val="black"/>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main(void)</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a:t>
            </a:r>
            <a:r>
              <a:rPr lang="en-US" sz="1600" kern="0" dirty="0" err="1">
                <a:solidFill>
                  <a:prstClr val="black"/>
                </a:solidFill>
                <a:latin typeface="Consolas" panose="020B0609020204030204" pitchFamily="49" charset="0"/>
              </a:rPr>
              <a:t>pid_t</a:t>
            </a:r>
            <a:r>
              <a:rPr lang="en-US" sz="1600" kern="0" dirty="0">
                <a:solidFill>
                  <a:prstClr val="black"/>
                </a:solidFill>
                <a:latin typeface="Consolas" panose="020B0609020204030204" pitchFamily="49" charset="0"/>
              </a:rPr>
              <a:t>   </a:t>
            </a:r>
            <a:r>
              <a:rPr lang="en-US" sz="1600" kern="0" dirty="0" err="1">
                <a:solidFill>
                  <a:prstClr val="black"/>
                </a:solidFill>
                <a:latin typeface="Consolas" panose="020B0609020204030204" pitchFamily="49" charset="0"/>
              </a:rPr>
              <a:t>pid</a:t>
            </a:r>
            <a:r>
              <a:rPr lang="en-US" sz="1600" kern="0" dirty="0">
                <a:solidFill>
                  <a:prstClr val="black"/>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if ((</a:t>
            </a:r>
            <a:r>
              <a:rPr lang="en-US" sz="1600" kern="0" dirty="0" err="1">
                <a:solidFill>
                  <a:prstClr val="black"/>
                </a:solidFill>
                <a:latin typeface="Consolas" panose="020B0609020204030204" pitchFamily="49" charset="0"/>
              </a:rPr>
              <a:t>pid</a:t>
            </a:r>
            <a:r>
              <a:rPr lang="en-US" sz="1600" kern="0" dirty="0">
                <a:solidFill>
                  <a:prstClr val="black"/>
                </a:solidFill>
                <a:latin typeface="Consolas" panose="020B0609020204030204" pitchFamily="49" charset="0"/>
              </a:rPr>
              <a:t> = fork()) &lt; 0) {</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a:t>
            </a:r>
            <a:r>
              <a:rPr lang="en-US" sz="1600" kern="0" dirty="0" err="1">
                <a:solidFill>
                  <a:prstClr val="black"/>
                </a:solidFill>
                <a:latin typeface="Consolas" panose="020B0609020204030204" pitchFamily="49" charset="0"/>
              </a:rPr>
              <a:t>err_sys</a:t>
            </a:r>
            <a:r>
              <a:rPr lang="en-US" sz="1600" kern="0" dirty="0">
                <a:solidFill>
                  <a:prstClr val="black"/>
                </a:solidFill>
                <a:latin typeface="Consolas" panose="020B0609020204030204" pitchFamily="49" charset="0"/>
              </a:rPr>
              <a:t>("fork error");</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 else if (</a:t>
            </a:r>
            <a:r>
              <a:rPr lang="en-US" sz="1600" kern="0" dirty="0" err="1">
                <a:solidFill>
                  <a:prstClr val="black"/>
                </a:solidFill>
                <a:latin typeface="Consolas" panose="020B0609020204030204" pitchFamily="49" charset="0"/>
              </a:rPr>
              <a:t>pid</a:t>
            </a:r>
            <a:r>
              <a:rPr lang="en-US" sz="1600" kern="0" dirty="0">
                <a:solidFill>
                  <a:prstClr val="black"/>
                </a:solidFill>
                <a:latin typeface="Consolas" panose="020B0609020204030204" pitchFamily="49" charset="0"/>
              </a:rPr>
              <a:t> == 0) {          /* child */</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if (</a:t>
            </a:r>
            <a:r>
              <a:rPr lang="en-US" sz="1600" kern="0" dirty="0" err="1">
                <a:solidFill>
                  <a:prstClr val="black"/>
                </a:solidFill>
                <a:latin typeface="Consolas" panose="020B0609020204030204" pitchFamily="49" charset="0"/>
              </a:rPr>
              <a:t>execl</a:t>
            </a:r>
            <a:r>
              <a:rPr lang="en-US" sz="1600" kern="0" dirty="0">
                <a:solidFill>
                  <a:prstClr val="black"/>
                </a:solidFill>
                <a:latin typeface="Consolas" panose="020B0609020204030204" pitchFamily="49" charset="0"/>
              </a:rPr>
              <a:t>("/home/</a:t>
            </a:r>
            <a:r>
              <a:rPr lang="en-US" sz="1600" kern="0" dirty="0" err="1">
                <a:solidFill>
                  <a:prstClr val="black"/>
                </a:solidFill>
                <a:latin typeface="Consolas" panose="020B0609020204030204" pitchFamily="49" charset="0"/>
              </a:rPr>
              <a:t>sar</a:t>
            </a:r>
            <a:r>
              <a:rPr lang="en-US" sz="1600" kern="0" dirty="0">
                <a:solidFill>
                  <a:prstClr val="black"/>
                </a:solidFill>
                <a:latin typeface="Consolas" panose="020B0609020204030204" pitchFamily="49" charset="0"/>
              </a:rPr>
              <a:t>/bin/</a:t>
            </a:r>
            <a:r>
              <a:rPr lang="en-US" sz="1600" kern="0" dirty="0" err="1">
                <a:solidFill>
                  <a:prstClr val="black"/>
                </a:solidFill>
                <a:latin typeface="Consolas" panose="020B0609020204030204" pitchFamily="49" charset="0"/>
              </a:rPr>
              <a:t>testinterp</a:t>
            </a:r>
            <a:r>
              <a:rPr lang="en-US" sz="1600" kern="0" dirty="0">
                <a:solidFill>
                  <a:prstClr val="black"/>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a:t>
            </a:r>
            <a:r>
              <a:rPr lang="en-US" sz="1600" kern="0" dirty="0" err="1">
                <a:solidFill>
                  <a:prstClr val="black"/>
                </a:solidFill>
                <a:latin typeface="Consolas" panose="020B0609020204030204" pitchFamily="49" charset="0"/>
              </a:rPr>
              <a:t>testinterp</a:t>
            </a:r>
            <a:r>
              <a:rPr lang="en-US" sz="1600" kern="0" dirty="0">
                <a:solidFill>
                  <a:prstClr val="black"/>
                </a:solidFill>
                <a:latin typeface="Consolas" panose="020B0609020204030204" pitchFamily="49" charset="0"/>
              </a:rPr>
              <a:t>", "myarg1", "MY ARG2", (char *)0) &lt; 0)</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a:t>
            </a:r>
            <a:r>
              <a:rPr lang="en-US" sz="1600" kern="0" dirty="0" err="1">
                <a:solidFill>
                  <a:prstClr val="black"/>
                </a:solidFill>
                <a:latin typeface="Consolas" panose="020B0609020204030204" pitchFamily="49" charset="0"/>
              </a:rPr>
              <a:t>err_sys</a:t>
            </a:r>
            <a:r>
              <a:rPr lang="en-US" sz="1600" kern="0" dirty="0">
                <a:solidFill>
                  <a:prstClr val="black"/>
                </a:solidFill>
                <a:latin typeface="Consolas" panose="020B0609020204030204" pitchFamily="49" charset="0"/>
              </a:rPr>
              <a:t>("</a:t>
            </a:r>
            <a:r>
              <a:rPr lang="en-US" sz="1600" kern="0" dirty="0" err="1">
                <a:solidFill>
                  <a:prstClr val="black"/>
                </a:solidFill>
                <a:latin typeface="Consolas" panose="020B0609020204030204" pitchFamily="49" charset="0"/>
              </a:rPr>
              <a:t>execl</a:t>
            </a:r>
            <a:r>
              <a:rPr lang="en-US" sz="1600" kern="0" dirty="0">
                <a:solidFill>
                  <a:prstClr val="black"/>
                </a:solidFill>
                <a:latin typeface="Consolas" panose="020B0609020204030204" pitchFamily="49" charset="0"/>
              </a:rPr>
              <a:t> error");</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if (</a:t>
            </a:r>
            <a:r>
              <a:rPr lang="en-US" sz="1600" kern="0" dirty="0" err="1">
                <a:solidFill>
                  <a:prstClr val="black"/>
                </a:solidFill>
                <a:latin typeface="Consolas" panose="020B0609020204030204" pitchFamily="49" charset="0"/>
              </a:rPr>
              <a:t>waitpid</a:t>
            </a:r>
            <a:r>
              <a:rPr lang="en-US" sz="1600" kern="0" dirty="0">
                <a:solidFill>
                  <a:prstClr val="black"/>
                </a:solidFill>
                <a:latin typeface="Consolas" panose="020B0609020204030204" pitchFamily="49" charset="0"/>
              </a:rPr>
              <a:t>(</a:t>
            </a:r>
            <a:r>
              <a:rPr lang="en-US" sz="1600" kern="0" dirty="0" err="1">
                <a:solidFill>
                  <a:prstClr val="black"/>
                </a:solidFill>
                <a:latin typeface="Consolas" panose="020B0609020204030204" pitchFamily="49" charset="0"/>
              </a:rPr>
              <a:t>pid</a:t>
            </a:r>
            <a:r>
              <a:rPr lang="en-US" sz="1600" kern="0" dirty="0">
                <a:solidFill>
                  <a:prstClr val="black"/>
                </a:solidFill>
                <a:latin typeface="Consolas" panose="020B0609020204030204" pitchFamily="49" charset="0"/>
              </a:rPr>
              <a:t>, NULL, 0) &lt; 0) /* parent */</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a:t>
            </a:r>
            <a:r>
              <a:rPr lang="en-US" sz="1600" kern="0" dirty="0" err="1">
                <a:solidFill>
                  <a:prstClr val="black"/>
                </a:solidFill>
                <a:latin typeface="Consolas" panose="020B0609020204030204" pitchFamily="49" charset="0"/>
              </a:rPr>
              <a:t>err_sys</a:t>
            </a:r>
            <a:r>
              <a:rPr lang="en-US" sz="1600" kern="0" dirty="0">
                <a:solidFill>
                  <a:prstClr val="black"/>
                </a:solidFill>
                <a:latin typeface="Consolas" panose="020B0609020204030204" pitchFamily="49" charset="0"/>
              </a:rPr>
              <a:t>("</a:t>
            </a:r>
            <a:r>
              <a:rPr lang="en-US" sz="1600" kern="0" dirty="0" err="1">
                <a:solidFill>
                  <a:prstClr val="black"/>
                </a:solidFill>
                <a:latin typeface="Consolas" panose="020B0609020204030204" pitchFamily="49" charset="0"/>
              </a:rPr>
              <a:t>waitpid</a:t>
            </a:r>
            <a:r>
              <a:rPr lang="en-US" sz="1600" kern="0" dirty="0">
                <a:solidFill>
                  <a:prstClr val="black"/>
                </a:solidFill>
                <a:latin typeface="Consolas" panose="020B0609020204030204" pitchFamily="49" charset="0"/>
              </a:rPr>
              <a:t> error");</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    exit(0);</a:t>
            </a:r>
          </a:p>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prstClr val="black"/>
                </a:solidFill>
                <a:latin typeface="Consolas" panose="020B0609020204030204" pitchFamily="49" charset="0"/>
              </a:rPr>
              <a:t>}</a:t>
            </a:r>
            <a:endPar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3" name="Date Placeholder 2">
            <a:extLst>
              <a:ext uri="{FF2B5EF4-FFF2-40B4-BE49-F238E27FC236}">
                <a16:creationId xmlns:a16="http://schemas.microsoft.com/office/drawing/2014/main" id="{681FA847-66F5-42F0-9AB7-13ECA55613CF}"/>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94ACB0FE-AB85-490D-8795-10466463CA14}"/>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148BDC97-1AC0-4E03-B1EE-F21293381564}"/>
              </a:ext>
            </a:extLst>
          </p:cNvPr>
          <p:cNvSpPr>
            <a:spLocks noGrp="1"/>
          </p:cNvSpPr>
          <p:nvPr>
            <p:ph type="sldNum" sz="quarter" idx="12"/>
          </p:nvPr>
        </p:nvSpPr>
        <p:spPr/>
        <p:txBody>
          <a:bodyPr/>
          <a:lstStyle/>
          <a:p>
            <a:fld id="{08660857-7544-4646-A5A0-CE3434EE97AD}" type="slidenum">
              <a:rPr lang="en-US" smtClean="0"/>
              <a:t>37</a:t>
            </a:fld>
            <a:endParaRPr lang="en-US"/>
          </a:p>
        </p:txBody>
      </p:sp>
    </p:spTree>
    <p:extLst>
      <p:ext uri="{BB962C8B-B14F-4D97-AF65-F5344CB8AC3E}">
        <p14:creationId xmlns:p14="http://schemas.microsoft.com/office/powerpoint/2010/main" val="402495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17638"/>
            <a:ext cx="8229600" cy="4221164"/>
          </a:xfrm>
        </p:spPr>
        <p:txBody>
          <a:bodyPr>
            <a:normAutofit lnSpcReduction="10000"/>
          </a:bodyPr>
          <a:lstStyle/>
          <a:p>
            <a:pPr marL="0" indent="0">
              <a:buNone/>
            </a:pPr>
            <a:r>
              <a:rPr lang="en-US" sz="2800" dirty="0">
                <a:latin typeface="Courier New" panose="02070309020205020404" pitchFamily="49" charset="0"/>
                <a:cs typeface="Courier New" panose="02070309020205020404" pitchFamily="49" charset="0"/>
              </a:rPr>
              <a:t>$ cat /home/</a:t>
            </a:r>
            <a:r>
              <a:rPr lang="en-US" sz="2800" dirty="0" err="1">
                <a:latin typeface="Courier New" panose="02070309020205020404" pitchFamily="49" charset="0"/>
                <a:cs typeface="Courier New" panose="02070309020205020404" pitchFamily="49" charset="0"/>
              </a:rPr>
              <a:t>sar</a:t>
            </a:r>
            <a:r>
              <a:rPr lang="en-US" sz="2800" dirty="0">
                <a:latin typeface="Courier New" panose="02070309020205020404" pitchFamily="49" charset="0"/>
                <a:cs typeface="Courier New" panose="02070309020205020404" pitchFamily="49" charset="0"/>
              </a:rPr>
              <a:t>/bin/</a:t>
            </a:r>
            <a:r>
              <a:rPr lang="en-US" sz="2800" dirty="0" err="1">
                <a:latin typeface="Courier New" panose="02070309020205020404" pitchFamily="49" charset="0"/>
                <a:cs typeface="Courier New" panose="02070309020205020404" pitchFamily="49" charset="0"/>
              </a:rPr>
              <a:t>testinterp</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#!/home/</a:t>
            </a:r>
            <a:r>
              <a:rPr lang="en-US" sz="2800" dirty="0" err="1">
                <a:latin typeface="Courier New" panose="02070309020205020404" pitchFamily="49" charset="0"/>
                <a:cs typeface="Courier New" panose="02070309020205020404" pitchFamily="49" charset="0"/>
              </a:rPr>
              <a:t>sar</a:t>
            </a:r>
            <a:r>
              <a:rPr lang="en-US" sz="2800" dirty="0">
                <a:latin typeface="Courier New" panose="02070309020205020404" pitchFamily="49" charset="0"/>
                <a:cs typeface="Courier New" panose="02070309020205020404" pitchFamily="49" charset="0"/>
              </a:rPr>
              <a:t>/bin/</a:t>
            </a:r>
            <a:r>
              <a:rPr lang="en-US" sz="2800" dirty="0" err="1">
                <a:latin typeface="Courier New" panose="02070309020205020404" pitchFamily="49" charset="0"/>
                <a:cs typeface="Courier New" panose="02070309020205020404" pitchFamily="49" charset="0"/>
              </a:rPr>
              <a:t>echoarg</a:t>
            </a:r>
            <a:r>
              <a:rPr lang="en-US" sz="2800" dirty="0">
                <a:latin typeface="Courier New" panose="02070309020205020404" pitchFamily="49" charset="0"/>
                <a:cs typeface="Courier New" panose="02070309020205020404" pitchFamily="49" charset="0"/>
              </a:rPr>
              <a:t> foo</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a.out</a:t>
            </a:r>
            <a:endParaRPr lang="en-US" sz="2800" dirty="0">
              <a:latin typeface="Courier New" panose="02070309020205020404" pitchFamily="49" charset="0"/>
              <a:cs typeface="Courier New" panose="02070309020205020404" pitchFamily="49" charset="0"/>
            </a:endParaRPr>
          </a:p>
          <a:p>
            <a:pPr marL="0" indent="0">
              <a:buNone/>
            </a:pPr>
            <a:r>
              <a:rPr lang="en-US" sz="2800" dirty="0" err="1">
                <a:latin typeface="Courier New" panose="02070309020205020404" pitchFamily="49" charset="0"/>
                <a:cs typeface="Courier New" panose="02070309020205020404" pitchFamily="49" charset="0"/>
              </a:rPr>
              <a:t>argv</a:t>
            </a:r>
            <a:r>
              <a:rPr lang="en-US" sz="2800" dirty="0">
                <a:latin typeface="Courier New" panose="02070309020205020404" pitchFamily="49" charset="0"/>
                <a:cs typeface="Courier New" panose="02070309020205020404" pitchFamily="49" charset="0"/>
              </a:rPr>
              <a:t>[0]: /home/</a:t>
            </a:r>
            <a:r>
              <a:rPr lang="en-US" sz="2800" dirty="0" err="1">
                <a:latin typeface="Courier New" panose="02070309020205020404" pitchFamily="49" charset="0"/>
                <a:cs typeface="Courier New" panose="02070309020205020404" pitchFamily="49" charset="0"/>
              </a:rPr>
              <a:t>sar</a:t>
            </a:r>
            <a:r>
              <a:rPr lang="en-US" sz="2800" dirty="0">
                <a:latin typeface="Courier New" panose="02070309020205020404" pitchFamily="49" charset="0"/>
                <a:cs typeface="Courier New" panose="02070309020205020404" pitchFamily="49" charset="0"/>
              </a:rPr>
              <a:t>/bin/</a:t>
            </a:r>
            <a:r>
              <a:rPr lang="en-US" sz="2800" dirty="0" err="1">
                <a:latin typeface="Courier New" panose="02070309020205020404" pitchFamily="49" charset="0"/>
                <a:cs typeface="Courier New" panose="02070309020205020404" pitchFamily="49" charset="0"/>
              </a:rPr>
              <a:t>echoarg</a:t>
            </a:r>
            <a:endParaRPr lang="en-US" sz="2800" dirty="0">
              <a:latin typeface="Courier New" panose="02070309020205020404" pitchFamily="49" charset="0"/>
              <a:cs typeface="Courier New" panose="02070309020205020404" pitchFamily="49" charset="0"/>
            </a:endParaRPr>
          </a:p>
          <a:p>
            <a:pPr marL="0" indent="0">
              <a:buNone/>
            </a:pPr>
            <a:r>
              <a:rPr lang="en-US" sz="2800" dirty="0" err="1">
                <a:latin typeface="Courier New" panose="02070309020205020404" pitchFamily="49" charset="0"/>
                <a:cs typeface="Courier New" panose="02070309020205020404" pitchFamily="49" charset="0"/>
              </a:rPr>
              <a:t>argv</a:t>
            </a:r>
            <a:r>
              <a:rPr lang="en-US" sz="2800" dirty="0">
                <a:latin typeface="Courier New" panose="02070309020205020404" pitchFamily="49" charset="0"/>
                <a:cs typeface="Courier New" panose="02070309020205020404" pitchFamily="49" charset="0"/>
              </a:rPr>
              <a:t>[1]: foo</a:t>
            </a:r>
          </a:p>
          <a:p>
            <a:pPr marL="0" indent="0">
              <a:buNone/>
            </a:pPr>
            <a:r>
              <a:rPr lang="en-US" sz="2800" dirty="0" err="1">
                <a:latin typeface="Courier New" panose="02070309020205020404" pitchFamily="49" charset="0"/>
                <a:cs typeface="Courier New" panose="02070309020205020404" pitchFamily="49" charset="0"/>
              </a:rPr>
              <a:t>argv</a:t>
            </a:r>
            <a:r>
              <a:rPr lang="en-US" sz="2800" dirty="0">
                <a:latin typeface="Courier New" panose="02070309020205020404" pitchFamily="49" charset="0"/>
                <a:cs typeface="Courier New" panose="02070309020205020404" pitchFamily="49" charset="0"/>
              </a:rPr>
              <a:t>[2]: /home/</a:t>
            </a:r>
            <a:r>
              <a:rPr lang="en-US" sz="2800" dirty="0" err="1">
                <a:latin typeface="Courier New" panose="02070309020205020404" pitchFamily="49" charset="0"/>
                <a:cs typeface="Courier New" panose="02070309020205020404" pitchFamily="49" charset="0"/>
              </a:rPr>
              <a:t>sar</a:t>
            </a:r>
            <a:r>
              <a:rPr lang="en-US" sz="2800" dirty="0">
                <a:latin typeface="Courier New" panose="02070309020205020404" pitchFamily="49" charset="0"/>
                <a:cs typeface="Courier New" panose="02070309020205020404" pitchFamily="49" charset="0"/>
              </a:rPr>
              <a:t>/bin/</a:t>
            </a:r>
            <a:r>
              <a:rPr lang="en-US" sz="2800" dirty="0" err="1">
                <a:latin typeface="Courier New" panose="02070309020205020404" pitchFamily="49" charset="0"/>
                <a:cs typeface="Courier New" panose="02070309020205020404" pitchFamily="49" charset="0"/>
              </a:rPr>
              <a:t>testinterp</a:t>
            </a:r>
            <a:endParaRPr lang="en-US" sz="2800" dirty="0">
              <a:latin typeface="Courier New" panose="02070309020205020404" pitchFamily="49" charset="0"/>
              <a:cs typeface="Courier New" panose="02070309020205020404" pitchFamily="49" charset="0"/>
            </a:endParaRPr>
          </a:p>
          <a:p>
            <a:pPr marL="0" indent="0">
              <a:buNone/>
            </a:pPr>
            <a:r>
              <a:rPr lang="en-US" sz="2800" dirty="0" err="1">
                <a:latin typeface="Courier New" panose="02070309020205020404" pitchFamily="49" charset="0"/>
                <a:cs typeface="Courier New" panose="02070309020205020404" pitchFamily="49" charset="0"/>
              </a:rPr>
              <a:t>argv</a:t>
            </a:r>
            <a:r>
              <a:rPr lang="en-US" sz="2800" dirty="0">
                <a:latin typeface="Courier New" panose="02070309020205020404" pitchFamily="49" charset="0"/>
                <a:cs typeface="Courier New" panose="02070309020205020404" pitchFamily="49" charset="0"/>
              </a:rPr>
              <a:t>[3]: myarg1</a:t>
            </a:r>
          </a:p>
          <a:p>
            <a:pPr marL="0" indent="0">
              <a:buNone/>
            </a:pPr>
            <a:r>
              <a:rPr lang="en-US" sz="2800" dirty="0" err="1">
                <a:latin typeface="Courier New" panose="02070309020205020404" pitchFamily="49" charset="0"/>
                <a:cs typeface="Courier New" panose="02070309020205020404" pitchFamily="49" charset="0"/>
              </a:rPr>
              <a:t>argv</a:t>
            </a:r>
            <a:r>
              <a:rPr lang="en-US" sz="2800" dirty="0">
                <a:latin typeface="Courier New" panose="02070309020205020404" pitchFamily="49" charset="0"/>
                <a:cs typeface="Courier New" panose="02070309020205020404" pitchFamily="49" charset="0"/>
              </a:rPr>
              <a:t>[4]: MY ARG2</a:t>
            </a:r>
          </a:p>
        </p:txBody>
      </p:sp>
      <p:sp>
        <p:nvSpPr>
          <p:cNvPr id="2" name="Date Placeholder 1">
            <a:extLst>
              <a:ext uri="{FF2B5EF4-FFF2-40B4-BE49-F238E27FC236}">
                <a16:creationId xmlns:a16="http://schemas.microsoft.com/office/drawing/2014/main" id="{F6493ED2-F628-4702-85CC-B725F3207F17}"/>
              </a:ext>
            </a:extLst>
          </p:cNvPr>
          <p:cNvSpPr>
            <a:spLocks noGrp="1"/>
          </p:cNvSpPr>
          <p:nvPr>
            <p:ph type="dt" sz="half" idx="10"/>
          </p:nvPr>
        </p:nvSpPr>
        <p:spPr/>
        <p:txBody>
          <a:bodyPr/>
          <a:lstStyle/>
          <a:p>
            <a:r>
              <a:rPr lang="en-US"/>
              <a:t>Spring 2020</a:t>
            </a:r>
          </a:p>
        </p:txBody>
      </p:sp>
      <p:sp>
        <p:nvSpPr>
          <p:cNvPr id="5" name="Footer Placeholder 4">
            <a:extLst>
              <a:ext uri="{FF2B5EF4-FFF2-40B4-BE49-F238E27FC236}">
                <a16:creationId xmlns:a16="http://schemas.microsoft.com/office/drawing/2014/main" id="{F5762FDC-9400-4E48-A9F2-8DA5574D7A35}"/>
              </a:ext>
            </a:extLst>
          </p:cNvPr>
          <p:cNvSpPr>
            <a:spLocks noGrp="1"/>
          </p:cNvSpPr>
          <p:nvPr>
            <p:ph type="ftr" sz="quarter" idx="11"/>
          </p:nvPr>
        </p:nvSpPr>
        <p:spPr/>
        <p:txBody>
          <a:bodyPr/>
          <a:lstStyle/>
          <a:p>
            <a:r>
              <a:rPr lang="en-US"/>
              <a:t>CS 392: Systems Programming</a:t>
            </a:r>
          </a:p>
        </p:txBody>
      </p:sp>
      <p:sp>
        <p:nvSpPr>
          <p:cNvPr id="6" name="Slide Number Placeholder 5">
            <a:extLst>
              <a:ext uri="{FF2B5EF4-FFF2-40B4-BE49-F238E27FC236}">
                <a16:creationId xmlns:a16="http://schemas.microsoft.com/office/drawing/2014/main" id="{66356BD4-AD7C-43CF-8608-D28250810CD3}"/>
              </a:ext>
            </a:extLst>
          </p:cNvPr>
          <p:cNvSpPr>
            <a:spLocks noGrp="1"/>
          </p:cNvSpPr>
          <p:nvPr>
            <p:ph type="sldNum" sz="quarter" idx="12"/>
          </p:nvPr>
        </p:nvSpPr>
        <p:spPr/>
        <p:txBody>
          <a:bodyPr/>
          <a:lstStyle/>
          <a:p>
            <a:fld id="{08660857-7544-4646-A5A0-CE3434EE97AD}" type="slidenum">
              <a:rPr lang="en-US" smtClean="0"/>
              <a:t>38</a:t>
            </a:fld>
            <a:endParaRPr lang="en-US"/>
          </a:p>
        </p:txBody>
      </p:sp>
    </p:spTree>
    <p:extLst>
      <p:ext uri="{BB962C8B-B14F-4D97-AF65-F5344CB8AC3E}">
        <p14:creationId xmlns:p14="http://schemas.microsoft.com/office/powerpoint/2010/main" val="3445299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a:t>
            </a:r>
          </a:p>
        </p:txBody>
      </p:sp>
      <p:sp>
        <p:nvSpPr>
          <p:cNvPr id="3" name="Content Placeholder 2"/>
          <p:cNvSpPr>
            <a:spLocks noGrp="1"/>
          </p:cNvSpPr>
          <p:nvPr>
            <p:ph idx="1"/>
          </p:nvPr>
        </p:nvSpPr>
        <p:spPr/>
        <p:txBody>
          <a:bodyPr>
            <a:normAutofit/>
          </a:bodyPr>
          <a:lstStyle/>
          <a:p>
            <a:pPr marL="0" indent="0">
              <a:buNone/>
            </a:pPr>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system(</a:t>
            </a:r>
            <a:r>
              <a:rPr lang="en-US" sz="2800" b="1" dirty="0" err="1">
                <a:latin typeface="Courier New" panose="02070309020205020404" pitchFamily="49" charset="0"/>
                <a:cs typeface="Courier New" panose="02070309020205020404" pitchFamily="49" charset="0"/>
              </a:rPr>
              <a:t>const</a:t>
            </a:r>
            <a:r>
              <a:rPr lang="en-US" sz="2800" b="1" dirty="0">
                <a:latin typeface="Courier New" panose="02070309020205020404" pitchFamily="49" charset="0"/>
                <a:cs typeface="Courier New" panose="02070309020205020404" pitchFamily="49" charset="0"/>
              </a:rPr>
              <a:t> char *command);</a:t>
            </a:r>
          </a:p>
          <a:p>
            <a:endParaRPr lang="en-US" sz="2800" dirty="0"/>
          </a:p>
          <a:p>
            <a:r>
              <a:rPr lang="en-US" sz="2800" dirty="0"/>
              <a:t>Execute the shell command and return</a:t>
            </a:r>
          </a:p>
          <a:p>
            <a:pPr lvl="1"/>
            <a:r>
              <a:rPr lang="en-US" sz="2400" dirty="0"/>
              <a:t>Fork and invoke </a:t>
            </a:r>
            <a:r>
              <a:rPr lang="en-US" sz="2400" dirty="0" err="1"/>
              <a:t>execl</a:t>
            </a:r>
            <a:r>
              <a:rPr lang="en-US" sz="2400" dirty="0"/>
              <a:t>("/bin/</a:t>
            </a:r>
            <a:r>
              <a:rPr lang="en-US" sz="2400" dirty="0" err="1"/>
              <a:t>sh</a:t>
            </a:r>
            <a:r>
              <a:rPr lang="en-US" sz="2400" dirty="0"/>
              <a:t>", "</a:t>
            </a:r>
            <a:r>
              <a:rPr lang="en-US" sz="2400" dirty="0" err="1"/>
              <a:t>sh</a:t>
            </a:r>
            <a:r>
              <a:rPr lang="en-US" sz="2400" dirty="0"/>
              <a:t>", "-c", command, (char *) 0);</a:t>
            </a:r>
          </a:p>
          <a:p>
            <a:endParaRPr lang="en-US" sz="2800" dirty="0"/>
          </a:p>
          <a:p>
            <a:r>
              <a:rPr lang="en-US" sz="2800" dirty="0"/>
              <a:t>Don’t use in set-UID programs!</a:t>
            </a:r>
          </a:p>
          <a:p>
            <a:endParaRPr lang="en-US" sz="2800" dirty="0"/>
          </a:p>
        </p:txBody>
      </p:sp>
      <p:sp>
        <p:nvSpPr>
          <p:cNvPr id="5" name="Date Placeholder 4">
            <a:extLst>
              <a:ext uri="{FF2B5EF4-FFF2-40B4-BE49-F238E27FC236}">
                <a16:creationId xmlns:a16="http://schemas.microsoft.com/office/drawing/2014/main" id="{90095071-4A39-4806-950C-049DBA6DFA52}"/>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A2E8DF99-46DB-468A-80F1-6CC3F40A5149}"/>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273A59BE-36CD-4D42-B620-7421A21FFDC9}"/>
              </a:ext>
            </a:extLst>
          </p:cNvPr>
          <p:cNvSpPr>
            <a:spLocks noGrp="1"/>
          </p:cNvSpPr>
          <p:nvPr>
            <p:ph type="sldNum" sz="quarter" idx="12"/>
          </p:nvPr>
        </p:nvSpPr>
        <p:spPr/>
        <p:txBody>
          <a:bodyPr/>
          <a:lstStyle/>
          <a:p>
            <a:fld id="{08660857-7544-4646-A5A0-CE3434EE97AD}" type="slidenum">
              <a:rPr lang="en-US" smtClean="0"/>
              <a:t>39</a:t>
            </a:fld>
            <a:endParaRPr lang="en-US"/>
          </a:p>
        </p:txBody>
      </p:sp>
    </p:spTree>
    <p:extLst>
      <p:ext uri="{BB962C8B-B14F-4D97-AF65-F5344CB8AC3E}">
        <p14:creationId xmlns:p14="http://schemas.microsoft.com/office/powerpoint/2010/main" val="332473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Functions</a:t>
            </a:r>
          </a:p>
        </p:txBody>
      </p:sp>
      <p:sp>
        <p:nvSpPr>
          <p:cNvPr id="3" name="Content Placeholder 2"/>
          <p:cNvSpPr>
            <a:spLocks noGrp="1"/>
          </p:cNvSpPr>
          <p:nvPr>
            <p:ph idx="1"/>
          </p:nvPr>
        </p:nvSpPr>
        <p:spPr/>
        <p:txBody>
          <a:bodyPr>
            <a:normAutofit/>
          </a:bodyPr>
          <a:lstStyle/>
          <a:p>
            <a:r>
              <a:rPr lang="en-US" dirty="0"/>
              <a:t>return &lt;</a:t>
            </a:r>
            <a:r>
              <a:rPr lang="en-US" dirty="0" err="1"/>
              <a:t>nr</a:t>
            </a:r>
            <a:r>
              <a:rPr lang="en-US" dirty="0"/>
              <a:t>&gt; from main </a:t>
            </a:r>
            <a:r>
              <a:rPr lang="en-US" dirty="0">
                <a:sym typeface="Wingdings" panose="05000000000000000000" pitchFamily="2" charset="2"/>
              </a:rPr>
              <a:t>is equivalent to exit(</a:t>
            </a:r>
            <a:r>
              <a:rPr lang="en-US" dirty="0" err="1">
                <a:sym typeface="Wingdings" panose="05000000000000000000" pitchFamily="2" charset="2"/>
              </a:rPr>
              <a:t>nr</a:t>
            </a:r>
            <a:r>
              <a:rPr lang="en-US" dirty="0">
                <a:sym typeface="Wingdings" panose="05000000000000000000" pitchFamily="2" charset="2"/>
              </a:rPr>
              <a:t>)</a:t>
            </a:r>
          </a:p>
          <a:p>
            <a:r>
              <a:rPr lang="en-US" dirty="0">
                <a:sym typeface="Wingdings" panose="05000000000000000000" pitchFamily="2" charset="2"/>
              </a:rPr>
              <a:t>exit(</a:t>
            </a:r>
            <a:r>
              <a:rPr lang="en-US" dirty="0" err="1">
                <a:sym typeface="Wingdings" panose="05000000000000000000" pitchFamily="2" charset="2"/>
              </a:rPr>
              <a:t>int</a:t>
            </a:r>
            <a:r>
              <a:rPr lang="en-US" dirty="0">
                <a:sym typeface="Wingdings" panose="05000000000000000000" pitchFamily="2" charset="2"/>
              </a:rPr>
              <a:t>) is a </a:t>
            </a:r>
            <a:r>
              <a:rPr lang="en-US" dirty="0" err="1">
                <a:sym typeface="Wingdings" panose="05000000000000000000" pitchFamily="2" charset="2"/>
              </a:rPr>
              <a:t>libc</a:t>
            </a:r>
            <a:r>
              <a:rPr lang="en-US" dirty="0">
                <a:sym typeface="Wingdings" panose="05000000000000000000" pitchFamily="2" charset="2"/>
              </a:rPr>
              <a:t> function</a:t>
            </a:r>
          </a:p>
          <a:p>
            <a:pPr lvl="1"/>
            <a:r>
              <a:rPr lang="en-US" dirty="0">
                <a:sym typeface="Wingdings" panose="05000000000000000000" pitchFamily="2" charset="2"/>
              </a:rPr>
              <a:t>Calls all handlers installed with </a:t>
            </a:r>
            <a:r>
              <a:rPr lang="en-US" dirty="0" err="1">
                <a:sym typeface="Wingdings" panose="05000000000000000000" pitchFamily="2" charset="2"/>
              </a:rPr>
              <a:t>atexit</a:t>
            </a:r>
            <a:r>
              <a:rPr lang="en-US" dirty="0">
                <a:sym typeface="Wingdings" panose="05000000000000000000" pitchFamily="2" charset="2"/>
              </a:rPr>
              <a:t>() and </a:t>
            </a:r>
            <a:r>
              <a:rPr lang="en-US" dirty="0" err="1">
                <a:sym typeface="Wingdings" panose="05000000000000000000" pitchFamily="2" charset="2"/>
              </a:rPr>
              <a:t>on_exit</a:t>
            </a:r>
            <a:r>
              <a:rPr lang="en-US" dirty="0">
                <a:sym typeface="Wingdings" panose="05000000000000000000" pitchFamily="2" charset="2"/>
              </a:rPr>
              <a:t>()</a:t>
            </a:r>
          </a:p>
          <a:p>
            <a:pPr lvl="1"/>
            <a:r>
              <a:rPr lang="en-US" dirty="0">
                <a:sym typeface="Wingdings" panose="05000000000000000000" pitchFamily="2" charset="2"/>
              </a:rPr>
              <a:t>Closes I/O streams</a:t>
            </a:r>
          </a:p>
          <a:p>
            <a:pPr lvl="1"/>
            <a:r>
              <a:rPr lang="en-US" dirty="0">
                <a:sym typeface="Wingdings" panose="05000000000000000000" pitchFamily="2" charset="2"/>
              </a:rPr>
              <a:t>Calls _exit() or _Exit()</a:t>
            </a:r>
          </a:p>
          <a:p>
            <a:r>
              <a:rPr lang="en-US" dirty="0">
                <a:sym typeface="Wingdings" panose="05000000000000000000" pitchFamily="2" charset="2"/>
              </a:rPr>
              <a:t>_exit(</a:t>
            </a:r>
            <a:r>
              <a:rPr lang="en-US" dirty="0" err="1">
                <a:sym typeface="Wingdings" panose="05000000000000000000" pitchFamily="2" charset="2"/>
              </a:rPr>
              <a:t>int</a:t>
            </a:r>
            <a:r>
              <a:rPr lang="en-US" dirty="0">
                <a:sym typeface="Wingdings" panose="05000000000000000000" pitchFamily="2" charset="2"/>
              </a:rPr>
              <a:t>) or _Exit(</a:t>
            </a:r>
            <a:r>
              <a:rPr lang="en-US" dirty="0" err="1">
                <a:sym typeface="Wingdings" panose="05000000000000000000" pitchFamily="2" charset="2"/>
              </a:rPr>
              <a:t>int</a:t>
            </a:r>
            <a:r>
              <a:rPr lang="en-US" dirty="0">
                <a:sym typeface="Wingdings" panose="05000000000000000000" pitchFamily="2" charset="2"/>
              </a:rPr>
              <a:t>) is a system call</a:t>
            </a:r>
          </a:p>
          <a:p>
            <a:pPr lvl="1"/>
            <a:r>
              <a:rPr lang="en-US" dirty="0">
                <a:sym typeface="Wingdings" panose="05000000000000000000" pitchFamily="2" charset="2"/>
              </a:rPr>
              <a:t>Tells the kernel to immediately close all files and terminate the process</a:t>
            </a:r>
          </a:p>
          <a:p>
            <a:endParaRPr lang="en-US" dirty="0"/>
          </a:p>
        </p:txBody>
      </p:sp>
      <p:sp>
        <p:nvSpPr>
          <p:cNvPr id="5" name="Date Placeholder 4">
            <a:extLst>
              <a:ext uri="{FF2B5EF4-FFF2-40B4-BE49-F238E27FC236}">
                <a16:creationId xmlns:a16="http://schemas.microsoft.com/office/drawing/2014/main" id="{02AF9FF0-1861-4971-9720-05030F5F0F37}"/>
              </a:ext>
            </a:extLst>
          </p:cNvPr>
          <p:cNvSpPr>
            <a:spLocks noGrp="1"/>
          </p:cNvSpPr>
          <p:nvPr>
            <p:ph type="dt" sz="half" idx="10"/>
          </p:nvPr>
        </p:nvSpPr>
        <p:spPr/>
        <p:txBody>
          <a:bodyPr/>
          <a:lstStyle/>
          <a:p>
            <a:r>
              <a:rPr lang="en-US"/>
              <a:t>Spring 2020</a:t>
            </a:r>
          </a:p>
        </p:txBody>
      </p:sp>
      <p:sp>
        <p:nvSpPr>
          <p:cNvPr id="6" name="Footer Placeholder 5">
            <a:extLst>
              <a:ext uri="{FF2B5EF4-FFF2-40B4-BE49-F238E27FC236}">
                <a16:creationId xmlns:a16="http://schemas.microsoft.com/office/drawing/2014/main" id="{5D84F365-7743-4678-A050-1B29373148B9}"/>
              </a:ext>
            </a:extLst>
          </p:cNvPr>
          <p:cNvSpPr>
            <a:spLocks noGrp="1"/>
          </p:cNvSpPr>
          <p:nvPr>
            <p:ph type="ftr" sz="quarter" idx="11"/>
          </p:nvPr>
        </p:nvSpPr>
        <p:spPr/>
        <p:txBody>
          <a:bodyPr/>
          <a:lstStyle/>
          <a:p>
            <a:r>
              <a:rPr lang="en-US"/>
              <a:t>CS 392: Systems Programming</a:t>
            </a:r>
          </a:p>
        </p:txBody>
      </p:sp>
      <p:sp>
        <p:nvSpPr>
          <p:cNvPr id="7" name="Slide Number Placeholder 6">
            <a:extLst>
              <a:ext uri="{FF2B5EF4-FFF2-40B4-BE49-F238E27FC236}">
                <a16:creationId xmlns:a16="http://schemas.microsoft.com/office/drawing/2014/main" id="{8BE30B65-BC4A-44D5-8A35-1190E9E61F50}"/>
              </a:ext>
            </a:extLst>
          </p:cNvPr>
          <p:cNvSpPr>
            <a:spLocks noGrp="1"/>
          </p:cNvSpPr>
          <p:nvPr>
            <p:ph type="sldNum" sz="quarter" idx="12"/>
          </p:nvPr>
        </p:nvSpPr>
        <p:spPr/>
        <p:txBody>
          <a:bodyPr/>
          <a:lstStyle/>
          <a:p>
            <a:fld id="{08660857-7544-4646-A5A0-CE3434EE97AD}" type="slidenum">
              <a:rPr lang="en-US" smtClean="0"/>
              <a:t>4</a:t>
            </a:fld>
            <a:endParaRPr lang="en-US"/>
          </a:p>
        </p:txBody>
      </p:sp>
    </p:spTree>
    <p:extLst>
      <p:ext uri="{BB962C8B-B14F-4D97-AF65-F5344CB8AC3E}">
        <p14:creationId xmlns:p14="http://schemas.microsoft.com/office/powerpoint/2010/main" val="1343756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Accounting</a:t>
            </a:r>
          </a:p>
        </p:txBody>
      </p:sp>
      <p:sp>
        <p:nvSpPr>
          <p:cNvPr id="3" name="Content Placeholder 2"/>
          <p:cNvSpPr>
            <a:spLocks noGrp="1"/>
          </p:cNvSpPr>
          <p:nvPr>
            <p:ph idx="1"/>
          </p:nvPr>
        </p:nvSpPr>
        <p:spPr>
          <a:xfrm>
            <a:off x="23070" y="1415541"/>
            <a:ext cx="4343400" cy="4525963"/>
          </a:xfrm>
        </p:spPr>
        <p:txBody>
          <a:bodyPr>
            <a:noAutofit/>
          </a:bodyPr>
          <a:lstStyle/>
          <a:p>
            <a:pPr marL="0" indent="0">
              <a:buNone/>
            </a:pPr>
            <a:r>
              <a:rPr lang="en-US" sz="2400" dirty="0" err="1"/>
              <a:t>int</a:t>
            </a:r>
            <a:r>
              <a:rPr lang="en-US" sz="2400" dirty="0"/>
              <a:t> acct(</a:t>
            </a:r>
            <a:r>
              <a:rPr lang="en-US" sz="2400" dirty="0" err="1"/>
              <a:t>const</a:t>
            </a:r>
            <a:r>
              <a:rPr lang="en-US" sz="2400" dirty="0"/>
              <a:t> char *filename);</a:t>
            </a:r>
          </a:p>
          <a:p>
            <a:endParaRPr lang="en-US" sz="2400" dirty="0"/>
          </a:p>
          <a:p>
            <a:r>
              <a:rPr lang="en-US" sz="2400" dirty="0"/>
              <a:t>Enable process accounting to filename</a:t>
            </a:r>
          </a:p>
          <a:p>
            <a:r>
              <a:rPr lang="en-US" sz="2400" dirty="0"/>
              <a:t>Produces information about created and terminated processes</a:t>
            </a:r>
          </a:p>
          <a:p>
            <a:pPr lvl="1"/>
            <a:r>
              <a:rPr lang="en-US" sz="2000" dirty="0"/>
              <a:t>Children of current process</a:t>
            </a:r>
          </a:p>
          <a:p>
            <a:endParaRPr lang="en-US" sz="2400" dirty="0"/>
          </a:p>
        </p:txBody>
      </p:sp>
      <p:sp>
        <p:nvSpPr>
          <p:cNvPr id="5" name="Rectangle 4"/>
          <p:cNvSpPr/>
          <p:nvPr/>
        </p:nvSpPr>
        <p:spPr>
          <a:xfrm>
            <a:off x="4451372" y="1619493"/>
            <a:ext cx="4677947"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t> </a:t>
            </a:r>
            <a:r>
              <a:rPr lang="en-US" sz="1200" dirty="0" err="1"/>
              <a:t>struct</a:t>
            </a:r>
            <a:r>
              <a:rPr lang="en-US" sz="1200" dirty="0"/>
              <a:t> acct {</a:t>
            </a:r>
          </a:p>
          <a:p>
            <a:r>
              <a:rPr lang="en-US" sz="1200" dirty="0"/>
              <a:t>               char </a:t>
            </a:r>
            <a:r>
              <a:rPr lang="en-US" sz="1200" dirty="0" err="1"/>
              <a:t>ac_flag</a:t>
            </a:r>
            <a:r>
              <a:rPr lang="en-US" sz="1200" dirty="0"/>
              <a:t>;           /* Accounting flags */</a:t>
            </a:r>
          </a:p>
          <a:p>
            <a:r>
              <a:rPr lang="en-US" sz="1200" dirty="0"/>
              <a:t>               u_int16_t </a:t>
            </a:r>
            <a:r>
              <a:rPr lang="en-US" sz="1200" dirty="0" err="1"/>
              <a:t>ac_uid</a:t>
            </a:r>
            <a:r>
              <a:rPr lang="en-US" sz="1200" dirty="0"/>
              <a:t>;       /* Accounting user ID */</a:t>
            </a:r>
          </a:p>
          <a:p>
            <a:r>
              <a:rPr lang="en-US" sz="1200" dirty="0"/>
              <a:t>               u_int16_t </a:t>
            </a:r>
            <a:r>
              <a:rPr lang="en-US" sz="1200" dirty="0" err="1"/>
              <a:t>ac_gid</a:t>
            </a:r>
            <a:r>
              <a:rPr lang="en-US" sz="1200" dirty="0"/>
              <a:t>;       /* Accounting group ID */</a:t>
            </a:r>
          </a:p>
          <a:p>
            <a:r>
              <a:rPr lang="en-US" sz="1200" dirty="0"/>
              <a:t>               u_int16_t </a:t>
            </a:r>
            <a:r>
              <a:rPr lang="en-US" sz="1200" dirty="0" err="1"/>
              <a:t>ac_tty</a:t>
            </a:r>
            <a:r>
              <a:rPr lang="en-US" sz="1200" dirty="0"/>
              <a:t>;       /* Controlling terminal */</a:t>
            </a:r>
          </a:p>
          <a:p>
            <a:r>
              <a:rPr lang="en-US" sz="1200" dirty="0"/>
              <a:t>               u_int32_t </a:t>
            </a:r>
            <a:r>
              <a:rPr lang="en-US" sz="1200" dirty="0" err="1"/>
              <a:t>ac_btime</a:t>
            </a:r>
            <a:r>
              <a:rPr lang="en-US" sz="1200" dirty="0"/>
              <a:t>;     /* Process creation time</a:t>
            </a:r>
          </a:p>
          <a:p>
            <a:r>
              <a:rPr lang="en-US" sz="1200" dirty="0"/>
              <a:t>                                          (seconds since the Epoch) */</a:t>
            </a:r>
          </a:p>
          <a:p>
            <a:r>
              <a:rPr lang="en-US" sz="1200" dirty="0"/>
              <a:t>               </a:t>
            </a:r>
            <a:r>
              <a:rPr lang="en-US" sz="1200" dirty="0" err="1"/>
              <a:t>comp_t</a:t>
            </a:r>
            <a:r>
              <a:rPr lang="en-US" sz="1200" dirty="0"/>
              <a:t>    </a:t>
            </a:r>
            <a:r>
              <a:rPr lang="en-US" sz="1200" dirty="0" err="1"/>
              <a:t>ac_utime</a:t>
            </a:r>
            <a:r>
              <a:rPr lang="en-US" sz="1200" dirty="0"/>
              <a:t>;     /* User CPU time */</a:t>
            </a:r>
          </a:p>
          <a:p>
            <a:r>
              <a:rPr lang="en-US" sz="1200" dirty="0"/>
              <a:t>               </a:t>
            </a:r>
            <a:r>
              <a:rPr lang="en-US" sz="1200" dirty="0" err="1"/>
              <a:t>comp_t</a:t>
            </a:r>
            <a:r>
              <a:rPr lang="en-US" sz="1200" dirty="0"/>
              <a:t>    </a:t>
            </a:r>
            <a:r>
              <a:rPr lang="en-US" sz="1200" dirty="0" err="1"/>
              <a:t>ac_stime</a:t>
            </a:r>
            <a:r>
              <a:rPr lang="en-US" sz="1200" dirty="0"/>
              <a:t>;     /* System CPU time */</a:t>
            </a:r>
          </a:p>
          <a:p>
            <a:r>
              <a:rPr lang="en-US" sz="1200" dirty="0"/>
              <a:t>               </a:t>
            </a:r>
            <a:r>
              <a:rPr lang="en-US" sz="1200" dirty="0" err="1"/>
              <a:t>comp_t</a:t>
            </a:r>
            <a:r>
              <a:rPr lang="en-US" sz="1200" dirty="0"/>
              <a:t>    </a:t>
            </a:r>
            <a:r>
              <a:rPr lang="en-US" sz="1200" dirty="0" err="1"/>
              <a:t>ac_etime</a:t>
            </a:r>
            <a:r>
              <a:rPr lang="en-US" sz="1200" dirty="0"/>
              <a:t>;     /* Elapsed time */</a:t>
            </a:r>
          </a:p>
          <a:p>
            <a:r>
              <a:rPr lang="en-US" sz="1200" dirty="0"/>
              <a:t>               </a:t>
            </a:r>
            <a:r>
              <a:rPr lang="en-US" sz="1200" dirty="0" err="1"/>
              <a:t>comp_t</a:t>
            </a:r>
            <a:r>
              <a:rPr lang="en-US" sz="1200" dirty="0"/>
              <a:t>    </a:t>
            </a:r>
            <a:r>
              <a:rPr lang="en-US" sz="1200" dirty="0" err="1"/>
              <a:t>ac_mem</a:t>
            </a:r>
            <a:r>
              <a:rPr lang="en-US" sz="1200" dirty="0"/>
              <a:t>;       /* Average memory usage (kB) */</a:t>
            </a:r>
          </a:p>
          <a:p>
            <a:r>
              <a:rPr lang="en-US" sz="1200" dirty="0"/>
              <a:t>               </a:t>
            </a:r>
            <a:r>
              <a:rPr lang="en-US" sz="1200" dirty="0" err="1"/>
              <a:t>comp_t</a:t>
            </a:r>
            <a:r>
              <a:rPr lang="en-US" sz="1200" dirty="0"/>
              <a:t>    </a:t>
            </a:r>
            <a:r>
              <a:rPr lang="en-US" sz="1200" dirty="0" err="1"/>
              <a:t>ac_io</a:t>
            </a:r>
            <a:r>
              <a:rPr lang="en-US" sz="1200" dirty="0"/>
              <a:t>;        /* Characters transferred (unused) */</a:t>
            </a:r>
          </a:p>
          <a:p>
            <a:r>
              <a:rPr lang="en-US" sz="1200" dirty="0"/>
              <a:t>               </a:t>
            </a:r>
            <a:r>
              <a:rPr lang="en-US" sz="1200" dirty="0" err="1"/>
              <a:t>comp_t</a:t>
            </a:r>
            <a:r>
              <a:rPr lang="en-US" sz="1200" dirty="0"/>
              <a:t>    </a:t>
            </a:r>
            <a:r>
              <a:rPr lang="en-US" sz="1200" dirty="0" err="1"/>
              <a:t>ac_rw</a:t>
            </a:r>
            <a:r>
              <a:rPr lang="en-US" sz="1200" dirty="0"/>
              <a:t>;        /* Blocks read or written (unused) */</a:t>
            </a:r>
          </a:p>
          <a:p>
            <a:r>
              <a:rPr lang="en-US" sz="1200" dirty="0"/>
              <a:t>               </a:t>
            </a:r>
            <a:r>
              <a:rPr lang="en-US" sz="1200" dirty="0" err="1"/>
              <a:t>comp_t</a:t>
            </a:r>
            <a:r>
              <a:rPr lang="en-US" sz="1200" dirty="0"/>
              <a:t>    </a:t>
            </a:r>
            <a:r>
              <a:rPr lang="en-US" sz="1200" dirty="0" err="1"/>
              <a:t>ac_minflt</a:t>
            </a:r>
            <a:r>
              <a:rPr lang="en-US" sz="1200" dirty="0"/>
              <a:t>;    /* Minor page faults */</a:t>
            </a:r>
          </a:p>
          <a:p>
            <a:r>
              <a:rPr lang="en-US" sz="1200" dirty="0"/>
              <a:t>               </a:t>
            </a:r>
            <a:r>
              <a:rPr lang="en-US" sz="1200" dirty="0" err="1"/>
              <a:t>comp_t</a:t>
            </a:r>
            <a:r>
              <a:rPr lang="en-US" sz="1200" dirty="0"/>
              <a:t>    </a:t>
            </a:r>
            <a:r>
              <a:rPr lang="en-US" sz="1200" dirty="0" err="1"/>
              <a:t>ac_majflt</a:t>
            </a:r>
            <a:r>
              <a:rPr lang="en-US" sz="1200" dirty="0"/>
              <a:t>;    /* Major page faults */</a:t>
            </a:r>
          </a:p>
          <a:p>
            <a:r>
              <a:rPr lang="en-US" sz="1200" dirty="0"/>
              <a:t>               </a:t>
            </a:r>
            <a:r>
              <a:rPr lang="en-US" sz="1200" dirty="0" err="1"/>
              <a:t>comp_t</a:t>
            </a:r>
            <a:r>
              <a:rPr lang="en-US" sz="1200" dirty="0"/>
              <a:t>    </a:t>
            </a:r>
            <a:r>
              <a:rPr lang="en-US" sz="1200" dirty="0" err="1"/>
              <a:t>ac_swaps</a:t>
            </a:r>
            <a:r>
              <a:rPr lang="en-US" sz="1200" dirty="0"/>
              <a:t>;     /* Number of swaps (unused) */</a:t>
            </a:r>
          </a:p>
          <a:p>
            <a:r>
              <a:rPr lang="en-US" sz="1200" dirty="0"/>
              <a:t>               u_int32_t </a:t>
            </a:r>
            <a:r>
              <a:rPr lang="en-US" sz="1200" dirty="0" err="1"/>
              <a:t>ac_exitcode</a:t>
            </a:r>
            <a:r>
              <a:rPr lang="en-US" sz="1200" dirty="0"/>
              <a:t>;  /* Process termination status</a:t>
            </a:r>
          </a:p>
          <a:p>
            <a:r>
              <a:rPr lang="en-US" sz="1200" dirty="0"/>
              <a:t>                                          (see wait(2)) */</a:t>
            </a:r>
          </a:p>
          <a:p>
            <a:r>
              <a:rPr lang="en-US" sz="1200" dirty="0"/>
              <a:t>               char      </a:t>
            </a:r>
            <a:r>
              <a:rPr lang="en-US" sz="1200" dirty="0" err="1"/>
              <a:t>ac_comm</a:t>
            </a:r>
            <a:r>
              <a:rPr lang="en-US" sz="1200" dirty="0"/>
              <a:t>[ACCT_COMM+1];</a:t>
            </a:r>
          </a:p>
          <a:p>
            <a:r>
              <a:rPr lang="en-US" sz="1200" dirty="0"/>
              <a:t>                                       /* Command name (</a:t>
            </a:r>
            <a:r>
              <a:rPr lang="en-US" sz="1200" dirty="0" err="1"/>
              <a:t>basename</a:t>
            </a:r>
            <a:r>
              <a:rPr lang="en-US" sz="1200" dirty="0"/>
              <a:t> of last</a:t>
            </a:r>
          </a:p>
          <a:p>
            <a:r>
              <a:rPr lang="en-US" sz="1200" dirty="0"/>
              <a:t>                                          executed command; null-terminated) */</a:t>
            </a:r>
          </a:p>
          <a:p>
            <a:r>
              <a:rPr lang="en-US" sz="1200" dirty="0"/>
              <a:t>               char      </a:t>
            </a:r>
            <a:r>
              <a:rPr lang="en-US" sz="1200" dirty="0" err="1"/>
              <a:t>ac_pad</a:t>
            </a:r>
            <a:r>
              <a:rPr lang="en-US" sz="1200" dirty="0"/>
              <a:t>[X];    /* padding bytes */</a:t>
            </a:r>
          </a:p>
          <a:p>
            <a:r>
              <a:rPr lang="en-US" sz="1200" dirty="0"/>
              <a:t>           };</a:t>
            </a:r>
          </a:p>
        </p:txBody>
      </p:sp>
      <p:sp>
        <p:nvSpPr>
          <p:cNvPr id="6" name="Date Placeholder 5">
            <a:extLst>
              <a:ext uri="{FF2B5EF4-FFF2-40B4-BE49-F238E27FC236}">
                <a16:creationId xmlns:a16="http://schemas.microsoft.com/office/drawing/2014/main" id="{D7986B15-2A20-4400-8973-6166C5110385}"/>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80E28F8A-1445-46E0-883E-12C3E47EF000}"/>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2D37BE77-66AD-4DC6-BF96-C85C674039E4}"/>
              </a:ext>
            </a:extLst>
          </p:cNvPr>
          <p:cNvSpPr>
            <a:spLocks noGrp="1"/>
          </p:cNvSpPr>
          <p:nvPr>
            <p:ph type="sldNum" sz="quarter" idx="12"/>
          </p:nvPr>
        </p:nvSpPr>
        <p:spPr/>
        <p:txBody>
          <a:bodyPr/>
          <a:lstStyle/>
          <a:p>
            <a:fld id="{08660857-7544-4646-A5A0-CE3434EE97AD}" type="slidenum">
              <a:rPr lang="en-US" smtClean="0"/>
              <a:t>40</a:t>
            </a:fld>
            <a:endParaRPr lang="en-US"/>
          </a:p>
        </p:txBody>
      </p:sp>
    </p:spTree>
    <p:extLst>
      <p:ext uri="{BB962C8B-B14F-4D97-AF65-F5344CB8AC3E}">
        <p14:creationId xmlns:p14="http://schemas.microsoft.com/office/powerpoint/2010/main" val="3107666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Times</a:t>
            </a:r>
          </a:p>
        </p:txBody>
      </p:sp>
      <p:sp>
        <p:nvSpPr>
          <p:cNvPr id="3" name="Content Placeholder 2"/>
          <p:cNvSpPr>
            <a:spLocks noGrp="1"/>
          </p:cNvSpPr>
          <p:nvPr>
            <p:ph idx="1"/>
          </p:nvPr>
        </p:nvSpPr>
        <p:spPr/>
        <p:txBody>
          <a:bodyPr>
            <a:normAutofit/>
          </a:bodyPr>
          <a:lstStyle/>
          <a:p>
            <a:pPr marL="0" indent="0">
              <a:buNone/>
            </a:pPr>
            <a:r>
              <a:rPr lang="en-US" sz="2800" b="1" dirty="0" err="1">
                <a:latin typeface="Courier New" panose="02070309020205020404" pitchFamily="49" charset="0"/>
                <a:cs typeface="Courier New" panose="02070309020205020404" pitchFamily="49" charset="0"/>
              </a:rPr>
              <a:t>clock_t</a:t>
            </a:r>
            <a:r>
              <a:rPr lang="en-US" sz="2800" b="1" dirty="0">
                <a:latin typeface="Courier New" panose="02070309020205020404" pitchFamily="49" charset="0"/>
                <a:cs typeface="Courier New" panose="02070309020205020404" pitchFamily="49" charset="0"/>
              </a:rPr>
              <a:t> times(</a:t>
            </a:r>
            <a:r>
              <a:rPr lang="en-US" sz="2800" b="1" dirty="0" err="1">
                <a:latin typeface="Courier New" panose="02070309020205020404" pitchFamily="49" charset="0"/>
                <a:cs typeface="Courier New" panose="02070309020205020404" pitchFamily="49" charset="0"/>
              </a:rPr>
              <a:t>struct</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tms</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buf</a:t>
            </a:r>
            <a:r>
              <a:rPr lang="en-US" sz="2800" b="1" dirty="0">
                <a:latin typeface="Courier New" panose="02070309020205020404" pitchFamily="49" charset="0"/>
                <a:cs typeface="Courier New" panose="02070309020205020404" pitchFamily="49" charset="0"/>
              </a:rPr>
              <a:t>);</a:t>
            </a:r>
          </a:p>
          <a:p>
            <a:endParaRPr lang="en-US" sz="2800" dirty="0"/>
          </a:p>
          <a:p>
            <a:r>
              <a:rPr lang="en-US" sz="2800" dirty="0"/>
              <a:t>Stores the times of the process in </a:t>
            </a:r>
            <a:r>
              <a:rPr lang="en-US" sz="2800" dirty="0" err="1"/>
              <a:t>buf</a:t>
            </a:r>
            <a:endParaRPr lang="en-US" sz="2800" dirty="0"/>
          </a:p>
          <a:p>
            <a:endParaRPr lang="en-US" sz="2800" dirty="0"/>
          </a:p>
        </p:txBody>
      </p:sp>
      <p:sp>
        <p:nvSpPr>
          <p:cNvPr id="5" name="Rectangle 4"/>
          <p:cNvSpPr/>
          <p:nvPr/>
        </p:nvSpPr>
        <p:spPr>
          <a:xfrm>
            <a:off x="2743200" y="3505200"/>
            <a:ext cx="6286789" cy="1600438"/>
          </a:xfrm>
          <a:prstGeom prst="rect">
            <a:avLst/>
          </a:prstGeom>
          <a:solidFill>
            <a:sysClr val="window" lastClr="FFFFFF"/>
          </a:solidFill>
          <a:ln w="15875" cap="flat" cmpd="sng" algn="ctr">
            <a:solidFill>
              <a:sysClr val="windowText" lastClr="000000"/>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struct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tms</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clock_t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tms_utime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user time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clock_t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tms_stime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system time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clock_t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tms_cutime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user time of children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clock_t</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tms_cstime</a:t>
            </a: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 /* system time of children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D4883B68-D201-41D7-9576-FC14D1D7BB6B}"/>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2FC419DC-9987-4402-BF9D-E974A576110F}"/>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FEA00681-D052-4326-B5B5-E2726123CF0C}"/>
              </a:ext>
            </a:extLst>
          </p:cNvPr>
          <p:cNvSpPr>
            <a:spLocks noGrp="1"/>
          </p:cNvSpPr>
          <p:nvPr>
            <p:ph type="sldNum" sz="quarter" idx="12"/>
          </p:nvPr>
        </p:nvSpPr>
        <p:spPr/>
        <p:txBody>
          <a:bodyPr/>
          <a:lstStyle/>
          <a:p>
            <a:fld id="{08660857-7544-4646-A5A0-CE3434EE97AD}" type="slidenum">
              <a:rPr lang="en-US" smtClean="0"/>
              <a:t>41</a:t>
            </a:fld>
            <a:endParaRPr lang="en-US"/>
          </a:p>
        </p:txBody>
      </p:sp>
    </p:spTree>
    <p:extLst>
      <p:ext uri="{BB962C8B-B14F-4D97-AF65-F5344CB8AC3E}">
        <p14:creationId xmlns:p14="http://schemas.microsoft.com/office/powerpoint/2010/main" val="304720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172.16.2.26\Art\OUTPUT\PTG\STEVENS-RAGO\Ch07\Stevens_fig07-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89" y="46556"/>
            <a:ext cx="7074481" cy="641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160613" y="3407965"/>
            <a:ext cx="3624572" cy="1477328"/>
          </a:xfrm>
          <a:prstGeom prst="rect">
            <a:avLst/>
          </a:prstGeom>
          <a:solidFill>
            <a:sysClr val="window" lastClr="FFFFFF"/>
          </a:solidFill>
          <a:ln w="15875" cap="flat" cmpd="sng" algn="ctr">
            <a:solidFill>
              <a:srgbClr val="1CADE4"/>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0" cap="none" spc="0" normalizeH="0" baseline="0" noProof="0" dirty="0" err="1">
                <a:ln>
                  <a:noFill/>
                </a:ln>
                <a:solidFill>
                  <a:prstClr val="black"/>
                </a:solidFill>
                <a:effectLst/>
                <a:uLnTx/>
                <a:uFillTx/>
                <a:latin typeface="Calibri" panose="020F0502020204030204"/>
                <a:ea typeface="+mn-ea"/>
                <a:cs typeface="+mn-cs"/>
              </a:rPr>
              <a:t>a.out</a:t>
            </a: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main is done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first exit handler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first exit handler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second exit handler</a:t>
            </a:r>
          </a:p>
        </p:txBody>
      </p:sp>
      <p:sp>
        <p:nvSpPr>
          <p:cNvPr id="7" name="TextBox 6">
            <a:extLst>
              <a:ext uri="{FF2B5EF4-FFF2-40B4-BE49-F238E27FC236}">
                <a16:creationId xmlns:a16="http://schemas.microsoft.com/office/drawing/2014/main" id="{BD3F8A61-9EFE-46B3-BFB9-263B4E9724DF}"/>
              </a:ext>
            </a:extLst>
          </p:cNvPr>
          <p:cNvSpPr txBox="1"/>
          <p:nvPr/>
        </p:nvSpPr>
        <p:spPr>
          <a:xfrm>
            <a:off x="6158204" y="1623527"/>
            <a:ext cx="2170923" cy="1477328"/>
          </a:xfrm>
          <a:prstGeom prst="rect">
            <a:avLst/>
          </a:prstGeom>
          <a:noFill/>
        </p:spPr>
        <p:txBody>
          <a:bodyPr wrap="square" rtlCol="0">
            <a:spAutoFit/>
          </a:bodyPr>
          <a:lstStyle/>
          <a:p>
            <a:r>
              <a:rPr lang="en-US" dirty="0"/>
              <a:t>Functions are executed in reverse order from the order in which they are registered!</a:t>
            </a:r>
          </a:p>
        </p:txBody>
      </p:sp>
      <p:sp>
        <p:nvSpPr>
          <p:cNvPr id="8" name="Date Placeholder 7">
            <a:extLst>
              <a:ext uri="{FF2B5EF4-FFF2-40B4-BE49-F238E27FC236}">
                <a16:creationId xmlns:a16="http://schemas.microsoft.com/office/drawing/2014/main" id="{88044A48-7D4E-422D-AB48-EE317D1CC6C8}"/>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1935347D-F283-4F8D-91AC-D83D964F74E0}"/>
              </a:ext>
            </a:extLst>
          </p:cNvPr>
          <p:cNvSpPr>
            <a:spLocks noGrp="1"/>
          </p:cNvSpPr>
          <p:nvPr>
            <p:ph type="ftr" sz="quarter" idx="11"/>
          </p:nvPr>
        </p:nvSpPr>
        <p:spPr/>
        <p:txBody>
          <a:bodyPr/>
          <a:lstStyle/>
          <a:p>
            <a:r>
              <a:rPr lang="en-US"/>
              <a:t>CS 392: Systems Programming</a:t>
            </a:r>
          </a:p>
        </p:txBody>
      </p:sp>
      <p:sp>
        <p:nvSpPr>
          <p:cNvPr id="10" name="Slide Number Placeholder 9">
            <a:extLst>
              <a:ext uri="{FF2B5EF4-FFF2-40B4-BE49-F238E27FC236}">
                <a16:creationId xmlns:a16="http://schemas.microsoft.com/office/drawing/2014/main" id="{D7D19D98-9A63-47EC-B538-776C994072AE}"/>
              </a:ext>
            </a:extLst>
          </p:cNvPr>
          <p:cNvSpPr>
            <a:spLocks noGrp="1"/>
          </p:cNvSpPr>
          <p:nvPr>
            <p:ph type="sldNum" sz="quarter" idx="12"/>
          </p:nvPr>
        </p:nvSpPr>
        <p:spPr/>
        <p:txBody>
          <a:bodyPr/>
          <a:lstStyle/>
          <a:p>
            <a:fld id="{08660857-7544-4646-A5A0-CE3434EE97AD}" type="slidenum">
              <a:rPr lang="en-US" smtClean="0"/>
              <a:t>5</a:t>
            </a:fld>
            <a:endParaRPr lang="en-US"/>
          </a:p>
        </p:txBody>
      </p:sp>
    </p:spTree>
    <p:extLst>
      <p:ext uri="{BB962C8B-B14F-4D97-AF65-F5344CB8AC3E}">
        <p14:creationId xmlns:p14="http://schemas.microsoft.com/office/powerpoint/2010/main" val="148848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172.16.2.26\Art\OUTPUT\PTG\STEVENS-RAGO\Ch07\Stevens_fig07-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630" y="490015"/>
            <a:ext cx="6930194" cy="58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BC8E435C-2227-4497-82CB-E83CB90ABE9D}"/>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3F045011-0383-4A8F-8392-3E90519D5BBF}"/>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3B18C2CB-0177-430D-A7D1-E85D2D20A107}"/>
              </a:ext>
            </a:extLst>
          </p:cNvPr>
          <p:cNvSpPr>
            <a:spLocks noGrp="1"/>
          </p:cNvSpPr>
          <p:nvPr>
            <p:ph type="sldNum" sz="quarter" idx="12"/>
          </p:nvPr>
        </p:nvSpPr>
        <p:spPr/>
        <p:txBody>
          <a:bodyPr/>
          <a:lstStyle/>
          <a:p>
            <a:fld id="{08660857-7544-4646-A5A0-CE3434EE97AD}" type="slidenum">
              <a:rPr lang="en-US" smtClean="0"/>
              <a:t>6</a:t>
            </a:fld>
            <a:endParaRPr lang="en-US"/>
          </a:p>
        </p:txBody>
      </p:sp>
    </p:spTree>
    <p:extLst>
      <p:ext uri="{BB962C8B-B14F-4D97-AF65-F5344CB8AC3E}">
        <p14:creationId xmlns:p14="http://schemas.microsoft.com/office/powerpoint/2010/main" val="54768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and More</a:t>
            </a:r>
          </a:p>
        </p:txBody>
      </p:sp>
      <p:graphicFrame>
        <p:nvGraphicFramePr>
          <p:cNvPr id="5" name="Table 4"/>
          <p:cNvGraphicFramePr>
            <a:graphicFrameLocks noGrp="1"/>
          </p:cNvGraphicFramePr>
          <p:nvPr/>
        </p:nvGraphicFramePr>
        <p:xfrm>
          <a:off x="6061275" y="1883137"/>
          <a:ext cx="594167" cy="1854200"/>
        </p:xfrm>
        <a:graphic>
          <a:graphicData uri="http://schemas.openxmlformats.org/drawingml/2006/table">
            <a:tbl>
              <a:tblPr firstRow="1" bandRow="1"/>
              <a:tblGrid>
                <a:gridCol w="594167">
                  <a:extLst>
                    <a:ext uri="{9D8B030D-6E8A-4147-A177-3AD203B41FA5}">
                      <a16:colId xmlns:a16="http://schemas.microsoft.com/office/drawing/2014/main" val="20000"/>
                    </a:ext>
                  </a:extLst>
                </a:gridCol>
              </a:tblGrid>
              <a:tr h="370840">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endParaRPr 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400" b="1" dirty="0"/>
                        <a:t>NULL</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6012124" y="1444061"/>
            <a:ext cx="643318" cy="400110"/>
          </a:xfrm>
          <a:prstGeom prst="rect">
            <a:avLst/>
          </a:prstGeom>
          <a:noFill/>
        </p:spPr>
        <p:txBody>
          <a:bodyPr wrap="none" rtlCol="0">
            <a:spAutoFit/>
          </a:bodyPr>
          <a:lstStyle/>
          <a:p>
            <a:pPr fontAlgn="auto">
              <a:spcBef>
                <a:spcPts val="0"/>
              </a:spcBef>
              <a:spcAft>
                <a:spcPts val="0"/>
              </a:spcAft>
            </a:pPr>
            <a:r>
              <a:rPr lang="en-US" sz="2000" b="1" dirty="0" err="1">
                <a:solidFill>
                  <a:prstClr val="black"/>
                </a:solidFill>
                <a:latin typeface="Calibri" panose="020F0502020204030204"/>
              </a:rPr>
              <a:t>argv</a:t>
            </a:r>
            <a:endParaRPr lang="en-US" sz="2000" b="1" dirty="0">
              <a:solidFill>
                <a:prstClr val="black"/>
              </a:solidFill>
              <a:latin typeface="Calibri" panose="020F0502020204030204"/>
            </a:endParaRPr>
          </a:p>
        </p:txBody>
      </p:sp>
      <p:sp>
        <p:nvSpPr>
          <p:cNvPr id="7" name="Rectangle 6"/>
          <p:cNvSpPr/>
          <p:nvPr/>
        </p:nvSpPr>
        <p:spPr>
          <a:xfrm>
            <a:off x="414992" y="1844171"/>
            <a:ext cx="3624572" cy="646331"/>
          </a:xfrm>
          <a:prstGeom prst="rect">
            <a:avLst/>
          </a:prstGeom>
          <a:solidFill>
            <a:sysClr val="window" lastClr="FFFFFF"/>
          </a:solidFill>
          <a:ln w="15875" cap="flat" cmpd="sng" algn="ctr">
            <a:solidFill>
              <a:srgbClr val="1CADE4"/>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0" cap="none" spc="0" normalizeH="0" baseline="0" noProof="0" dirty="0" err="1">
                <a:ln>
                  <a:noFill/>
                </a:ln>
                <a:solidFill>
                  <a:prstClr val="black"/>
                </a:solidFill>
                <a:effectLst/>
                <a:uLnTx/>
                <a:uFillTx/>
                <a:latin typeface="Calibri" panose="020F0502020204030204"/>
                <a:ea typeface="+mn-ea"/>
                <a:cs typeface="+mn-cs"/>
              </a:rPr>
              <a:t>a.out</a:t>
            </a: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 arg1 arg2 3 4</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ight Arrow 7"/>
          <p:cNvSpPr/>
          <p:nvPr/>
        </p:nvSpPr>
        <p:spPr>
          <a:xfrm>
            <a:off x="6265761" y="2037144"/>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6921661" y="1904564"/>
            <a:ext cx="598305"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arg1</a:t>
            </a:r>
          </a:p>
        </p:txBody>
      </p:sp>
      <p:sp>
        <p:nvSpPr>
          <p:cNvPr id="10" name="Right Arrow 9"/>
          <p:cNvSpPr/>
          <p:nvPr/>
        </p:nvSpPr>
        <p:spPr>
          <a:xfrm>
            <a:off x="6265761" y="2406476"/>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TextBox 10"/>
          <p:cNvSpPr txBox="1"/>
          <p:nvPr/>
        </p:nvSpPr>
        <p:spPr>
          <a:xfrm>
            <a:off x="6921661" y="2273896"/>
            <a:ext cx="598305"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arg2</a:t>
            </a:r>
          </a:p>
        </p:txBody>
      </p:sp>
      <p:sp>
        <p:nvSpPr>
          <p:cNvPr id="12" name="Right Arrow 11"/>
          <p:cNvSpPr/>
          <p:nvPr/>
        </p:nvSpPr>
        <p:spPr>
          <a:xfrm>
            <a:off x="6265761" y="2744268"/>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6921661" y="2611688"/>
            <a:ext cx="301686"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3</a:t>
            </a:r>
          </a:p>
        </p:txBody>
      </p:sp>
      <p:sp>
        <p:nvSpPr>
          <p:cNvPr id="14" name="Right Arrow 13"/>
          <p:cNvSpPr/>
          <p:nvPr/>
        </p:nvSpPr>
        <p:spPr>
          <a:xfrm>
            <a:off x="6265761" y="3145150"/>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TextBox 14"/>
          <p:cNvSpPr txBox="1"/>
          <p:nvPr/>
        </p:nvSpPr>
        <p:spPr>
          <a:xfrm>
            <a:off x="6921661" y="3012570"/>
            <a:ext cx="301686"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4</a:t>
            </a:r>
          </a:p>
        </p:txBody>
      </p:sp>
      <p:sp>
        <p:nvSpPr>
          <p:cNvPr id="16" name="Date Placeholder 15">
            <a:extLst>
              <a:ext uri="{FF2B5EF4-FFF2-40B4-BE49-F238E27FC236}">
                <a16:creationId xmlns:a16="http://schemas.microsoft.com/office/drawing/2014/main" id="{D222BA58-963C-4810-B822-AD81F4FAC98A}"/>
              </a:ext>
            </a:extLst>
          </p:cNvPr>
          <p:cNvSpPr>
            <a:spLocks noGrp="1"/>
          </p:cNvSpPr>
          <p:nvPr>
            <p:ph type="dt" sz="half" idx="10"/>
          </p:nvPr>
        </p:nvSpPr>
        <p:spPr/>
        <p:txBody>
          <a:bodyPr/>
          <a:lstStyle/>
          <a:p>
            <a:r>
              <a:rPr lang="en-US"/>
              <a:t>Spring 2020</a:t>
            </a:r>
          </a:p>
        </p:txBody>
      </p:sp>
      <p:sp>
        <p:nvSpPr>
          <p:cNvPr id="17" name="Footer Placeholder 16">
            <a:extLst>
              <a:ext uri="{FF2B5EF4-FFF2-40B4-BE49-F238E27FC236}">
                <a16:creationId xmlns:a16="http://schemas.microsoft.com/office/drawing/2014/main" id="{1E1D87FB-0367-4C52-A96D-616A76A546DB}"/>
              </a:ext>
            </a:extLst>
          </p:cNvPr>
          <p:cNvSpPr>
            <a:spLocks noGrp="1"/>
          </p:cNvSpPr>
          <p:nvPr>
            <p:ph type="ftr" sz="quarter" idx="11"/>
          </p:nvPr>
        </p:nvSpPr>
        <p:spPr/>
        <p:txBody>
          <a:bodyPr/>
          <a:lstStyle/>
          <a:p>
            <a:r>
              <a:rPr lang="en-US"/>
              <a:t>CS 392: Systems Programming</a:t>
            </a:r>
          </a:p>
        </p:txBody>
      </p:sp>
      <p:sp>
        <p:nvSpPr>
          <p:cNvPr id="18" name="Slide Number Placeholder 17">
            <a:extLst>
              <a:ext uri="{FF2B5EF4-FFF2-40B4-BE49-F238E27FC236}">
                <a16:creationId xmlns:a16="http://schemas.microsoft.com/office/drawing/2014/main" id="{EE8ABA78-4830-4243-8EF6-4181407409EA}"/>
              </a:ext>
            </a:extLst>
          </p:cNvPr>
          <p:cNvSpPr>
            <a:spLocks noGrp="1"/>
          </p:cNvSpPr>
          <p:nvPr>
            <p:ph type="sldNum" sz="quarter" idx="12"/>
          </p:nvPr>
        </p:nvSpPr>
        <p:spPr/>
        <p:txBody>
          <a:bodyPr/>
          <a:lstStyle/>
          <a:p>
            <a:fld id="{08660857-7544-4646-A5A0-CE3434EE97AD}" type="slidenum">
              <a:rPr lang="en-US" smtClean="0"/>
              <a:t>7</a:t>
            </a:fld>
            <a:endParaRPr lang="en-US"/>
          </a:p>
        </p:txBody>
      </p:sp>
    </p:spTree>
    <p:extLst>
      <p:ext uri="{BB962C8B-B14F-4D97-AF65-F5344CB8AC3E}">
        <p14:creationId xmlns:p14="http://schemas.microsoft.com/office/powerpoint/2010/main" val="365173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and More</a:t>
            </a:r>
          </a:p>
        </p:txBody>
      </p:sp>
      <p:graphicFrame>
        <p:nvGraphicFramePr>
          <p:cNvPr id="5" name="Table 4"/>
          <p:cNvGraphicFramePr>
            <a:graphicFrameLocks noGrp="1"/>
          </p:cNvGraphicFramePr>
          <p:nvPr/>
        </p:nvGraphicFramePr>
        <p:xfrm>
          <a:off x="6061275" y="1883137"/>
          <a:ext cx="594167" cy="1854200"/>
        </p:xfrm>
        <a:graphic>
          <a:graphicData uri="http://schemas.openxmlformats.org/drawingml/2006/table">
            <a:tbl>
              <a:tblPr firstRow="1" bandRow="1"/>
              <a:tblGrid>
                <a:gridCol w="594167">
                  <a:extLst>
                    <a:ext uri="{9D8B030D-6E8A-4147-A177-3AD203B41FA5}">
                      <a16:colId xmlns:a16="http://schemas.microsoft.com/office/drawing/2014/main" val="20000"/>
                    </a:ext>
                  </a:extLst>
                </a:gridCol>
              </a:tblGrid>
              <a:tr h="370840">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endParaRPr 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400" b="1" dirty="0"/>
                        <a:t>NULL</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4"/>
                  </a:ext>
                </a:extLst>
              </a:tr>
            </a:tbl>
          </a:graphicData>
        </a:graphic>
      </p:graphicFrame>
      <p:sp>
        <p:nvSpPr>
          <p:cNvPr id="6" name="TextBox 5"/>
          <p:cNvSpPr txBox="1"/>
          <p:nvPr/>
        </p:nvSpPr>
        <p:spPr>
          <a:xfrm>
            <a:off x="6012124" y="1444061"/>
            <a:ext cx="643318" cy="400110"/>
          </a:xfrm>
          <a:prstGeom prst="rect">
            <a:avLst/>
          </a:prstGeom>
          <a:noFill/>
        </p:spPr>
        <p:txBody>
          <a:bodyPr wrap="none" rtlCol="0">
            <a:spAutoFit/>
          </a:bodyPr>
          <a:lstStyle/>
          <a:p>
            <a:pPr fontAlgn="auto">
              <a:spcBef>
                <a:spcPts val="0"/>
              </a:spcBef>
              <a:spcAft>
                <a:spcPts val="0"/>
              </a:spcAft>
            </a:pPr>
            <a:r>
              <a:rPr lang="en-US" sz="2000" b="1" dirty="0" err="1">
                <a:solidFill>
                  <a:prstClr val="black"/>
                </a:solidFill>
                <a:latin typeface="Calibri" panose="020F0502020204030204"/>
              </a:rPr>
              <a:t>argv</a:t>
            </a:r>
            <a:endParaRPr lang="en-US" sz="2000" b="1" dirty="0">
              <a:solidFill>
                <a:prstClr val="black"/>
              </a:solidFill>
              <a:latin typeface="Calibri" panose="020F0502020204030204"/>
            </a:endParaRPr>
          </a:p>
        </p:txBody>
      </p:sp>
      <p:sp>
        <p:nvSpPr>
          <p:cNvPr id="7" name="Rectangle 6"/>
          <p:cNvSpPr/>
          <p:nvPr/>
        </p:nvSpPr>
        <p:spPr>
          <a:xfrm>
            <a:off x="414992" y="1844171"/>
            <a:ext cx="3624572" cy="646331"/>
          </a:xfrm>
          <a:prstGeom prst="rect">
            <a:avLst/>
          </a:prstGeom>
          <a:solidFill>
            <a:sysClr val="window" lastClr="FFFFFF"/>
          </a:solidFill>
          <a:ln w="15875" cap="flat" cmpd="sng" algn="ctr">
            <a:solidFill>
              <a:srgbClr val="1CADE4"/>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0" cap="none" spc="0" normalizeH="0" baseline="0" noProof="0" dirty="0" err="1">
                <a:ln>
                  <a:noFill/>
                </a:ln>
                <a:solidFill>
                  <a:prstClr val="black"/>
                </a:solidFill>
                <a:effectLst/>
                <a:uLnTx/>
                <a:uFillTx/>
                <a:latin typeface="Calibri" panose="020F0502020204030204"/>
                <a:ea typeface="+mn-ea"/>
                <a:cs typeface="+mn-cs"/>
              </a:rPr>
              <a:t>a.out</a:t>
            </a: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 arg1 arg2 3 4</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ight Arrow 7"/>
          <p:cNvSpPr/>
          <p:nvPr/>
        </p:nvSpPr>
        <p:spPr>
          <a:xfrm>
            <a:off x="6265761" y="2037144"/>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6921661" y="1904564"/>
            <a:ext cx="598305"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arg1</a:t>
            </a:r>
          </a:p>
        </p:txBody>
      </p:sp>
      <p:sp>
        <p:nvSpPr>
          <p:cNvPr id="10" name="Right Arrow 9"/>
          <p:cNvSpPr/>
          <p:nvPr/>
        </p:nvSpPr>
        <p:spPr>
          <a:xfrm>
            <a:off x="6265761" y="2406476"/>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TextBox 10"/>
          <p:cNvSpPr txBox="1"/>
          <p:nvPr/>
        </p:nvSpPr>
        <p:spPr>
          <a:xfrm>
            <a:off x="6921661" y="2273896"/>
            <a:ext cx="598305"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arg2</a:t>
            </a:r>
          </a:p>
        </p:txBody>
      </p:sp>
      <p:sp>
        <p:nvSpPr>
          <p:cNvPr id="12" name="Right Arrow 11"/>
          <p:cNvSpPr/>
          <p:nvPr/>
        </p:nvSpPr>
        <p:spPr>
          <a:xfrm>
            <a:off x="6265761" y="2744268"/>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6921661" y="2611688"/>
            <a:ext cx="301686"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3</a:t>
            </a:r>
          </a:p>
        </p:txBody>
      </p:sp>
      <p:sp>
        <p:nvSpPr>
          <p:cNvPr id="14" name="Right Arrow 13"/>
          <p:cNvSpPr/>
          <p:nvPr/>
        </p:nvSpPr>
        <p:spPr>
          <a:xfrm>
            <a:off x="6265761" y="3145150"/>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TextBox 14"/>
          <p:cNvSpPr txBox="1"/>
          <p:nvPr/>
        </p:nvSpPr>
        <p:spPr>
          <a:xfrm>
            <a:off x="6921661" y="3012570"/>
            <a:ext cx="301686"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4</a:t>
            </a:r>
          </a:p>
        </p:txBody>
      </p:sp>
      <p:sp>
        <p:nvSpPr>
          <p:cNvPr id="16" name="Rectangle 15"/>
          <p:cNvSpPr/>
          <p:nvPr/>
        </p:nvSpPr>
        <p:spPr>
          <a:xfrm>
            <a:off x="403452" y="3145150"/>
            <a:ext cx="4295870" cy="369332"/>
          </a:xfrm>
          <a:prstGeom prst="rect">
            <a:avLst/>
          </a:prstGeom>
          <a:noFill/>
          <a:ln w="15875" cap="flat" cmpd="sng" algn="ctr">
            <a:no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black"/>
                </a:solidFill>
                <a:effectLst/>
                <a:uLnTx/>
                <a:uFillTx/>
                <a:latin typeface="Calibri" panose="020F0502020204030204"/>
                <a:ea typeface="+mn-ea"/>
                <a:cs typeface="+mn-cs"/>
              </a:rPr>
              <a:t>int</a:t>
            </a: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 main(</a:t>
            </a:r>
            <a:r>
              <a:rPr kumimoji="0" lang="en-US" sz="1800" b="0" i="0" u="none" strike="noStrike" kern="0" cap="none" spc="0" normalizeH="0" baseline="0" noProof="0" dirty="0" err="1">
                <a:ln>
                  <a:noFill/>
                </a:ln>
                <a:solidFill>
                  <a:prstClr val="black"/>
                </a:solidFill>
                <a:effectLst/>
                <a:uLnTx/>
                <a:uFillTx/>
                <a:latin typeface="Calibri" panose="020F0502020204030204"/>
                <a:ea typeface="+mn-ea"/>
                <a:cs typeface="+mn-cs"/>
              </a:rPr>
              <a:t>int</a:t>
            </a: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0" cap="none" spc="0" normalizeH="0" baseline="0" noProof="0" dirty="0" err="1">
                <a:ln>
                  <a:noFill/>
                </a:ln>
                <a:solidFill>
                  <a:prstClr val="black"/>
                </a:solidFill>
                <a:effectLst/>
                <a:uLnTx/>
                <a:uFillTx/>
                <a:latin typeface="Calibri" panose="020F0502020204030204"/>
                <a:ea typeface="+mn-ea"/>
                <a:cs typeface="+mn-cs"/>
              </a:rPr>
              <a:t>argc</a:t>
            </a: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 char *</a:t>
            </a:r>
            <a:r>
              <a:rPr kumimoji="0" lang="en-US" sz="1800" b="0" i="0" u="none" strike="noStrike" kern="0" cap="none" spc="0" normalizeH="0" baseline="0" noProof="0" dirty="0" err="1">
                <a:ln>
                  <a:noFill/>
                </a:ln>
                <a:solidFill>
                  <a:prstClr val="black"/>
                </a:solidFill>
                <a:effectLst/>
                <a:uLnTx/>
                <a:uFillTx/>
                <a:latin typeface="Calibri" panose="020F0502020204030204"/>
                <a:ea typeface="+mn-ea"/>
                <a:cs typeface="+mn-cs"/>
              </a:rPr>
              <a:t>argv</a:t>
            </a: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 char *</a:t>
            </a:r>
            <a:r>
              <a:rPr kumimoji="0" lang="en-US" sz="1800" b="0" i="0" u="none" strike="noStrike" kern="0" cap="none" spc="0" normalizeH="0" baseline="0" noProof="0" dirty="0" err="1">
                <a:ln>
                  <a:noFill/>
                </a:ln>
                <a:solidFill>
                  <a:prstClr val="black"/>
                </a:solidFill>
                <a:effectLst/>
                <a:uLnTx/>
                <a:uFillTx/>
                <a:latin typeface="Calibri" panose="020F0502020204030204"/>
                <a:ea typeface="+mn-ea"/>
                <a:cs typeface="+mn-cs"/>
              </a:rPr>
              <a:t>envp</a:t>
            </a: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a:t>
            </a:r>
          </a:p>
        </p:txBody>
      </p:sp>
      <p:graphicFrame>
        <p:nvGraphicFramePr>
          <p:cNvPr id="17" name="Table 16"/>
          <p:cNvGraphicFramePr>
            <a:graphicFrameLocks noGrp="1"/>
          </p:cNvGraphicFramePr>
          <p:nvPr/>
        </p:nvGraphicFramePr>
        <p:xfrm>
          <a:off x="685800" y="4114800"/>
          <a:ext cx="594167" cy="1854200"/>
        </p:xfrm>
        <a:graphic>
          <a:graphicData uri="http://schemas.openxmlformats.org/drawingml/2006/table">
            <a:tbl>
              <a:tblPr firstRow="1" bandRow="1"/>
              <a:tblGrid>
                <a:gridCol w="594167">
                  <a:extLst>
                    <a:ext uri="{9D8B030D-6E8A-4147-A177-3AD203B41FA5}">
                      <a16:colId xmlns:a16="http://schemas.microsoft.com/office/drawing/2014/main" val="20000"/>
                    </a:ext>
                  </a:extLst>
                </a:gridCol>
              </a:tblGrid>
              <a:tr h="370840">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endParaRPr 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400" b="1" dirty="0"/>
                        <a:t>NULL</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4"/>
                  </a:ext>
                </a:extLst>
              </a:tr>
            </a:tbl>
          </a:graphicData>
        </a:graphic>
      </p:graphicFrame>
      <p:sp>
        <p:nvSpPr>
          <p:cNvPr id="18" name="Right Arrow 17"/>
          <p:cNvSpPr/>
          <p:nvPr/>
        </p:nvSpPr>
        <p:spPr>
          <a:xfrm>
            <a:off x="890286" y="4268807"/>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TextBox 18"/>
          <p:cNvSpPr txBox="1"/>
          <p:nvPr/>
        </p:nvSpPr>
        <p:spPr>
          <a:xfrm>
            <a:off x="1546186" y="4136227"/>
            <a:ext cx="2036135"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HOME=/home/user</a:t>
            </a:r>
          </a:p>
        </p:txBody>
      </p:sp>
      <p:sp>
        <p:nvSpPr>
          <p:cNvPr id="20" name="Right Arrow 19"/>
          <p:cNvSpPr/>
          <p:nvPr/>
        </p:nvSpPr>
        <p:spPr>
          <a:xfrm>
            <a:off x="890286" y="4638139"/>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TextBox 20"/>
          <p:cNvSpPr txBox="1"/>
          <p:nvPr/>
        </p:nvSpPr>
        <p:spPr>
          <a:xfrm>
            <a:off x="1546186" y="4505559"/>
            <a:ext cx="1989904"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PATH=/bin:/</a:t>
            </a:r>
            <a:r>
              <a:rPr lang="en-US" sz="1800" dirty="0" err="1">
                <a:solidFill>
                  <a:prstClr val="black"/>
                </a:solidFill>
                <a:latin typeface="Calibri" panose="020F0502020204030204"/>
              </a:rPr>
              <a:t>usr</a:t>
            </a:r>
            <a:r>
              <a:rPr lang="en-US" sz="1800" dirty="0">
                <a:solidFill>
                  <a:prstClr val="black"/>
                </a:solidFill>
                <a:latin typeface="Calibri" panose="020F0502020204030204"/>
              </a:rPr>
              <a:t>/bin</a:t>
            </a:r>
          </a:p>
        </p:txBody>
      </p:sp>
      <p:sp>
        <p:nvSpPr>
          <p:cNvPr id="22" name="Right Arrow 21"/>
          <p:cNvSpPr/>
          <p:nvPr/>
        </p:nvSpPr>
        <p:spPr>
          <a:xfrm>
            <a:off x="890286" y="4975931"/>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TextBox 22"/>
          <p:cNvSpPr txBox="1"/>
          <p:nvPr/>
        </p:nvSpPr>
        <p:spPr>
          <a:xfrm>
            <a:off x="1546186" y="4843351"/>
            <a:ext cx="1778051"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SHELL=/bin/</a:t>
            </a:r>
            <a:r>
              <a:rPr lang="en-US" sz="1800" dirty="0" err="1">
                <a:solidFill>
                  <a:prstClr val="black"/>
                </a:solidFill>
                <a:latin typeface="Calibri" panose="020F0502020204030204"/>
              </a:rPr>
              <a:t>nash</a:t>
            </a:r>
            <a:endParaRPr lang="en-US" sz="1800" dirty="0">
              <a:solidFill>
                <a:prstClr val="black"/>
              </a:solidFill>
              <a:latin typeface="Calibri" panose="020F0502020204030204"/>
            </a:endParaRPr>
          </a:p>
        </p:txBody>
      </p:sp>
      <p:sp>
        <p:nvSpPr>
          <p:cNvPr id="24" name="Right Arrow 23"/>
          <p:cNvSpPr/>
          <p:nvPr/>
        </p:nvSpPr>
        <p:spPr>
          <a:xfrm>
            <a:off x="890286" y="5376813"/>
            <a:ext cx="655900" cy="104172"/>
          </a:xfrm>
          <a:prstGeom prst="rightArrow">
            <a:avLst/>
          </a:prstGeom>
          <a:solidFill>
            <a:srgbClr val="1CADE4"/>
          </a:solidFill>
          <a:ln w="15875" cap="flat" cmpd="sng" algn="ctr">
            <a:solidFill>
              <a:srgbClr val="1CADE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TextBox 24"/>
          <p:cNvSpPr txBox="1"/>
          <p:nvPr/>
        </p:nvSpPr>
        <p:spPr>
          <a:xfrm>
            <a:off x="1546186" y="5244233"/>
            <a:ext cx="1197764" cy="369332"/>
          </a:xfrm>
          <a:prstGeom prst="rect">
            <a:avLst/>
          </a:prstGeom>
          <a:noFill/>
        </p:spPr>
        <p:txBody>
          <a:bodyPr wrap="none" rtlCol="0">
            <a:spAutoFit/>
          </a:bodyPr>
          <a:lstStyle/>
          <a:p>
            <a:pPr fontAlgn="auto">
              <a:spcBef>
                <a:spcPts val="0"/>
              </a:spcBef>
              <a:spcAft>
                <a:spcPts val="0"/>
              </a:spcAft>
            </a:pPr>
            <a:r>
              <a:rPr lang="en-US" sz="1800" dirty="0">
                <a:solidFill>
                  <a:prstClr val="black"/>
                </a:solidFill>
                <a:latin typeface="Calibri" panose="020F0502020204030204"/>
              </a:rPr>
              <a:t>USER=user</a:t>
            </a:r>
          </a:p>
        </p:txBody>
      </p:sp>
      <p:sp>
        <p:nvSpPr>
          <p:cNvPr id="26" name="TextBox 25"/>
          <p:cNvSpPr txBox="1"/>
          <p:nvPr/>
        </p:nvSpPr>
        <p:spPr>
          <a:xfrm>
            <a:off x="636649" y="3648400"/>
            <a:ext cx="708399" cy="400110"/>
          </a:xfrm>
          <a:prstGeom prst="rect">
            <a:avLst/>
          </a:prstGeom>
          <a:noFill/>
        </p:spPr>
        <p:txBody>
          <a:bodyPr wrap="none" rtlCol="0">
            <a:spAutoFit/>
          </a:bodyPr>
          <a:lstStyle/>
          <a:p>
            <a:pPr fontAlgn="auto">
              <a:spcBef>
                <a:spcPts val="0"/>
              </a:spcBef>
              <a:spcAft>
                <a:spcPts val="0"/>
              </a:spcAft>
            </a:pPr>
            <a:r>
              <a:rPr lang="en-US" sz="2000" b="1" dirty="0" err="1">
                <a:solidFill>
                  <a:prstClr val="black"/>
                </a:solidFill>
                <a:latin typeface="Calibri" panose="020F0502020204030204"/>
              </a:rPr>
              <a:t>envp</a:t>
            </a:r>
            <a:endParaRPr lang="en-US" sz="2000" b="1" dirty="0">
              <a:solidFill>
                <a:prstClr val="black"/>
              </a:solidFill>
              <a:latin typeface="Calibri" panose="020F0502020204030204"/>
            </a:endParaRPr>
          </a:p>
        </p:txBody>
      </p:sp>
      <p:sp>
        <p:nvSpPr>
          <p:cNvPr id="27" name="Content Placeholder 2"/>
          <p:cNvSpPr>
            <a:spLocks noGrp="1"/>
          </p:cNvSpPr>
          <p:nvPr>
            <p:ph idx="1"/>
          </p:nvPr>
        </p:nvSpPr>
        <p:spPr>
          <a:xfrm>
            <a:off x="4191000" y="4048510"/>
            <a:ext cx="4495799" cy="2077653"/>
          </a:xfrm>
        </p:spPr>
        <p:txBody>
          <a:bodyPr>
            <a:normAutofit lnSpcReduction="10000"/>
          </a:bodyPr>
          <a:lstStyle/>
          <a:p>
            <a:r>
              <a:rPr lang="en-US" sz="2400" dirty="0" err="1"/>
              <a:t>envp</a:t>
            </a:r>
            <a:r>
              <a:rPr lang="en-US" sz="2400" dirty="0"/>
              <a:t> gives the program’s environment</a:t>
            </a:r>
          </a:p>
          <a:p>
            <a:r>
              <a:rPr lang="en-US" sz="2400" dirty="0"/>
              <a:t>it is the same as the value of </a:t>
            </a:r>
            <a:r>
              <a:rPr lang="en-US" sz="2400" dirty="0">
                <a:latin typeface="Courier New" panose="02070309020205020404" pitchFamily="49" charset="0"/>
                <a:cs typeface="Courier New" panose="02070309020205020404" pitchFamily="49" charset="0"/>
              </a:rPr>
              <a:t>environ</a:t>
            </a:r>
          </a:p>
          <a:p>
            <a:r>
              <a:rPr lang="en-US" sz="2400" dirty="0"/>
              <a:t>Try</a:t>
            </a:r>
            <a:r>
              <a:rPr lang="en-US" sz="2400" dirty="0">
                <a:latin typeface="Courier New" panose="02070309020205020404" pitchFamily="49" charset="0"/>
                <a:cs typeface="Courier New" panose="02070309020205020404" pitchFamily="49" charset="0"/>
              </a:rPr>
              <a:t> export </a:t>
            </a:r>
            <a:r>
              <a:rPr lang="en-US" sz="2400" dirty="0"/>
              <a:t>in shell</a:t>
            </a:r>
          </a:p>
        </p:txBody>
      </p:sp>
      <p:sp>
        <p:nvSpPr>
          <p:cNvPr id="3" name="Date Placeholder 2">
            <a:extLst>
              <a:ext uri="{FF2B5EF4-FFF2-40B4-BE49-F238E27FC236}">
                <a16:creationId xmlns:a16="http://schemas.microsoft.com/office/drawing/2014/main" id="{7958D9E6-EA84-407F-A161-0A8444BFAED3}"/>
              </a:ext>
            </a:extLst>
          </p:cNvPr>
          <p:cNvSpPr>
            <a:spLocks noGrp="1"/>
          </p:cNvSpPr>
          <p:nvPr>
            <p:ph type="dt" sz="half" idx="10"/>
          </p:nvPr>
        </p:nvSpPr>
        <p:spPr/>
        <p:txBody>
          <a:bodyPr/>
          <a:lstStyle/>
          <a:p>
            <a:r>
              <a:rPr lang="en-US"/>
              <a:t>Spring 2020</a:t>
            </a:r>
          </a:p>
        </p:txBody>
      </p:sp>
      <p:sp>
        <p:nvSpPr>
          <p:cNvPr id="28" name="Footer Placeholder 27">
            <a:extLst>
              <a:ext uri="{FF2B5EF4-FFF2-40B4-BE49-F238E27FC236}">
                <a16:creationId xmlns:a16="http://schemas.microsoft.com/office/drawing/2014/main" id="{F4DA0625-B20C-42B3-B8FE-AC33F4116C64}"/>
              </a:ext>
            </a:extLst>
          </p:cNvPr>
          <p:cNvSpPr>
            <a:spLocks noGrp="1"/>
          </p:cNvSpPr>
          <p:nvPr>
            <p:ph type="ftr" sz="quarter" idx="11"/>
          </p:nvPr>
        </p:nvSpPr>
        <p:spPr/>
        <p:txBody>
          <a:bodyPr/>
          <a:lstStyle/>
          <a:p>
            <a:r>
              <a:rPr lang="en-US"/>
              <a:t>CS 392: Systems Programming</a:t>
            </a:r>
          </a:p>
        </p:txBody>
      </p:sp>
      <p:sp>
        <p:nvSpPr>
          <p:cNvPr id="29" name="Slide Number Placeholder 28">
            <a:extLst>
              <a:ext uri="{FF2B5EF4-FFF2-40B4-BE49-F238E27FC236}">
                <a16:creationId xmlns:a16="http://schemas.microsoft.com/office/drawing/2014/main" id="{B028D495-1E9F-4DE4-A1B2-A4B81380B1B3}"/>
              </a:ext>
            </a:extLst>
          </p:cNvPr>
          <p:cNvSpPr>
            <a:spLocks noGrp="1"/>
          </p:cNvSpPr>
          <p:nvPr>
            <p:ph type="sldNum" sz="quarter" idx="12"/>
          </p:nvPr>
        </p:nvSpPr>
        <p:spPr/>
        <p:txBody>
          <a:bodyPr/>
          <a:lstStyle/>
          <a:p>
            <a:fld id="{08660857-7544-4646-A5A0-CE3434EE97AD}" type="slidenum">
              <a:rPr lang="en-US" smtClean="0"/>
              <a:t>8</a:t>
            </a:fld>
            <a:endParaRPr lang="en-US"/>
          </a:p>
        </p:txBody>
      </p:sp>
    </p:spTree>
    <p:extLst>
      <p:ext uri="{BB962C8B-B14F-4D97-AF65-F5344CB8AC3E}">
        <p14:creationId xmlns:p14="http://schemas.microsoft.com/office/powerpoint/2010/main" val="263514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Functions</a:t>
            </a:r>
          </a:p>
        </p:txBody>
      </p:sp>
      <p:sp>
        <p:nvSpPr>
          <p:cNvPr id="3" name="Content Placeholder 2"/>
          <p:cNvSpPr>
            <a:spLocks noGrp="1"/>
          </p:cNvSpPr>
          <p:nvPr>
            <p:ph idx="1"/>
          </p:nvPr>
        </p:nvSpPr>
        <p:spPr/>
        <p:txBody>
          <a:bodyPr/>
          <a:lstStyle/>
          <a:p>
            <a:endParaRPr lang="en-US"/>
          </a:p>
        </p:txBody>
      </p:sp>
      <p:pic>
        <p:nvPicPr>
          <p:cNvPr id="5" name="Picture 6" descr="\\172.16.2.26\Art\OUTPUT\PTG\STEVENS-RAGO\Ch07\Stevens_fig07-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97" y="2013592"/>
            <a:ext cx="8320853" cy="2882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A1232516-C040-46A6-A806-62A7A0C57A2B}"/>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716D7E16-EB7C-4CF1-A57D-4A572576E35D}"/>
              </a:ext>
            </a:extLst>
          </p:cNvPr>
          <p:cNvSpPr>
            <a:spLocks noGrp="1"/>
          </p:cNvSpPr>
          <p:nvPr>
            <p:ph type="ftr" sz="quarter" idx="11"/>
          </p:nvPr>
        </p:nvSpPr>
        <p:spPr/>
        <p:txBody>
          <a:bodyPr/>
          <a:lstStyle/>
          <a:p>
            <a:r>
              <a:rPr lang="en-US"/>
              <a:t>CS 392: Systems Programming</a:t>
            </a:r>
          </a:p>
        </p:txBody>
      </p:sp>
      <p:sp>
        <p:nvSpPr>
          <p:cNvPr id="8" name="Slide Number Placeholder 7">
            <a:extLst>
              <a:ext uri="{FF2B5EF4-FFF2-40B4-BE49-F238E27FC236}">
                <a16:creationId xmlns:a16="http://schemas.microsoft.com/office/drawing/2014/main" id="{9844D366-A4E0-46AA-ADE4-238C26F77EDA}"/>
              </a:ext>
            </a:extLst>
          </p:cNvPr>
          <p:cNvSpPr>
            <a:spLocks noGrp="1"/>
          </p:cNvSpPr>
          <p:nvPr>
            <p:ph type="sldNum" sz="quarter" idx="12"/>
          </p:nvPr>
        </p:nvSpPr>
        <p:spPr/>
        <p:txBody>
          <a:bodyPr/>
          <a:lstStyle/>
          <a:p>
            <a:fld id="{08660857-7544-4646-A5A0-CE3434EE97AD}" type="slidenum">
              <a:rPr lang="en-US" smtClean="0"/>
              <a:t>9</a:t>
            </a:fld>
            <a:endParaRPr lang="en-US"/>
          </a:p>
        </p:txBody>
      </p:sp>
    </p:spTree>
    <p:extLst>
      <p:ext uri="{BB962C8B-B14F-4D97-AF65-F5344CB8AC3E}">
        <p14:creationId xmlns:p14="http://schemas.microsoft.com/office/powerpoint/2010/main" val="212027021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3290</TotalTime>
  <Words>3007</Words>
  <Application>Microsoft Office PowerPoint</Application>
  <PresentationFormat>On-screen Show (4:3)</PresentationFormat>
  <Paragraphs>462</Paragraphs>
  <Slides>41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Calibri Light</vt:lpstr>
      <vt:lpstr>Consolas</vt:lpstr>
      <vt:lpstr>Courier New</vt:lpstr>
      <vt:lpstr>Times New Roman</vt:lpstr>
      <vt:lpstr>Retrospect</vt:lpstr>
      <vt:lpstr>Processes</vt:lpstr>
      <vt:lpstr>Objectives</vt:lpstr>
      <vt:lpstr>The Process</vt:lpstr>
      <vt:lpstr>Exit Functions</vt:lpstr>
      <vt:lpstr>PowerPoint Presentation</vt:lpstr>
      <vt:lpstr>PowerPoint Presentation</vt:lpstr>
      <vt:lpstr>Command-line and More</vt:lpstr>
      <vt:lpstr>Command-line and More</vt:lpstr>
      <vt:lpstr>Environment Functions</vt:lpstr>
      <vt:lpstr>Memory Layout</vt:lpstr>
      <vt:lpstr>Size</vt:lpstr>
      <vt:lpstr>Libraries</vt:lpstr>
      <vt:lpstr>Process Control</vt:lpstr>
      <vt:lpstr>PIDs</vt:lpstr>
      <vt:lpstr>ps -aux</vt:lpstr>
      <vt:lpstr>What‘s my PID</vt:lpstr>
      <vt:lpstr>Creating more Processes</vt:lpstr>
      <vt:lpstr>PowerPoint Presentation</vt:lpstr>
      <vt:lpstr>PowerPoint Presentation</vt:lpstr>
      <vt:lpstr>PowerPoint Presentation</vt:lpstr>
      <vt:lpstr>PowerPoint Presentation</vt:lpstr>
      <vt:lpstr>Output of Example 8.1</vt:lpstr>
      <vt:lpstr>Properties Inherited by Child</vt:lpstr>
      <vt:lpstr>Differences between Parent and Child</vt:lpstr>
      <vt:lpstr>File Sharing</vt:lpstr>
      <vt:lpstr>PowerPoint Presentation</vt:lpstr>
      <vt:lpstr>Waiting for Children</vt:lpstr>
      <vt:lpstr>PowerPoint Presentation</vt:lpstr>
      <vt:lpstr>Waiting for PID</vt:lpstr>
      <vt:lpstr>PowerPoint Presentation</vt:lpstr>
      <vt:lpstr>Zombies</vt:lpstr>
      <vt:lpstr>exec()</vt:lpstr>
      <vt:lpstr>PowerPoint Presentation</vt:lpstr>
      <vt:lpstr>PowerPoint Presentation</vt:lpstr>
      <vt:lpstr>Least-privilege Model</vt:lpstr>
      <vt:lpstr>Interpreter Files</vt:lpstr>
      <vt:lpstr>PowerPoint Presentation</vt:lpstr>
      <vt:lpstr>PowerPoint Presentation</vt:lpstr>
      <vt:lpstr>system() Function</vt:lpstr>
      <vt:lpstr>Process Accounting</vt:lpstr>
      <vt:lpstr>Process Times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*NIX</dc:title>
  <dc:creator>porto</dc:creator>
  <cp:lastModifiedBy>Brian</cp:lastModifiedBy>
  <cp:revision>376</cp:revision>
  <dcterms:created xsi:type="dcterms:W3CDTF">2016-01-21T20:46:53Z</dcterms:created>
  <dcterms:modified xsi:type="dcterms:W3CDTF">2020-03-09T03:49:39Z</dcterms:modified>
</cp:coreProperties>
</file>