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37"/>
  </p:notesMasterIdLst>
  <p:sldIdLst>
    <p:sldId id="256" r:id="rId2"/>
    <p:sldId id="260" r:id="rId3"/>
    <p:sldId id="258" r:id="rId4"/>
    <p:sldId id="259" r:id="rId5"/>
    <p:sldId id="296" r:id="rId6"/>
    <p:sldId id="297" r:id="rId7"/>
    <p:sldId id="262" r:id="rId8"/>
    <p:sldId id="261" r:id="rId9"/>
    <p:sldId id="264" r:id="rId10"/>
    <p:sldId id="306" r:id="rId11"/>
    <p:sldId id="298" r:id="rId12"/>
    <p:sldId id="307" r:id="rId13"/>
    <p:sldId id="263" r:id="rId14"/>
    <p:sldId id="276" r:id="rId15"/>
    <p:sldId id="300" r:id="rId16"/>
    <p:sldId id="273" r:id="rId17"/>
    <p:sldId id="299" r:id="rId18"/>
    <p:sldId id="272" r:id="rId19"/>
    <p:sldId id="301" r:id="rId20"/>
    <p:sldId id="281" r:id="rId21"/>
    <p:sldId id="302" r:id="rId22"/>
    <p:sldId id="277" r:id="rId23"/>
    <p:sldId id="279" r:id="rId24"/>
    <p:sldId id="278" r:id="rId25"/>
    <p:sldId id="283" r:id="rId26"/>
    <p:sldId id="294" r:id="rId27"/>
    <p:sldId id="303" r:id="rId28"/>
    <p:sldId id="266" r:id="rId29"/>
    <p:sldId id="304" r:id="rId30"/>
    <p:sldId id="305" r:id="rId31"/>
    <p:sldId id="288" r:id="rId32"/>
    <p:sldId id="267" r:id="rId33"/>
    <p:sldId id="269" r:id="rId34"/>
    <p:sldId id="271" r:id="rId35"/>
    <p:sldId id="25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7" autoAdjust="0"/>
    <p:restoredTop sz="92959"/>
  </p:normalViewPr>
  <p:slideViewPr>
    <p:cSldViewPr snapToGrid="0">
      <p:cViewPr varScale="1">
        <p:scale>
          <a:sx n="97" d="100"/>
          <a:sy n="97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erican_National_Standards_Instit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International_Organization_for_Standardizat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 language for system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 by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merican National Standards Institute"/>
              </a:rPr>
              <a:t>American National Standards Institute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(ANSI) and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national Organization for Standardization"/>
              </a:rPr>
              <a:t>International Organization for Standardization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(ISO).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07B088-C3B7-C542-BE47-EEBB711DC0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19B5E3-A1D4-5A4C-A8D0-030238833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C5ED9BE-9CCC-6147-B1A7-9130DF3B9D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3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3703320" cy="443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CCFFA-1904-AA43-9EFD-74E614FA1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1AD39-ADC6-D745-A90B-3EDF502A3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509623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Fall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07F3-E22B-454A-88B7-5726B93C0F0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ntation_style" TargetMode="External"/><Relationship Id="rId2" Type="http://schemas.openxmlformats.org/officeDocument/2006/relationships/hyperlink" Target="https://www.kernel.org/doc/Documentation/process/coding-style.r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B6A99-44DE-0E4F-A8F3-1B0993EA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445DBAC-1324-46AF-839E-EEF5172F2765}"/>
              </a:ext>
            </a:extLst>
          </p:cNvPr>
          <p:cNvSpPr txBox="1">
            <a:spLocks/>
          </p:cNvSpPr>
          <p:nvPr/>
        </p:nvSpPr>
        <p:spPr>
          <a:xfrm>
            <a:off x="810293" y="4519530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Dr. B</a:t>
            </a:r>
            <a:endParaRPr lang="en-US" dirty="0"/>
          </a:p>
          <a:p>
            <a:r>
              <a:rPr lang="en-US" dirty="0"/>
              <a:t>CS 392: Systems Programming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ACEE-9C19-43A1-9496-2CC9F880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Type Casts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7A555-75C7-4FBA-8ACC-B00ADCCC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57BCD-244E-40D7-B231-A209C54E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494743"/>
            <a:ext cx="20859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7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9010740" cy="47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main(int </a:t>
            </a:r>
            <a:r>
              <a:rPr lang="en-US" sz="2000" dirty="0" err="1">
                <a:latin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</a:rPr>
              <a:t>, char **</a:t>
            </a:r>
            <a:r>
              <a:rPr lang="en-US" sz="2000" dirty="0" err="1">
                <a:latin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char </a:t>
            </a:r>
            <a:r>
              <a:rPr lang="en-US" altLang="zh-CN" sz="2000" dirty="0">
                <a:latin typeface="Consolas" panose="020B0609020204030204" pitchFamily="49" charset="0"/>
              </a:rPr>
              <a:t>var1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0x41;</a:t>
            </a:r>
            <a:r>
              <a:rPr lang="zh-CN" alt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type cast: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0x41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-&gt;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'A'; integer-&gt;char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int </a:t>
            </a:r>
            <a:r>
              <a:rPr lang="en-US" altLang="zh-CN" sz="2000" dirty="0">
                <a:latin typeface="Consolas" panose="020B0609020204030204" pitchFamily="49" charset="0"/>
              </a:rPr>
              <a:t>var2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1.5;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type cast: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1.5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-&gt;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1; float -&gt; integer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type cast: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-1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-&gt;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0xffffffff; unsigned -&gt;signed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unsigned int </a:t>
            </a:r>
            <a:r>
              <a:rPr lang="en-US" altLang="zh-CN" sz="2000" dirty="0">
                <a:latin typeface="Consolas" panose="020B0609020204030204" pitchFamily="49" charset="0"/>
              </a:rPr>
              <a:t>var3</a:t>
            </a:r>
            <a:r>
              <a:rPr lang="en-US" sz="2000" dirty="0"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AA66-037D-A647-84B1-2CDC0788DA17}"/>
              </a:ext>
            </a:extLst>
          </p:cNvPr>
          <p:cNvSpPr txBox="1"/>
          <p:nvPr/>
        </p:nvSpPr>
        <p:spPr>
          <a:xfrm>
            <a:off x="2307438" y="4748212"/>
            <a:ext cx="4440343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char c = 0x41424344;</a:t>
            </a:r>
          </a:p>
          <a:p>
            <a:r>
              <a:rPr lang="en-US" sz="2400" dirty="0"/>
              <a:t>What is the value of c, assuming –</a:t>
            </a:r>
            <a:r>
              <a:rPr lang="en-US" sz="2400" dirty="0" err="1"/>
              <a:t>Werror</a:t>
            </a:r>
            <a:r>
              <a:rPr lang="en-US" sz="2400" dirty="0"/>
              <a:t>=overflow is not enabled?</a:t>
            </a:r>
          </a:p>
        </p:txBody>
      </p:sp>
    </p:spTree>
    <p:extLst>
      <p:ext uri="{BB962C8B-B14F-4D97-AF65-F5344CB8AC3E}">
        <p14:creationId xmlns:p14="http://schemas.microsoft.com/office/powerpoint/2010/main" val="30812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9010740" cy="47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main(int </a:t>
            </a:r>
            <a:r>
              <a:rPr lang="en-US" sz="2000" dirty="0" err="1">
                <a:latin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</a:rPr>
              <a:t>, char **</a:t>
            </a:r>
            <a:r>
              <a:rPr lang="en-US" sz="2000" dirty="0" err="1">
                <a:latin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float f;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int a = 20, b = 3;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f = a/b; // What is f?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f = (float)a/b; What is f now?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Macro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Define using #define &lt;name&gt; &lt;replacement text&gt;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Example: </a:t>
            </a:r>
            <a:r>
              <a:rPr lang="en-US" i="1" dirty="0"/>
              <a:t>#define PI 3.14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pre-processor will replace every instance of </a:t>
            </a:r>
            <a:r>
              <a:rPr lang="en-US" i="1" dirty="0"/>
              <a:t>PI </a:t>
            </a:r>
            <a:r>
              <a:rPr lang="en-US" dirty="0"/>
              <a:t>with 3.14 before passing your source code to the compiler</a:t>
            </a:r>
          </a:p>
          <a:p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#define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3.14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int main(int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char **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float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pi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PI;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pi</a:t>
            </a:r>
            <a:r>
              <a:rPr lang="zh-CN" alt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2D050"/>
                </a:solidFill>
                <a:latin typeface="Consolas" panose="020B0609020204030204" pitchFamily="49" charset="0"/>
              </a:rPr>
              <a:t>3.14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return 0;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6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Organize multiple constants together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first </a:t>
            </a:r>
            <a:r>
              <a:rPr lang="en-US" altLang="zh-CN" dirty="0"/>
              <a:t>member</a:t>
            </a:r>
            <a:r>
              <a:rPr lang="en-US" dirty="0"/>
              <a:t> has value 0, the next 1, and so on unless explicitly specified</a:t>
            </a:r>
          </a:p>
          <a:p>
            <a:endParaRPr lang="en-US"/>
          </a:p>
          <a:p>
            <a:r>
              <a:rPr lang="en-US"/>
              <a:t>Examples</a:t>
            </a:r>
            <a:r>
              <a:rPr lang="en-US" dirty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{ NO, YES };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Defines NO as 0 and YES as 1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months { JAN = 1, FEB, MAR, … };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enum</a:t>
            </a:r>
            <a:r>
              <a:rPr lang="en-US" dirty="0"/>
              <a:t> escapes { BELL = ‘\a’, BACKSPACE = ‘\b’, … 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DA5-12BA-6844-AB68-FBF5AB79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Enumeration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B80-DA7B-4846-9BDA-DA2B80B6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week { Sunday, Monday, Tuesday, Wednesday, Thursday, Friday, Saturday };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endParaRPr lang="en-US" altLang="zh-CN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week today;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today = Wednesday;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today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CN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0;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324C-D901-0C40-B19E-A0F6159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5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tore different data types in</a:t>
            </a:r>
            <a:r>
              <a:rPr lang="zh-CN" altLang="en-US" dirty="0"/>
              <a:t> </a:t>
            </a:r>
            <a:r>
              <a:rPr lang="en-US" dirty="0"/>
              <a:t>the same </a:t>
            </a:r>
          </a:p>
          <a:p>
            <a:pPr marL="0" indent="0">
              <a:buNone/>
            </a:pPr>
            <a:r>
              <a:rPr lang="en-US" dirty="0"/>
              <a:t>memory location</a:t>
            </a:r>
          </a:p>
          <a:p>
            <a:endParaRPr lang="en-US" i="1" dirty="0"/>
          </a:p>
          <a:p>
            <a:r>
              <a:rPr lang="en-US" dirty="0">
                <a:latin typeface="Consolas" panose="020B0609020204030204" pitchFamily="49" charset="0"/>
              </a:rPr>
              <a:t>union </a:t>
            </a:r>
            <a:r>
              <a:rPr lang="en-US" dirty="0" err="1">
                <a:latin typeface="Consolas" panose="020B0609020204030204" pitchFamily="49" charset="0"/>
              </a:rPr>
              <a:t>my_union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int i;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short 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char c;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union takes enough space to store the largest of its member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But only holds one piece of data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member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members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46599" y="1374977"/>
            <a:ext cx="4771947" cy="2251093"/>
            <a:chOff x="4146599" y="1374977"/>
            <a:chExt cx="4771947" cy="2251093"/>
          </a:xfrm>
        </p:grpSpPr>
        <p:sp>
          <p:nvSpPr>
            <p:cNvPr id="7" name="Rectangle 6"/>
            <p:cNvSpPr/>
            <p:nvPr/>
          </p:nvSpPr>
          <p:spPr>
            <a:xfrm>
              <a:off x="6716635" y="1612098"/>
              <a:ext cx="1061545" cy="2013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6599" y="2296509"/>
              <a:ext cx="1001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</a:t>
              </a:r>
            </a:p>
            <a:p>
              <a:pPr algn="ctr"/>
              <a:r>
                <a:rPr lang="en-US" dirty="0"/>
                <a:t>(4 bytes)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16635" y="1612098"/>
              <a:ext cx="1061545" cy="27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6634" y="1891861"/>
              <a:ext cx="1061545" cy="809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6260091" y="1591077"/>
              <a:ext cx="308396" cy="11100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8973" y="1878980"/>
              <a:ext cx="1001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short </a:t>
              </a:r>
            </a:p>
            <a:p>
              <a:pPr algn="ctr"/>
              <a:r>
                <a:rPr lang="en-US" dirty="0"/>
                <a:t>(2 bytes)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7014" y="1374977"/>
              <a:ext cx="911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char</a:t>
              </a:r>
            </a:p>
            <a:p>
              <a:pPr algn="ctr"/>
              <a:r>
                <a:rPr lang="en-US" dirty="0"/>
                <a:t>(1 byte)</a:t>
              </a:r>
            </a:p>
          </p:txBody>
        </p:sp>
        <p:sp>
          <p:nvSpPr>
            <p:cNvPr id="21" name="Left Brace 20"/>
            <p:cNvSpPr/>
            <p:nvPr/>
          </p:nvSpPr>
          <p:spPr>
            <a:xfrm rot="10800000">
              <a:off x="7843196" y="1607579"/>
              <a:ext cx="206851" cy="2842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>
              <a:off x="5141746" y="1607579"/>
              <a:ext cx="308396" cy="20184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26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DA5-12BA-6844-AB68-FBF5AB79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6B80-DA7B-4846-9BDA-DA2B80B6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union </a:t>
            </a:r>
            <a:r>
              <a:rPr lang="en-US" dirty="0" err="1">
                <a:latin typeface="Consolas" panose="020B0609020204030204" pitchFamily="49" charset="0"/>
              </a:rPr>
              <a:t>my_union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short s; </a:t>
            </a:r>
            <a:r>
              <a:rPr lang="en-US" dirty="0">
                <a:latin typeface="Consolas" panose="020B0609020204030204" pitchFamily="49" charset="0"/>
              </a:rPr>
              <a:t>char c;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en-US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union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my_union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test;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var0;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test.i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test.c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'A';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test.s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16383;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var0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test.c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324C-D901-0C40-B19E-A0F6159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5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Structure is a collection of variables (can be of different types) under a single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 class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C++/Java/Python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 no classes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C.</a:t>
            </a:r>
          </a:p>
          <a:p>
            <a:pPr>
              <a:buFont typeface="Wingdings" pitchFamily="2" charset="2"/>
              <a:buChar char="Ø"/>
            </a:pPr>
            <a:endParaRPr lang="en-US" i="1" dirty="0"/>
          </a:p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my_struct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int x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z;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2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3F62-E6DE-0045-872B-522AF6A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B698-1C34-9C46-9BAC-94C00CB8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Book {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year;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month;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book_id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}; 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forget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about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";"</a:t>
            </a:r>
            <a:r>
              <a:rPr lang="zh-CN" alt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struct Book book1;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d</a:t>
            </a:r>
            <a:r>
              <a:rPr 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eclare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b</a:t>
            </a:r>
            <a:r>
              <a:rPr 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ook1 of type Book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s</a:t>
            </a:r>
            <a:r>
              <a:rPr 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book1.book_id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100;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//access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members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in</a:t>
            </a:r>
            <a:r>
              <a:rPr lang="zh-CN" alt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struct</a:t>
            </a:r>
            <a:r>
              <a:rPr lang="en-US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0;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altLang="zh-CN" sz="3500" dirty="0"/>
              <a:t>How</a:t>
            </a:r>
            <a:r>
              <a:rPr lang="zh-CN" altLang="en-US" sz="3500" dirty="0"/>
              <a:t> </a:t>
            </a:r>
            <a:r>
              <a:rPr lang="en-US" altLang="zh-CN" sz="3500" dirty="0"/>
              <a:t>does a struct</a:t>
            </a:r>
            <a:r>
              <a:rPr lang="zh-CN" altLang="en-US" sz="3500" dirty="0"/>
              <a:t> </a:t>
            </a:r>
            <a:r>
              <a:rPr lang="en-US" altLang="zh-CN" sz="3500" dirty="0"/>
              <a:t>differ</a:t>
            </a:r>
            <a:r>
              <a:rPr lang="zh-CN" altLang="en-US" sz="3500" dirty="0"/>
              <a:t> </a:t>
            </a:r>
            <a:r>
              <a:rPr lang="en-US" altLang="zh-CN" sz="3500" dirty="0"/>
              <a:t>from</a:t>
            </a:r>
            <a:r>
              <a:rPr lang="zh-CN" altLang="en-US" sz="3500" dirty="0"/>
              <a:t> </a:t>
            </a:r>
            <a:r>
              <a:rPr lang="en-US" altLang="zh-CN" sz="3500" dirty="0"/>
              <a:t>a union?</a:t>
            </a:r>
            <a:endParaRPr lang="en-US" sz="35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456F-9D62-A748-BBF0-E790D56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Different philosophies!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Java</a:t>
            </a:r>
            <a:r>
              <a:rPr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–</a:t>
            </a:r>
            <a:r>
              <a:rPr lang="zh-CN" altLang="en-US" dirty="0">
                <a:solidFill>
                  <a:schemeClr val="accent5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“M</a:t>
            </a:r>
            <a:r>
              <a:rPr lang="en-US" dirty="0"/>
              <a:t>ake it portable, provide a huge class library, and try to protect the programmer from doing stupid things.”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--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“Make it efficient and simple, and let the programmer do whatever he wants”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zh-CN" sz="2800" dirty="0"/>
              <a:t>C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preferred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systems</a:t>
            </a:r>
            <a:r>
              <a:rPr lang="zh-CN" altLang="en-US" sz="2800" dirty="0"/>
              <a:t> </a:t>
            </a:r>
            <a:r>
              <a:rPr lang="en-US" altLang="zh-CN" sz="2800" dirty="0"/>
              <a:t>programming,</a:t>
            </a:r>
            <a:r>
              <a:rPr lang="zh-CN" altLang="en-US" sz="2800" dirty="0"/>
              <a:t> </a:t>
            </a:r>
            <a:r>
              <a:rPr lang="en-US" altLang="zh-CN" sz="2800" dirty="0"/>
              <a:t>due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its</a:t>
            </a:r>
            <a:r>
              <a:rPr lang="zh-CN" altLang="en-US" sz="2800" dirty="0"/>
              <a:t> </a:t>
            </a:r>
            <a:r>
              <a:rPr lang="en-US" altLang="zh-CN" sz="2800" dirty="0"/>
              <a:t>better</a:t>
            </a:r>
            <a:r>
              <a:rPr lang="zh-CN" altLang="en-US" sz="2800" dirty="0"/>
              <a:t> </a:t>
            </a:r>
            <a:r>
              <a:rPr lang="en-US" altLang="zh-CN" sz="2800" dirty="0"/>
              <a:t>efficiency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low-level</a:t>
            </a:r>
            <a:r>
              <a:rPr lang="zh-CN" altLang="en-US" sz="2800" dirty="0"/>
              <a:t> </a:t>
            </a:r>
            <a:r>
              <a:rPr lang="en-US" altLang="zh-CN" sz="2800" dirty="0"/>
              <a:t>control.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67737"/>
            <a:ext cx="3617103" cy="365125"/>
          </a:xfrm>
        </p:spPr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4255" y="3608835"/>
            <a:ext cx="4650091" cy="1820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Examples of arrays allocated on the stack:</a:t>
            </a:r>
          </a:p>
          <a:p>
            <a:endParaRPr lang="en-US" dirty="0"/>
          </a:p>
          <a:p>
            <a:r>
              <a:rPr lang="en-US" dirty="0"/>
              <a:t>int a[10];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name[size1]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char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b[10][100];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my_struct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c[10][100][1000];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4A2D45-6169-8949-874F-DDD9470F3ADA}"/>
              </a:ext>
            </a:extLst>
          </p:cNvPr>
          <p:cNvSpPr txBox="1">
            <a:spLocks/>
          </p:cNvSpPr>
          <p:nvPr/>
        </p:nvSpPr>
        <p:spPr>
          <a:xfrm>
            <a:off x="395550" y="1756992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An array is a collection of data items, all of the same type, accessed using a common name.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can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be</a:t>
            </a:r>
            <a:r>
              <a:rPr lang="zh-CN" alt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" pitchFamily="2" charset="0"/>
              </a:rPr>
              <a:t>multi-dimensional.</a:t>
            </a:r>
          </a:p>
        </p:txBody>
      </p:sp>
    </p:spTree>
    <p:extLst>
      <p:ext uri="{BB962C8B-B14F-4D97-AF65-F5344CB8AC3E}">
        <p14:creationId xmlns:p14="http://schemas.microsoft.com/office/powerpoint/2010/main" val="413402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3F62-E6DE-0045-872B-522AF6A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B698-1C34-9C46-9BAC-94C00CB8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</a:t>
            </a:r>
            <a:r>
              <a:rPr lang="en-US" altLang="zh-CN" sz="2000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argc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char</a:t>
            </a:r>
            <a:r>
              <a:rPr lang="zh-CN" altLang="en-US" sz="2000" dirty="0">
                <a:latin typeface="Consolas" panose="020B0609020204030204" pitchFamily="49" charset="0"/>
              </a:rPr>
              <a:t> **</a:t>
            </a:r>
            <a:r>
              <a:rPr lang="en-US" altLang="zh-CN" sz="2000" dirty="0" err="1">
                <a:latin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array[10];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array[1]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100;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array[2]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200;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array[3]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array[1]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array[2];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array[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dirty="0">
                <a:latin typeface="Consolas" panose="020B0609020204030204" pitchFamily="49" charset="0"/>
              </a:rPr>
              <a:t>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1000;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right?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array[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dirty="0">
                <a:latin typeface="Consolas" panose="020B0609020204030204" pitchFamily="49" charset="0"/>
              </a:rPr>
              <a:t>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1000;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right?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456F-9D62-A748-BBF0-E790D56B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 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object that stores the memory address of another data</a:t>
            </a:r>
            <a:r>
              <a:rPr lang="zh-CN" altLang="en-US" dirty="0"/>
              <a:t> </a:t>
            </a:r>
            <a:r>
              <a:rPr lang="en-US" altLang="zh-CN" dirty="0"/>
              <a:t>object located in computer memory.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1435" y="4014210"/>
            <a:ext cx="4912487" cy="2315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2400" dirty="0"/>
          </a:p>
          <a:p>
            <a:pPr algn="ctr"/>
            <a:r>
              <a:rPr lang="en-US" sz="2400" dirty="0" err="1"/>
              <a:t>int</a:t>
            </a:r>
            <a:r>
              <a:rPr lang="en-US" sz="2400" dirty="0"/>
              <a:t> *</a:t>
            </a:r>
            <a:r>
              <a:rPr lang="en-US" altLang="zh-CN" sz="2400" dirty="0" err="1"/>
              <a:t>int</a:t>
            </a:r>
            <a:r>
              <a:rPr lang="en-US" sz="2400" dirty="0" err="1"/>
              <a:t>p</a:t>
            </a:r>
            <a:r>
              <a:rPr lang="en-US" altLang="zh-CN" sz="2400" dirty="0" err="1"/>
              <a:t>tr</a:t>
            </a:r>
            <a:r>
              <a:rPr lang="en-US" sz="2400" dirty="0"/>
              <a:t>;</a:t>
            </a:r>
          </a:p>
          <a:p>
            <a:pPr algn="ctr"/>
            <a:r>
              <a:rPr lang="en-US" altLang="zh-CN" sz="2400" dirty="0"/>
              <a:t>char</a:t>
            </a:r>
            <a:r>
              <a:rPr lang="zh-CN" altLang="en-US" sz="2400" dirty="0"/>
              <a:t> *</a:t>
            </a:r>
            <a:r>
              <a:rPr lang="en-US" altLang="zh-CN" sz="2400" dirty="0" err="1"/>
              <a:t>charptr</a:t>
            </a:r>
            <a:r>
              <a:rPr lang="en-US" altLang="zh-CN" sz="2400" dirty="0"/>
              <a:t>;</a:t>
            </a:r>
          </a:p>
          <a:p>
            <a:pPr algn="ctr"/>
            <a:r>
              <a:rPr lang="en-US" altLang="zh-CN" sz="2400" dirty="0"/>
              <a:t>struct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my_struct</a:t>
            </a:r>
            <a:r>
              <a:rPr lang="zh-CN" altLang="en-US" sz="2400" dirty="0"/>
              <a:t> *</a:t>
            </a:r>
            <a:r>
              <a:rPr lang="en-US" altLang="zh-CN" sz="2400" dirty="0" err="1"/>
              <a:t>structptr</a:t>
            </a:r>
            <a:r>
              <a:rPr lang="en-US" altLang="zh-CN" sz="2400" dirty="0"/>
              <a:t>;</a:t>
            </a:r>
          </a:p>
          <a:p>
            <a:pPr algn="ctr"/>
            <a:r>
              <a:rPr lang="en-US" altLang="zh-CN" sz="2400" dirty="0" err="1"/>
              <a:t>int</a:t>
            </a:r>
            <a:r>
              <a:rPr lang="zh-CN" altLang="en-US" sz="2400" dirty="0"/>
              <a:t> **</a:t>
            </a:r>
            <a:r>
              <a:rPr lang="en-US" altLang="zh-CN" sz="2400" dirty="0" err="1"/>
              <a:t>intptrptr</a:t>
            </a:r>
            <a:r>
              <a:rPr lang="zh-CN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64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422" y="5020003"/>
            <a:ext cx="4208667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8805" y="5020003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1431" y="5802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7767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353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2379" y="5793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562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80319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7702" y="5027098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1382852" y="4770552"/>
            <a:ext cx="545100" cy="38559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2529" y="1509623"/>
            <a:ext cx="8798943" cy="31644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Pointer types store an address of memory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(Usually) an </a:t>
            </a:r>
            <a:r>
              <a:rPr lang="en-US" i="1" dirty="0"/>
              <a:t>unsigned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 integer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You can obtain a pointer to any variable using the &amp; operator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Well,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22F3B-A0F7-AB48-AB21-9E3E42FEA725}"/>
              </a:ext>
            </a:extLst>
          </p:cNvPr>
          <p:cNvSpPr/>
          <p:nvPr/>
        </p:nvSpPr>
        <p:spPr>
          <a:xfrm>
            <a:off x="4977530" y="4786813"/>
            <a:ext cx="3757233" cy="116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a, b, c, *p;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p = &amp;a;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zh-CN" altLang="en-US" dirty="0"/>
              <a:t> *</a:t>
            </a:r>
            <a:r>
              <a:rPr lang="en-US" altLang="zh-CN" dirty="0"/>
              <a:t>)1000; // not a good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9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422" y="5020003"/>
            <a:ext cx="4208667" cy="78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78805" y="5020003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&amp;a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1431" y="5802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7767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7353" y="5813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2379" y="57930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29562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080319" y="5019886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7702" y="5027098"/>
            <a:ext cx="451804" cy="782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rved Down Arrow 16"/>
          <p:cNvSpPr/>
          <p:nvPr/>
        </p:nvSpPr>
        <p:spPr>
          <a:xfrm>
            <a:off x="1382852" y="4770552"/>
            <a:ext cx="545100" cy="38559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2529" y="1509623"/>
            <a:ext cx="8798943" cy="31644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Pointer types store an address of memory</a:t>
            </a:r>
          </a:p>
          <a:p>
            <a:pPr lvl="1"/>
            <a:r>
              <a:rPr lang="en-US" dirty="0"/>
              <a:t>(Usually) an </a:t>
            </a:r>
            <a:r>
              <a:rPr lang="en-US" i="1" dirty="0"/>
              <a:t>unsigned</a:t>
            </a:r>
            <a:r>
              <a:rPr lang="en-US" dirty="0"/>
              <a:t> </a:t>
            </a:r>
            <a:r>
              <a:rPr lang="en-US" i="1" dirty="0"/>
              <a:t>long</a:t>
            </a:r>
            <a:r>
              <a:rPr lang="en-US" dirty="0"/>
              <a:t> integer</a:t>
            </a:r>
          </a:p>
          <a:p>
            <a:r>
              <a:rPr lang="en-US" dirty="0"/>
              <a:t>When dereferenced (operator *) they return the contents of what they point to according to the pointer type</a:t>
            </a:r>
          </a:p>
          <a:p>
            <a:pPr lvl="1"/>
            <a:r>
              <a:rPr lang="en-US" dirty="0"/>
              <a:t>For example, an integer pointer returns an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883B2-4CFB-9A48-8631-A22B977518E8}"/>
              </a:ext>
            </a:extLst>
          </p:cNvPr>
          <p:cNvSpPr/>
          <p:nvPr/>
        </p:nvSpPr>
        <p:spPr>
          <a:xfrm>
            <a:off x="5618939" y="4634413"/>
            <a:ext cx="2963424" cy="116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a, b, c, *p;</a:t>
            </a:r>
          </a:p>
          <a:p>
            <a:r>
              <a:rPr lang="en-US" dirty="0"/>
              <a:t>a = 1;</a:t>
            </a:r>
          </a:p>
          <a:p>
            <a:r>
              <a:rPr lang="en-US" dirty="0"/>
              <a:t>p = &amp;a;</a:t>
            </a:r>
          </a:p>
          <a:p>
            <a:r>
              <a:rPr lang="en-US" dirty="0"/>
              <a:t>*p = 2;</a:t>
            </a:r>
          </a:p>
        </p:txBody>
      </p:sp>
    </p:spTree>
    <p:extLst>
      <p:ext uri="{BB962C8B-B14F-4D97-AF65-F5344CB8AC3E}">
        <p14:creationId xmlns:p14="http://schemas.microsoft.com/office/powerpoint/2010/main" val="329948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1549378"/>
          </a:xfrm>
        </p:spPr>
        <p:txBody>
          <a:bodyPr>
            <a:normAutofit/>
          </a:bodyPr>
          <a:lstStyle/>
          <a:p>
            <a:r>
              <a:rPr lang="en-US" dirty="0"/>
              <a:t>You can add or subtract an integer from a pointer</a:t>
            </a:r>
          </a:p>
          <a:p>
            <a:pPr lvl="1"/>
            <a:r>
              <a:rPr lang="en-US" dirty="0"/>
              <a:t>You can also use the ++ -- operators</a:t>
            </a:r>
          </a:p>
          <a:p>
            <a:pPr lvl="1"/>
            <a:r>
              <a:rPr lang="en-US" dirty="0"/>
              <a:t>You can subtract two pointers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2778" y="3059001"/>
            <a:ext cx="2227367" cy="107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a[10], *pa, b;</a:t>
            </a:r>
          </a:p>
          <a:p>
            <a:r>
              <a:rPr lang="en-US" dirty="0"/>
              <a:t>pa = a;</a:t>
            </a:r>
          </a:p>
          <a:p>
            <a:r>
              <a:rPr lang="en-US" dirty="0"/>
              <a:t>b = *(pa + 1);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026901"/>
            <a:ext cx="2227367" cy="1072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/>
              <a:t>int</a:t>
            </a:r>
            <a:r>
              <a:rPr lang="en-US" dirty="0"/>
              <a:t> a[10], *pa, b;</a:t>
            </a:r>
          </a:p>
          <a:p>
            <a:r>
              <a:rPr lang="en-US" dirty="0"/>
              <a:t>pa = &amp;a[0];</a:t>
            </a:r>
          </a:p>
          <a:p>
            <a:r>
              <a:rPr lang="en-US" dirty="0"/>
              <a:t>b = a[1];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64639" y="4635389"/>
            <a:ext cx="3353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These are functionally equivalent.</a:t>
            </a:r>
          </a:p>
        </p:txBody>
      </p:sp>
    </p:spTree>
    <p:extLst>
      <p:ext uri="{BB962C8B-B14F-4D97-AF65-F5344CB8AC3E}">
        <p14:creationId xmlns:p14="http://schemas.microsoft.com/office/powerpoint/2010/main" val="353210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9" y="1509624"/>
            <a:ext cx="8798943" cy="1036150"/>
          </a:xfrm>
        </p:spPr>
        <p:txBody>
          <a:bodyPr>
            <a:norm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&lt;type&gt; &lt;new type name&gt;;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5131" y="2784692"/>
            <a:ext cx="3924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typedef</a:t>
            </a:r>
            <a:r>
              <a:rPr lang="zh-CN" altLang="en-US" dirty="0"/>
              <a:t> </a:t>
            </a:r>
            <a:r>
              <a:rPr lang="en-US" dirty="0"/>
              <a:t>struct </a:t>
            </a:r>
            <a:r>
              <a:rPr lang="en-US" dirty="0" err="1"/>
              <a:t>my_struct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/>
              <a:t>} </a:t>
            </a:r>
            <a:r>
              <a:rPr lang="en-US" dirty="0" err="1"/>
              <a:t>my_struct_t</a:t>
            </a:r>
            <a:r>
              <a:rPr lang="en-US" dirty="0"/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809" y="2405421"/>
            <a:ext cx="39245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typedef unsigned int </a:t>
            </a:r>
            <a:r>
              <a:rPr lang="en-US" dirty="0" err="1"/>
              <a:t>uint_t</a:t>
            </a:r>
            <a:r>
              <a:rPr lang="en-US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5232" y="4132828"/>
            <a:ext cx="392459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typedef</a:t>
            </a:r>
            <a:r>
              <a:rPr lang="en-US" dirty="0"/>
              <a:t> union 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char c;</a:t>
            </a:r>
          </a:p>
          <a:p>
            <a:r>
              <a:rPr lang="en-US" dirty="0"/>
              <a:t>    double d;</a:t>
            </a:r>
          </a:p>
          <a:p>
            <a:r>
              <a:rPr lang="en-US" dirty="0"/>
              <a:t>    char data[</a:t>
            </a:r>
            <a:r>
              <a:rPr lang="en-US" dirty="0" err="1"/>
              <a:t>sizeof</a:t>
            </a:r>
            <a:r>
              <a:rPr lang="en-US" dirty="0"/>
              <a:t>(double)];</a:t>
            </a:r>
          </a:p>
          <a:p>
            <a:r>
              <a:rPr lang="en-US" dirty="0"/>
              <a:t>}  </a:t>
            </a:r>
            <a:r>
              <a:rPr lang="en-US" dirty="0" err="1"/>
              <a:t>my_union_t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355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1489-EBCC-E945-9DBB-3D56BC2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60D9-F6A7-E046-B29B-E00AF0D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6865F1-C3A9-D348-B16F-F1090E8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919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typedef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struct Book {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year;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month;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int </a:t>
            </a:r>
            <a:r>
              <a:rPr lang="en-US" sz="2000" dirty="0" err="1">
                <a:latin typeface="Consolas" panose="020B0609020204030204" pitchFamily="49" charset="0"/>
              </a:rPr>
              <a:t>book_id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struct_Book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Do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forget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about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";"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here</a:t>
            </a:r>
          </a:p>
          <a:p>
            <a:pPr marL="0" indent="0">
              <a:buNone/>
            </a:pP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 ) { 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dirty="0" err="1">
                <a:latin typeface="Consolas" panose="020B0609020204030204" pitchFamily="49" charset="0"/>
              </a:rPr>
              <a:t>struct_Book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ook1;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struct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Book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Book1;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book1.book_id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100;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0;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09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7673612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Local – variables valid within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Defined within the function before use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Allocated in the program’s stack by the compiler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Prefer to define at the top of the function (required in ANSI C)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0808" y="3148492"/>
            <a:ext cx="614238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func</a:t>
            </a:r>
            <a:r>
              <a:rPr lang="en-US" altLang="zh-CN" dirty="0"/>
              <a:t>1</a:t>
            </a:r>
            <a:r>
              <a:rPr lang="en-US" dirty="0"/>
              <a:t>() {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    int 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schemeClr val="accent2"/>
                </a:solidFill>
              </a:rPr>
              <a:t>   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=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1;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void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func2() {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=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1;</a:t>
            </a:r>
            <a:r>
              <a:rPr lang="zh-CN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 Wrong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scope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7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4"/>
            <a:ext cx="8004002" cy="1192756"/>
          </a:xfrm>
        </p:spPr>
        <p:txBody>
          <a:bodyPr>
            <a:normAutofit/>
          </a:bodyPr>
          <a:lstStyle/>
          <a:p>
            <a:r>
              <a:rPr lang="en-US" dirty="0"/>
              <a:t>Global – variables accessible by the entire program</a:t>
            </a:r>
          </a:p>
          <a:p>
            <a:pPr lvl="1"/>
            <a:r>
              <a:rPr lang="en-US" dirty="0"/>
              <a:t>Defined outside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2008" y="2440744"/>
            <a:ext cx="831377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int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endParaRPr lang="en-US" dirty="0"/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1</a:t>
            </a:r>
            <a:r>
              <a:rPr lang="en-US" dirty="0"/>
              <a:t>() 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2</a:t>
            </a:r>
            <a:r>
              <a:rPr lang="en-US" dirty="0"/>
              <a:t>(){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3</a:t>
            </a:r>
            <a:r>
              <a:rPr lang="en-US" dirty="0"/>
              <a:t>() {</a:t>
            </a:r>
            <a:endParaRPr lang="en-US" altLang="zh-CN" dirty="0"/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3;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69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You Already Know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of C is almost identical to that of C++; in fact, it is a subset.</a:t>
            </a:r>
          </a:p>
          <a:p>
            <a:r>
              <a:rPr lang="en-US" dirty="0">
                <a:solidFill>
                  <a:schemeClr val="tx2"/>
                </a:solidFill>
              </a:rPr>
              <a:t>C++ is incremented C.</a:t>
            </a:r>
          </a:p>
          <a:p>
            <a:r>
              <a:rPr lang="en-US" b="1" dirty="0">
                <a:solidFill>
                  <a:schemeClr val="tx2"/>
                </a:solidFill>
              </a:rPr>
              <a:t>Notable differences:</a:t>
            </a:r>
          </a:p>
          <a:p>
            <a:r>
              <a:rPr lang="en-US" dirty="0"/>
              <a:t>C is a procedural language</a:t>
            </a:r>
          </a:p>
          <a:p>
            <a:pPr lvl="1"/>
            <a:r>
              <a:rPr lang="en-US" dirty="0"/>
              <a:t>You build your algorithms and programs around procedures/functions and functionalities </a:t>
            </a:r>
          </a:p>
          <a:p>
            <a:pPr lvl="1"/>
            <a:r>
              <a:rPr lang="en-US" dirty="0"/>
              <a:t>Data are organized using structures instead of objects</a:t>
            </a:r>
          </a:p>
          <a:p>
            <a:r>
              <a:rPr lang="en-US" dirty="0"/>
              <a:t>Memory management is (even more) the job of the programmer</a:t>
            </a:r>
          </a:p>
          <a:p>
            <a:pPr lvl="1"/>
            <a:r>
              <a:rPr lang="en-US" dirty="0"/>
              <a:t>With great power comes great responsibility</a:t>
            </a:r>
          </a:p>
          <a:p>
            <a:pPr lvl="1"/>
            <a:r>
              <a:rPr lang="en-US" dirty="0"/>
              <a:t>No </a:t>
            </a:r>
            <a:r>
              <a:rPr lang="en-US" i="1" dirty="0">
                <a:solidFill>
                  <a:srgbClr val="FF0000"/>
                </a:solidFill>
              </a:rPr>
              <a:t>new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i="1" dirty="0"/>
              <a:t> </a:t>
            </a:r>
            <a:r>
              <a:rPr lang="en-US" dirty="0"/>
              <a:t>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8685223" cy="47100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Static – variables accessible only within the file they were defined 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Defined outside functions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They can actually be accessed by the whole program, if it can find them. It is only programmatically that they are inaccessible to other files.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constants</a:t>
            </a:r>
            <a:r>
              <a:rPr lang="zh-CN" altLang="en-US" dirty="0"/>
              <a:t> </a:t>
            </a:r>
            <a:r>
              <a:rPr lang="en-US" dirty="0"/>
              <a:t>literals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Initialized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528" y="3947751"/>
            <a:ext cx="4089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static int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file1.c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1</a:t>
            </a:r>
            <a:r>
              <a:rPr lang="en-US" dirty="0"/>
              <a:t>() {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file1.c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OK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2</a:t>
            </a:r>
            <a:r>
              <a:rPr lang="en-US" dirty="0"/>
              <a:t>() {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file2.c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</a:t>
            </a:r>
            <a:r>
              <a:rPr lang="en-US" b="1" dirty="0" err="1">
                <a:solidFill>
                  <a:schemeClr val="accent2"/>
                </a:solidFill>
              </a:rPr>
              <a:t>g_debug_level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2;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OK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D45D3-7F3E-414D-A4A4-D9B52F2DF628}"/>
              </a:ext>
            </a:extLst>
          </p:cNvPr>
          <p:cNvSpPr txBox="1"/>
          <p:nvPr/>
        </p:nvSpPr>
        <p:spPr>
          <a:xfrm>
            <a:off x="4594860" y="3947751"/>
            <a:ext cx="399950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this:</a:t>
            </a:r>
          </a:p>
          <a:p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 </a:t>
            </a:r>
            <a:r>
              <a:rPr lang="en-US" dirty="0"/>
              <a:t>func</a:t>
            </a:r>
            <a:r>
              <a:rPr lang="en-US" altLang="zh-CN" dirty="0"/>
              <a:t>3</a:t>
            </a:r>
            <a:r>
              <a:rPr lang="en-US" dirty="0"/>
              <a:t>() {</a:t>
            </a:r>
            <a:r>
              <a:rPr lang="en-US" b="1" dirty="0">
                <a:solidFill>
                  <a:schemeClr val="accent2"/>
                </a:solidFill>
              </a:rPr>
              <a:t>	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    int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var_1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0;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static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var_2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1;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does var_1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from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var_2?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var_2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 initialized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3296739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functions is easy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visibility</a:t>
            </a:r>
          </a:p>
          <a:p>
            <a:pPr lvl="1"/>
            <a:r>
              <a:rPr lang="en-US" dirty="0"/>
              <a:t>Functions can be called from anywhere in the program</a:t>
            </a:r>
          </a:p>
          <a:p>
            <a:pPr lvl="1"/>
            <a:r>
              <a:rPr lang="en-US" dirty="0"/>
              <a:t>Unless the static keyword is used, which restricts visibility to the file defining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0996" y="2020186"/>
            <a:ext cx="4908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(char arg1, </a:t>
            </a:r>
            <a:r>
              <a:rPr lang="en-US" dirty="0" err="1"/>
              <a:t>int</a:t>
            </a:r>
            <a:r>
              <a:rPr lang="en-US" dirty="0"/>
              <a:t> arg2, float arg3)</a:t>
            </a:r>
            <a:r>
              <a:rPr lang="en-US" altLang="zh-CN" dirty="0"/>
              <a:t>;</a:t>
            </a:r>
          </a:p>
          <a:p>
            <a:r>
              <a:rPr lang="en-US" altLang="zh-CN" i="1" dirty="0">
                <a:solidFill>
                  <a:srgbClr val="FF0000"/>
                </a:solidFill>
              </a:rPr>
              <a:t>// </a:t>
            </a:r>
            <a:r>
              <a:rPr lang="en-US" altLang="zh-CN" i="1" dirty="0" err="1">
                <a:solidFill>
                  <a:srgbClr val="FF0000"/>
                </a:solidFill>
              </a:rPr>
              <a:t>return_type</a:t>
            </a:r>
            <a:r>
              <a:rPr lang="en-US" altLang="zh-CN" i="1" dirty="0">
                <a:solidFill>
                  <a:srgbClr val="FF0000"/>
                </a:solidFill>
              </a:rPr>
              <a:t>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function_name</a:t>
            </a:r>
            <a:r>
              <a:rPr lang="en-US" altLang="zh-CN" i="1" dirty="0">
                <a:solidFill>
                  <a:srgbClr val="FF0000"/>
                </a:solidFill>
              </a:rPr>
              <a:t>(arguments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list)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996" y="5126505"/>
            <a:ext cx="47016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(char arg1, </a:t>
            </a:r>
            <a:r>
              <a:rPr lang="en-US" dirty="0" err="1"/>
              <a:t>int</a:t>
            </a:r>
            <a:r>
              <a:rPr lang="en-US" dirty="0"/>
              <a:t> arg2, float arg3)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634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only does call by value</a:t>
            </a:r>
          </a:p>
          <a:p>
            <a:r>
              <a:rPr lang="zh-CN" altLang="en-US" dirty="0"/>
              <a:t>*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 is actually a local variable for </a:t>
            </a:r>
            <a:r>
              <a:rPr lang="en-US" dirty="0" err="1"/>
              <a:t>callee</a:t>
            </a:r>
            <a:r>
              <a:rPr lang="en-US" dirty="0"/>
              <a:t>() that gets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en-US" dirty="0"/>
              <a:t> of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46502" y="3049422"/>
            <a:ext cx="366919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callee</a:t>
            </a:r>
            <a:r>
              <a:rPr lang="en-US" dirty="0"/>
              <a:t>(int c) {</a:t>
            </a:r>
          </a:p>
          <a:p>
            <a:r>
              <a:rPr lang="en-US" dirty="0"/>
              <a:t>    c = 10;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422" y="3049422"/>
            <a:ext cx="466070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caller()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zh-CN" altLang="en-US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is</a:t>
            </a:r>
            <a:r>
              <a:rPr lang="zh-CN" altLang="en-US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not</a:t>
            </a:r>
            <a:r>
              <a:rPr lang="zh-CN" altLang="en-US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changed</a:t>
            </a:r>
            <a:r>
              <a:rPr lang="zh-CN" altLang="en-US" sz="2000" i="1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here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6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update a value through a procedure’s return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85554" y="2449258"/>
            <a:ext cx="24442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callee</a:t>
            </a:r>
            <a:r>
              <a:rPr lang="en-US" dirty="0"/>
              <a:t>(int c) {</a:t>
            </a:r>
          </a:p>
          <a:p>
            <a:r>
              <a:rPr lang="en-US" dirty="0"/>
              <a:t>    c  = 10;</a:t>
            </a:r>
          </a:p>
          <a:p>
            <a:r>
              <a:rPr lang="en-US" dirty="0"/>
              <a:t>    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025" y="2449258"/>
            <a:ext cx="6036163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caller()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 this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makes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i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=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10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89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is still passed by value, but you can update what it points to!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4709" y="2464343"/>
            <a:ext cx="428676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callee</a:t>
            </a:r>
            <a:r>
              <a:rPr lang="en-US" dirty="0"/>
              <a:t>(int *c) {</a:t>
            </a:r>
          </a:p>
          <a:p>
            <a:r>
              <a:rPr lang="en-US" dirty="0"/>
              <a:t>    *c  = 10;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change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dereference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073" y="2449258"/>
            <a:ext cx="4457927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void caller()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int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callee</a:t>
            </a:r>
            <a:r>
              <a:rPr lang="en-US" sz="2000" dirty="0">
                <a:solidFill>
                  <a:schemeClr val="tx1"/>
                </a:solidFill>
              </a:rPr>
              <a:t>(&amp;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// this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changes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to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11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systems programming, most people use the Linux kernel’s style</a:t>
            </a:r>
          </a:p>
          <a:p>
            <a:r>
              <a:rPr lang="en-US" dirty="0">
                <a:hlinkClick r:id="rId2"/>
              </a:rPr>
              <a:t>https://www.kernel.org/doc/Documentation/process/coding-style.rst</a:t>
            </a:r>
            <a:endParaRPr lang="en-US" dirty="0"/>
          </a:p>
          <a:p>
            <a:r>
              <a:rPr lang="en-US" dirty="0"/>
              <a:t>For C programming, look at 1TBS (1 True Brace Style, a minor variation of K&amp;R): </a:t>
            </a:r>
            <a:r>
              <a:rPr lang="en-US" dirty="0">
                <a:hlinkClick r:id="rId3"/>
              </a:rPr>
              <a:t>https://en.wikipedia.org/wiki/Indentation_style</a:t>
            </a:r>
            <a:endParaRPr lang="en-US" dirty="0"/>
          </a:p>
          <a:p>
            <a:r>
              <a:rPr lang="en-US" dirty="0"/>
              <a:t>Many other options available</a:t>
            </a:r>
          </a:p>
          <a:p>
            <a:pPr lvl="1"/>
            <a:r>
              <a:rPr lang="en-US" dirty="0"/>
              <a:t>May depend on preference, project you are contributing, the company you work at, etc.</a:t>
            </a:r>
          </a:p>
          <a:p>
            <a:r>
              <a:rPr lang="en-US" dirty="0"/>
              <a:t>Make sure that …</a:t>
            </a:r>
          </a:p>
          <a:p>
            <a:pPr lvl="1"/>
            <a:r>
              <a:rPr lang="en-US" dirty="0"/>
              <a:t>Your code is readable</a:t>
            </a:r>
          </a:p>
          <a:p>
            <a:pPr lvl="1"/>
            <a:r>
              <a:rPr lang="en-US" dirty="0"/>
              <a:t>You are consistent</a:t>
            </a:r>
          </a:p>
          <a:p>
            <a:pPr lvl="1"/>
            <a:r>
              <a:rPr lang="en-US" dirty="0"/>
              <a:t>Your code looks the same independently of the editor your are using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</a:p>
        </p:txBody>
      </p:sp>
    </p:spTree>
    <p:extLst>
      <p:ext uri="{BB962C8B-B14F-4D97-AF65-F5344CB8AC3E}">
        <p14:creationId xmlns:p14="http://schemas.microsoft.com/office/powerpoint/2010/main" val="282154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Aware of Different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 C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ISO C</a:t>
            </a:r>
            <a:r>
              <a:rPr lang="en-US" altLang="zh-CN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en-US" sz="2000" dirty="0"/>
              <a:t>uccessive standards for the C programming language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C89,</a:t>
            </a:r>
            <a:r>
              <a:rPr lang="zh-CN" altLang="en-US" sz="2000" dirty="0"/>
              <a:t> </a:t>
            </a:r>
            <a:r>
              <a:rPr lang="en-US" altLang="zh-CN" sz="2000" dirty="0"/>
              <a:t>C90,</a:t>
            </a:r>
            <a:r>
              <a:rPr lang="zh-CN" altLang="en-US" sz="2000" dirty="0"/>
              <a:t> </a:t>
            </a:r>
            <a:r>
              <a:rPr lang="en-US" altLang="zh-CN" sz="2000" dirty="0"/>
              <a:t>C95,</a:t>
            </a:r>
            <a:r>
              <a:rPr lang="zh-CN" altLang="en-US" sz="2000" dirty="0"/>
              <a:t> </a:t>
            </a:r>
            <a:r>
              <a:rPr lang="en-US" altLang="zh-CN" sz="2000" dirty="0"/>
              <a:t>C99,</a:t>
            </a:r>
            <a:r>
              <a:rPr lang="zh-CN" altLang="en-US" sz="2000" dirty="0"/>
              <a:t> </a:t>
            </a:r>
            <a:r>
              <a:rPr lang="en-US" altLang="zh-CN" sz="2000" dirty="0"/>
              <a:t>C11,</a:t>
            </a:r>
            <a:r>
              <a:rPr lang="zh-CN" altLang="en-US" sz="2000" dirty="0"/>
              <a:t> </a:t>
            </a:r>
            <a:r>
              <a:rPr lang="en-US" altLang="zh-CN" sz="2000" dirty="0"/>
              <a:t>C18</a:t>
            </a:r>
            <a:r>
              <a:rPr lang="en-US" sz="2000" dirty="0"/>
              <a:t> </a:t>
            </a:r>
          </a:p>
          <a:p>
            <a:endParaRPr lang="en-US" dirty="0"/>
          </a:p>
          <a:p>
            <a:r>
              <a:rPr lang="en-US" dirty="0"/>
              <a:t>POSIX --- Portable Operating System Interface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application programming interface (API)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 </a:t>
            </a:r>
            <a:r>
              <a:rPr lang="en-US" altLang="zh-CN" sz="2000" dirty="0"/>
              <a:t>Standard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library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Single UNIX Specification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sz="2000" dirty="0"/>
              <a:t>X/Open System Interfaces (XSI) enable additional interfaces in POSIX.1 systems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0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Every C program needs a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entry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the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main </a:t>
            </a:r>
          </a:p>
          <a:p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  function 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000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// function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return type,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name,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main(int </a:t>
            </a:r>
            <a:r>
              <a:rPr lang="en-US" sz="2000" dirty="0" err="1">
                <a:latin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</a:rPr>
              <a:t>, char **</a:t>
            </a:r>
            <a:r>
              <a:rPr lang="en-US" sz="2000" dirty="0" err="1">
                <a:latin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r>
              <a:rPr lang="zh-CN" altLang="en-US" sz="2000" dirty="0">
                <a:latin typeface="Consolas" panose="020B0609020204030204" pitchFamily="49" charset="0"/>
              </a:rPr>
              <a:t>  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0; 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// Every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statement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ends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with</a:t>
            </a:r>
            <a:r>
              <a:rPr lang="zh-CN" altLang="en-US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i="1" dirty="0">
                <a:solidFill>
                  <a:srgbClr val="92D050"/>
                </a:solidFill>
                <a:latin typeface="Consolas" panose="020B0609020204030204" pitchFamily="49" charset="0"/>
              </a:rPr>
              <a:t>";"</a:t>
            </a:r>
            <a:endParaRPr lang="en-US" sz="2000" i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6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6DD-7D5F-DE42-8E91-C87BA80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Declare/Define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ADB3-C054-7941-9AAE-7029A7B1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8971471" cy="4710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>
              <a:solidFill>
                <a:srgbClr val="92D050"/>
              </a:solidFill>
            </a:endParaRPr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 {</a:t>
            </a:r>
            <a:r>
              <a:rPr lang="zh-CN" altLang="en-US" dirty="0"/>
              <a:t>  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char</a:t>
            </a:r>
            <a:r>
              <a:rPr lang="zh-CN" altLang="en-US" dirty="0"/>
              <a:t> </a:t>
            </a:r>
            <a:r>
              <a:rPr lang="en-US" altLang="zh-CN" dirty="0"/>
              <a:t>var0;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declare variable: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type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name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(with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letters,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digits,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92D050"/>
                </a:solidFill>
              </a:rPr>
              <a:t>_</a:t>
            </a:r>
            <a:r>
              <a:rPr lang="en-US" altLang="zh-CN" i="1" dirty="0">
                <a:solidFill>
                  <a:srgbClr val="92D050"/>
                </a:solidFill>
                <a:latin typeface="Consolas" panose="020B0609020204030204" pitchFamily="49" charset="0"/>
              </a:rPr>
              <a:t>"</a:t>
            </a:r>
            <a:r>
              <a:rPr lang="en-US" altLang="zh-CN" i="1" dirty="0">
                <a:solidFill>
                  <a:srgbClr val="92D050"/>
                </a:solidFill>
              </a:rPr>
              <a:t>)</a:t>
            </a:r>
            <a:endParaRPr lang="en-US" i="1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int</a:t>
            </a:r>
            <a:r>
              <a:rPr lang="zh-CN" altLang="en-US" dirty="0"/>
              <a:t> </a:t>
            </a:r>
            <a:r>
              <a:rPr lang="en-US" altLang="zh-CN" dirty="0"/>
              <a:t>var_1;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//</a:t>
            </a:r>
            <a:r>
              <a:rPr lang="zh-CN" altLang="en-US" i="1" dirty="0">
                <a:solidFill>
                  <a:srgbClr val="92D050"/>
                </a:solidFill>
              </a:rPr>
              <a:t> </a:t>
            </a:r>
            <a:r>
              <a:rPr lang="en-US" altLang="zh-CN" i="1" dirty="0">
                <a:solidFill>
                  <a:srgbClr val="92D050"/>
                </a:solidFill>
              </a:rPr>
              <a:t>first character should be alphabet or underscore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 float</a:t>
            </a:r>
            <a:r>
              <a:rPr lang="zh-CN" altLang="en-US" dirty="0"/>
              <a:t> </a:t>
            </a:r>
            <a:r>
              <a:rPr lang="en-US" altLang="zh-CN" dirty="0"/>
              <a:t>Var_1;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 variable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names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are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case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sensitive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v</a:t>
            </a:r>
            <a:r>
              <a:rPr lang="en-US" altLang="zh-CN" dirty="0"/>
              <a:t>ar0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'0';</a:t>
            </a:r>
          </a:p>
          <a:p>
            <a:pPr marL="0" indent="0">
              <a:buNone/>
            </a:pPr>
            <a:r>
              <a:rPr lang="en-US" dirty="0"/>
              <a:t>     return 0; </a:t>
            </a:r>
            <a:endParaRPr lang="en-US" i="1" dirty="0">
              <a:solidFill>
                <a:srgbClr val="92D050"/>
              </a:solidFill>
            </a:endParaRPr>
          </a:p>
          <a:p>
            <a:r>
              <a:rPr lang="en-US" dirty="0"/>
              <a:t>}</a:t>
            </a:r>
          </a:p>
          <a:p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DD7D-1EBF-4D42-91F3-E9688F1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 -- integer</a:t>
            </a:r>
          </a:p>
          <a:p>
            <a:r>
              <a:rPr lang="en-US" dirty="0"/>
              <a:t>char -- character - a single byte (it is actually a number)</a:t>
            </a:r>
          </a:p>
          <a:p>
            <a:r>
              <a:rPr lang="en-US" dirty="0"/>
              <a:t>short -- short integer</a:t>
            </a:r>
          </a:p>
          <a:p>
            <a:r>
              <a:rPr lang="en-US" dirty="0"/>
              <a:t>long -- long integer</a:t>
            </a:r>
          </a:p>
          <a:p>
            <a:r>
              <a:rPr lang="en-US" dirty="0">
                <a:solidFill>
                  <a:schemeClr val="accent5"/>
                </a:solidFill>
              </a:rPr>
              <a:t>Above types can also be unsigned.</a:t>
            </a:r>
          </a:p>
          <a:p>
            <a:endParaRPr lang="en-US" dirty="0"/>
          </a:p>
          <a:p>
            <a:r>
              <a:rPr lang="en-US" dirty="0"/>
              <a:t>float – floating point number</a:t>
            </a:r>
          </a:p>
          <a:p>
            <a:r>
              <a:rPr lang="en-US" dirty="0"/>
              <a:t>double -- double-precision floating point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 bool type in ANSI C!</a:t>
            </a:r>
          </a:p>
          <a:p>
            <a:r>
              <a:rPr lang="en-US" dirty="0"/>
              <a:t>But starting in C99, #include &lt;</a:t>
            </a:r>
            <a:r>
              <a:rPr lang="en-US" dirty="0" err="1"/>
              <a:t>stdbool.h</a:t>
            </a:r>
            <a:r>
              <a:rPr lang="en-US" dirty="0"/>
              <a:t>&gt;, and you have true and false.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0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Type Limits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pic>
        <p:nvPicPr>
          <p:cNvPr id="8" name="Picture 6" descr="\\172.16.2.26\Art\OUTPUT\PTG\STEVENS-RAGO\Ch02\Stevens_fig02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464" y="1319819"/>
            <a:ext cx="6613071" cy="449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9A6160-F2C8-48DE-9215-CB837976B513}"/>
              </a:ext>
            </a:extLst>
          </p:cNvPr>
          <p:cNvSpPr txBox="1"/>
          <p:nvPr/>
        </p:nvSpPr>
        <p:spPr>
          <a:xfrm>
            <a:off x="1420581" y="5984422"/>
            <a:ext cx="637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on your own system here: 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limits.h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30" y="1509623"/>
            <a:ext cx="5397954" cy="471002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85         /* decimal */</a:t>
            </a:r>
          </a:p>
          <a:p>
            <a:r>
              <a:rPr lang="en-US" dirty="0">
                <a:latin typeface="Consolas" panose="020B0609020204030204" pitchFamily="49" charset="0"/>
              </a:rPr>
              <a:t>0213       /* octal */</a:t>
            </a:r>
          </a:p>
          <a:p>
            <a:r>
              <a:rPr lang="en-US" dirty="0">
                <a:latin typeface="Consolas" panose="020B0609020204030204" pitchFamily="49" charset="0"/>
              </a:rPr>
              <a:t>0x4b       /* hexadecimal */</a:t>
            </a:r>
          </a:p>
          <a:p>
            <a:r>
              <a:rPr lang="en-US" dirty="0">
                <a:latin typeface="Consolas" panose="020B0609020204030204" pitchFamily="49" charset="0"/>
              </a:rPr>
              <a:t>30         /* int */</a:t>
            </a:r>
          </a:p>
          <a:p>
            <a:r>
              <a:rPr lang="en-US" dirty="0">
                <a:latin typeface="Consolas" panose="020B0609020204030204" pitchFamily="49" charset="0"/>
              </a:rPr>
              <a:t>30u        /* unsigned int */</a:t>
            </a:r>
          </a:p>
          <a:p>
            <a:r>
              <a:rPr lang="en-US" dirty="0">
                <a:latin typeface="Consolas" panose="020B0609020204030204" pitchFamily="49" charset="0"/>
              </a:rPr>
              <a:t>30l        /* long */</a:t>
            </a:r>
          </a:p>
          <a:p>
            <a:r>
              <a:rPr lang="en-US" dirty="0">
                <a:latin typeface="Consolas" panose="020B0609020204030204" pitchFamily="49" charset="0"/>
              </a:rPr>
              <a:t>30ul       /* unsigned long */</a:t>
            </a:r>
          </a:p>
          <a:p>
            <a:r>
              <a:rPr lang="en-US" dirty="0">
                <a:latin typeface="Consolas" panose="020B0609020204030204" pitchFamily="49" charset="0"/>
              </a:rPr>
              <a:t>3.14159    /* double*/</a:t>
            </a:r>
          </a:p>
          <a:p>
            <a:r>
              <a:rPr lang="en-US" dirty="0">
                <a:latin typeface="Consolas" panose="020B0609020204030204" pitchFamily="49" charset="0"/>
              </a:rPr>
              <a:t>314159E-5L /* double */</a:t>
            </a:r>
          </a:p>
          <a:p>
            <a:r>
              <a:rPr lang="en-US" dirty="0">
                <a:latin typeface="Consolas" panose="020B0609020204030204" pitchFamily="49" charset="0"/>
              </a:rPr>
              <a:t>210.5f     /* float */</a:t>
            </a:r>
          </a:p>
          <a:p>
            <a:r>
              <a:rPr lang="en-US" dirty="0">
                <a:latin typeface="Consolas" panose="020B0609020204030204" pitchFamily="49" charset="0"/>
              </a:rPr>
              <a:t>'c'        /* char */</a:t>
            </a:r>
          </a:p>
          <a:p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    /* string */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en-US"/>
              <a:t>CS 392: Systems Programming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2305" y="3979059"/>
            <a:ext cx="343975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one case where C is case insensitive</a:t>
            </a:r>
          </a:p>
        </p:txBody>
      </p:sp>
    </p:spTree>
    <p:extLst>
      <p:ext uri="{BB962C8B-B14F-4D97-AF65-F5344CB8AC3E}">
        <p14:creationId xmlns:p14="http://schemas.microsoft.com/office/powerpoint/2010/main" val="33032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10239</TotalTime>
  <Words>2516</Words>
  <Application>Microsoft Office PowerPoint</Application>
  <PresentationFormat>On-screen Show (4:3)</PresentationFormat>
  <Paragraphs>429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Calibri Light</vt:lpstr>
      <vt:lpstr>Consolas</vt:lpstr>
      <vt:lpstr>Times</vt:lpstr>
      <vt:lpstr>Wingdings</vt:lpstr>
      <vt:lpstr>Retrospect</vt:lpstr>
      <vt:lpstr>Basics of C</vt:lpstr>
      <vt:lpstr>Java vs C</vt:lpstr>
      <vt:lpstr>Since You Already Know C++</vt:lpstr>
      <vt:lpstr>Be Aware of Different Standards</vt:lpstr>
      <vt:lpstr>First C Program</vt:lpstr>
      <vt:lpstr>Declare/Define Variables</vt:lpstr>
      <vt:lpstr>Primitive Types</vt:lpstr>
      <vt:lpstr>Typical Type Limits</vt:lpstr>
      <vt:lpstr>Literals</vt:lpstr>
      <vt:lpstr>Implicit Type Casts</vt:lpstr>
      <vt:lpstr>Implicit Type Casts</vt:lpstr>
      <vt:lpstr>Explicit Type Casts</vt:lpstr>
      <vt:lpstr>Constants by Macro</vt:lpstr>
      <vt:lpstr>Enumerations</vt:lpstr>
      <vt:lpstr>Use of Enumeration</vt:lpstr>
      <vt:lpstr>Unions</vt:lpstr>
      <vt:lpstr>Use of Union</vt:lpstr>
      <vt:lpstr>Structures</vt:lpstr>
      <vt:lpstr>Use of struct</vt:lpstr>
      <vt:lpstr>Arrays</vt:lpstr>
      <vt:lpstr>Use of Array</vt:lpstr>
      <vt:lpstr>Pointers</vt:lpstr>
      <vt:lpstr>Pointers</vt:lpstr>
      <vt:lpstr>Pointers</vt:lpstr>
      <vt:lpstr>Pointer Arithmetic</vt:lpstr>
      <vt:lpstr>Defining Your Own Types</vt:lpstr>
      <vt:lpstr>Define Your Own Type</vt:lpstr>
      <vt:lpstr>Variable Scope</vt:lpstr>
      <vt:lpstr>Variable Scope</vt:lpstr>
      <vt:lpstr>Variable Scope</vt:lpstr>
      <vt:lpstr>Functions</vt:lpstr>
      <vt:lpstr>Argument Passing (1)</vt:lpstr>
      <vt:lpstr>Argument Passing (2)</vt:lpstr>
      <vt:lpstr>Argument Passing (3)</vt:lpstr>
      <vt:lpstr>Coding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Brian</cp:lastModifiedBy>
  <cp:revision>435</cp:revision>
  <dcterms:created xsi:type="dcterms:W3CDTF">2016-01-21T20:46:53Z</dcterms:created>
  <dcterms:modified xsi:type="dcterms:W3CDTF">2020-02-04T04:43:23Z</dcterms:modified>
</cp:coreProperties>
</file>